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7" r:id="rId2"/>
    <p:sldId id="261" r:id="rId3"/>
    <p:sldId id="259" r:id="rId4"/>
    <p:sldId id="264" r:id="rId5"/>
    <p:sldId id="262" r:id="rId6"/>
    <p:sldId id="267" r:id="rId7"/>
    <p:sldId id="263" r:id="rId8"/>
    <p:sldId id="268" r:id="rId9"/>
    <p:sldId id="269" r:id="rId10"/>
    <p:sldId id="270" r:id="rId11"/>
    <p:sldId id="271" r:id="rId12"/>
    <p:sldId id="275" r:id="rId13"/>
    <p:sldId id="272" r:id="rId14"/>
    <p:sldId id="276" r:id="rId15"/>
    <p:sldId id="273" r:id="rId16"/>
    <p:sldId id="277" r:id="rId17"/>
    <p:sldId id="274" r:id="rId18"/>
    <p:sldId id="278" r:id="rId19"/>
    <p:sldId id="260" r:id="rId20"/>
    <p:sldId id="279" r:id="rId21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2280" y="96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03A7E-0D8F-4E42-9938-C89BAD3DB47F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D5BB8-E5F0-4AFC-B172-8FD6388E0B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36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C37C-D61D-49F6-BFF8-DFC69B7E925B}" type="datetime1">
              <a:rPr lang="pt-BR" smtClean="0"/>
              <a:t>16/07/2024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- Joao Ravazzi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C998-7559-4A5D-B5F8-2A65D9142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8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DE38-E876-492F-9307-73488B539958}" type="datetime1">
              <a:rPr lang="pt-BR" smtClean="0"/>
              <a:t>16/07/2024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- Joao Ravazzi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C998-7559-4A5D-B5F8-2A65D9142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2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00C6-6288-41C2-9103-6288E5CC6E99}" type="datetime1">
              <a:rPr lang="pt-BR" smtClean="0"/>
              <a:t>16/07/2024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- Joao Ravazzi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C998-7559-4A5D-B5F8-2A65D9142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83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B0C7-A027-44BA-80D9-CCA8F29721DC}" type="datetime1">
              <a:rPr lang="pt-BR" smtClean="0"/>
              <a:t>16/07/2024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- Joao Ravazzi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C998-7559-4A5D-B5F8-2A65D9142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71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33E2-24FB-410D-A80C-8963D33F308B}" type="datetime1">
              <a:rPr lang="pt-BR" smtClean="0"/>
              <a:t>16/07/2024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- Joao Ravazzi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C998-7559-4A5D-B5F8-2A65D9142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77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A2B-DF1B-4AB0-BC87-E59618FA8C87}" type="datetime1">
              <a:rPr lang="pt-BR" smtClean="0"/>
              <a:t>16/07/2024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- Joao Ravazzi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C998-7559-4A5D-B5F8-2A65D9142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5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A94B-9186-4463-AFF3-01D340320890}" type="datetime1">
              <a:rPr lang="pt-BR" smtClean="0"/>
              <a:t>16/07/2024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- Joao Ravazzi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C998-7559-4A5D-B5F8-2A65D9142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19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D7E2-ED69-43EA-A17D-12E254E90BC7}" type="datetime1">
              <a:rPr lang="pt-BR" smtClean="0"/>
              <a:t>16/07/2024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- Joao Ravazzi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C998-7559-4A5D-B5F8-2A65D9142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65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D3CE-9209-423B-AC12-03F83B6719E6}" type="datetime1">
              <a:rPr lang="pt-BR" smtClean="0"/>
              <a:t>16/07/2024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- Joao Ravazzi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C998-7559-4A5D-B5F8-2A65D9142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63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08C3-EFE3-427F-A18D-BF856AEE4856}" type="datetime1">
              <a:rPr lang="pt-BR" smtClean="0"/>
              <a:t>16/07/2024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- Joao Ravazzi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C998-7559-4A5D-B5F8-2A65D9142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41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A5B2-0C38-4B17-9E5C-14E1C5F005D3}" type="datetime1">
              <a:rPr lang="pt-BR" smtClean="0"/>
              <a:t>16/07/2024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- Joao Ravazzi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C998-7559-4A5D-B5F8-2A65D9142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08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0DC6E-7427-4319-BBB8-657F4B269D43}" type="datetime1">
              <a:rPr lang="pt-BR" smtClean="0"/>
              <a:t>16/07/2024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Seletores CSS - Joao Ravazzi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3C998-7559-4A5D-B5F8-2A65D9142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20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oaoravazzi/prompts-ia-ebook" TargetMode="Externa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330999E-4BA5-4A0A-ACF1-4DB2CE24667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03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segurando, em pé, chuva, computador&#10;&#10;Descrição gerada automaticamente">
            <a:extLst>
              <a:ext uri="{FF2B5EF4-FFF2-40B4-BE49-F238E27FC236}">
                <a16:creationId xmlns:a16="http://schemas.microsoft.com/office/drawing/2014/main" id="{C0D2A99C-F3F9-4266-B50A-28F6059EA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0400"/>
            <a:ext cx="9601200" cy="6400800"/>
          </a:xfrm>
          <a:prstGeom prst="rect">
            <a:avLst/>
          </a:prstGeom>
        </p:spPr>
      </p:pic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BC34C6B8-9B14-49B2-9732-335E53B3D8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96" t="15487" r="896" b="1426"/>
          <a:stretch/>
        </p:blipFill>
        <p:spPr>
          <a:xfrm>
            <a:off x="3726000" y="10450286"/>
            <a:ext cx="1822278" cy="2122714"/>
          </a:xfrm>
          <a:prstGeom prst="rect">
            <a:avLst/>
          </a:prstGeom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040B0568-ECE1-4ECD-AB03-6BC233262F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-6332" b="82151"/>
          <a:stretch/>
        </p:blipFill>
        <p:spPr>
          <a:xfrm>
            <a:off x="2963270" y="9723959"/>
            <a:ext cx="3674659" cy="86482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8AAC371-B0C4-4A62-AADD-7106DBE4E0AF}"/>
              </a:ext>
            </a:extLst>
          </p:cNvPr>
          <p:cNvSpPr txBox="1"/>
          <p:nvPr/>
        </p:nvSpPr>
        <p:spPr>
          <a:xfrm>
            <a:off x="1" y="1197152"/>
            <a:ext cx="960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rPr>
              <a:t>CSS: O Poder dos Seletores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9CC5525-F8E8-4CF8-9768-89A4D07C2696}"/>
              </a:ext>
            </a:extLst>
          </p:cNvPr>
          <p:cNvSpPr txBox="1"/>
          <p:nvPr/>
        </p:nvSpPr>
        <p:spPr>
          <a:xfrm>
            <a:off x="6637929" y="11934776"/>
            <a:ext cx="28489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rPr>
              <a:t>João Ravazzi</a:t>
            </a:r>
          </a:p>
        </p:txBody>
      </p:sp>
    </p:spTree>
    <p:extLst>
      <p:ext uri="{BB962C8B-B14F-4D97-AF65-F5344CB8AC3E}">
        <p14:creationId xmlns:p14="http://schemas.microsoft.com/office/powerpoint/2010/main" val="1188975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319FFC4-49C1-483B-A7DC-208BCF5F9F56}"/>
              </a:ext>
            </a:extLst>
          </p:cNvPr>
          <p:cNvSpPr txBox="1"/>
          <p:nvPr/>
        </p:nvSpPr>
        <p:spPr>
          <a:xfrm>
            <a:off x="1159328" y="759278"/>
            <a:ext cx="7527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Seletores de Atributos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B4C77FC-341F-40FF-8603-09720C050C9D}"/>
              </a:ext>
            </a:extLst>
          </p:cNvPr>
          <p:cNvSpPr txBox="1"/>
          <p:nvPr/>
        </p:nvSpPr>
        <p:spPr>
          <a:xfrm>
            <a:off x="1159328" y="2297667"/>
            <a:ext cx="7527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Os seletores de atributo selecionam elementos com um atributo específico ou com um valor específico de um atributo.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F9582D9-2991-42DA-87D6-C0C2A59F32D6}"/>
              </a:ext>
            </a:extLst>
          </p:cNvPr>
          <p:cNvSpPr/>
          <p:nvPr/>
        </p:nvSpPr>
        <p:spPr>
          <a:xfrm>
            <a:off x="751115" y="0"/>
            <a:ext cx="114302" cy="151855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6">
                  <a:lumMod val="50000"/>
                </a:schemeClr>
              </a:gs>
              <a:gs pos="83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E31B42-53FC-4B87-B8AB-9836BF84CBF2}"/>
              </a:ext>
            </a:extLst>
          </p:cNvPr>
          <p:cNvSpPr txBox="1"/>
          <p:nvPr/>
        </p:nvSpPr>
        <p:spPr>
          <a:xfrm>
            <a:off x="1159327" y="5800635"/>
            <a:ext cx="7527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HTML</a:t>
            </a:r>
            <a:r>
              <a:rPr lang="en-US" sz="2400" dirty="0"/>
              <a:t>:</a:t>
            </a:r>
            <a:endParaRPr lang="pt-BR" sz="2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782EEB9-1FCF-4AAD-81A6-5FF66E82CF05}"/>
              </a:ext>
            </a:extLst>
          </p:cNvPr>
          <p:cNvSpPr txBox="1"/>
          <p:nvPr/>
        </p:nvSpPr>
        <p:spPr>
          <a:xfrm>
            <a:off x="1159327" y="8276665"/>
            <a:ext cx="7527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link com o atributo `</a:t>
            </a:r>
            <a:r>
              <a:rPr lang="pt-BR" sz="2400" b="1" dirty="0"/>
              <a:t>target="_</a:t>
            </a:r>
            <a:r>
              <a:rPr lang="pt-BR" sz="2400" b="1" dirty="0" err="1"/>
              <a:t>blank</a:t>
            </a:r>
            <a:r>
              <a:rPr lang="pt-BR" sz="2400" dirty="0"/>
              <a:t>“` será vermelho.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1F84254-246D-409E-A0CC-0BA44D68F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327" y="3859812"/>
            <a:ext cx="7527470" cy="1105433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EEC6528-8C80-4D03-8C67-204D514A5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326" y="6844398"/>
            <a:ext cx="7527470" cy="846972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C9E74965-E942-41F0-9DFB-71727330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- Joao Ravazzi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25178C94-570C-49CE-81BC-5E145CC0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C998-7559-4A5D-B5F8-2A65D9142832}" type="slidenum">
              <a:rPr lang="pt-BR" smtClean="0"/>
              <a:t>10</a:t>
            </a:fld>
            <a:endParaRPr lang="pt-BR"/>
          </a:p>
        </p:txBody>
      </p:sp>
      <p:pic>
        <p:nvPicPr>
          <p:cNvPr id="13" name="Imagem 12" descr="Logotipo&#10;&#10;Descrição gerada automaticamente">
            <a:extLst>
              <a:ext uri="{FF2B5EF4-FFF2-40B4-BE49-F238E27FC236}">
                <a16:creationId xmlns:a16="http://schemas.microsoft.com/office/drawing/2014/main" id="{9ED7781C-E453-4200-B57E-D745BBFCBC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96" t="-2927" r="896" b="1426"/>
          <a:stretch/>
        </p:blipFill>
        <p:spPr>
          <a:xfrm>
            <a:off x="4490687" y="10983150"/>
            <a:ext cx="619826" cy="88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17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06F9BF1-13EC-4498-AE60-FAC90F1B433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196C2C-6B1E-423C-8EF6-768CB75B8A5C}"/>
              </a:ext>
            </a:extLst>
          </p:cNvPr>
          <p:cNvSpPr txBox="1"/>
          <p:nvPr/>
        </p:nvSpPr>
        <p:spPr>
          <a:xfrm>
            <a:off x="1185792" y="5842313"/>
            <a:ext cx="75274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SELETORES DESCENDENTES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3C144EF-12BD-4333-82E3-2E07B2AD152C}"/>
              </a:ext>
            </a:extLst>
          </p:cNvPr>
          <p:cNvSpPr txBox="1"/>
          <p:nvPr/>
        </p:nvSpPr>
        <p:spPr>
          <a:xfrm>
            <a:off x="2749393" y="1891873"/>
            <a:ext cx="410241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7F4A18F-9BB4-4F4A-B495-1424B1B3DCC6}"/>
              </a:ext>
            </a:extLst>
          </p:cNvPr>
          <p:cNvSpPr/>
          <p:nvPr/>
        </p:nvSpPr>
        <p:spPr>
          <a:xfrm>
            <a:off x="728592" y="8522087"/>
            <a:ext cx="7984671" cy="1209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6">
                  <a:lumMod val="50000"/>
                </a:schemeClr>
              </a:gs>
              <a:gs pos="83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A94528F-45E8-49A2-8969-87DD72D8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- Joao Ravazzi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C7874ED-76DB-477B-9E44-9BB119F4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C998-7559-4A5D-B5F8-2A65D914283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648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319FFC4-49C1-483B-A7DC-208BCF5F9F56}"/>
              </a:ext>
            </a:extLst>
          </p:cNvPr>
          <p:cNvSpPr txBox="1"/>
          <p:nvPr/>
        </p:nvSpPr>
        <p:spPr>
          <a:xfrm>
            <a:off x="1159328" y="759278"/>
            <a:ext cx="7527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Seletores Descendentes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B4C77FC-341F-40FF-8603-09720C050C9D}"/>
              </a:ext>
            </a:extLst>
          </p:cNvPr>
          <p:cNvSpPr txBox="1"/>
          <p:nvPr/>
        </p:nvSpPr>
        <p:spPr>
          <a:xfrm>
            <a:off x="1159328" y="2297667"/>
            <a:ext cx="7527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Os seletores descendentes selecionam elementos que são descendentes de outro elemento.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F9582D9-2991-42DA-87D6-C0C2A59F32D6}"/>
              </a:ext>
            </a:extLst>
          </p:cNvPr>
          <p:cNvSpPr/>
          <p:nvPr/>
        </p:nvSpPr>
        <p:spPr>
          <a:xfrm>
            <a:off x="751115" y="0"/>
            <a:ext cx="114302" cy="151855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6">
                  <a:lumMod val="50000"/>
                </a:schemeClr>
              </a:gs>
              <a:gs pos="83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E31B42-53FC-4B87-B8AB-9836BF84CBF2}"/>
              </a:ext>
            </a:extLst>
          </p:cNvPr>
          <p:cNvSpPr txBox="1"/>
          <p:nvPr/>
        </p:nvSpPr>
        <p:spPr>
          <a:xfrm>
            <a:off x="1159327" y="5800635"/>
            <a:ext cx="7527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HTML</a:t>
            </a:r>
            <a:r>
              <a:rPr lang="en-US" sz="2400" dirty="0"/>
              <a:t>:</a:t>
            </a:r>
            <a:endParaRPr lang="pt-BR" sz="2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782EEB9-1FCF-4AAD-81A6-5FF66E82CF05}"/>
              </a:ext>
            </a:extLst>
          </p:cNvPr>
          <p:cNvSpPr txBox="1"/>
          <p:nvPr/>
        </p:nvSpPr>
        <p:spPr>
          <a:xfrm>
            <a:off x="1159325" y="8934271"/>
            <a:ext cx="7527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parágrafo dentro do </a:t>
            </a:r>
            <a:r>
              <a:rPr lang="pt-BR" sz="2400" b="1" dirty="0"/>
              <a:t>“&lt;</a:t>
            </a:r>
            <a:r>
              <a:rPr lang="pt-BR" sz="2400" b="1" dirty="0" err="1"/>
              <a:t>div</a:t>
            </a:r>
            <a:r>
              <a:rPr lang="pt-BR" sz="2400" b="1" dirty="0"/>
              <a:t>&gt;” </a:t>
            </a:r>
            <a:r>
              <a:rPr lang="pt-BR" sz="2400" dirty="0"/>
              <a:t>será verde.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E35AF59-9810-4F36-997B-717620EC1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325" y="3710762"/>
            <a:ext cx="7527470" cy="1129648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5252EE3-B06A-4AA2-B344-ED1ED3D4D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325" y="6658143"/>
            <a:ext cx="7527470" cy="1370548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76228BCB-BE6D-4937-9BF9-59088A58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- Joao Ravazzi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F328CF3C-1480-482D-A551-5E6D1F75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C998-7559-4A5D-B5F8-2A65D9142832}" type="slidenum">
              <a:rPr lang="pt-BR" smtClean="0"/>
              <a:t>12</a:t>
            </a:fld>
            <a:endParaRPr lang="pt-BR"/>
          </a:p>
        </p:txBody>
      </p:sp>
      <p:pic>
        <p:nvPicPr>
          <p:cNvPr id="13" name="Imagem 12" descr="Logotipo&#10;&#10;Descrição gerada automaticamente">
            <a:extLst>
              <a:ext uri="{FF2B5EF4-FFF2-40B4-BE49-F238E27FC236}">
                <a16:creationId xmlns:a16="http://schemas.microsoft.com/office/drawing/2014/main" id="{101692A7-3454-4CC6-8BDF-C2373233BB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96" t="-2927" r="896" b="1426"/>
          <a:stretch/>
        </p:blipFill>
        <p:spPr>
          <a:xfrm>
            <a:off x="4490687" y="10983150"/>
            <a:ext cx="619826" cy="88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26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06F9BF1-13EC-4498-AE60-FAC90F1B433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196C2C-6B1E-423C-8EF6-768CB75B8A5C}"/>
              </a:ext>
            </a:extLst>
          </p:cNvPr>
          <p:cNvSpPr txBox="1"/>
          <p:nvPr/>
        </p:nvSpPr>
        <p:spPr>
          <a:xfrm>
            <a:off x="1185792" y="5842313"/>
            <a:ext cx="75274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SELETORES DE FILHO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3C144EF-12BD-4333-82E3-2E07B2AD152C}"/>
              </a:ext>
            </a:extLst>
          </p:cNvPr>
          <p:cNvSpPr txBox="1"/>
          <p:nvPr/>
        </p:nvSpPr>
        <p:spPr>
          <a:xfrm>
            <a:off x="2749393" y="1891873"/>
            <a:ext cx="412493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solidFill>
                  <a:schemeClr val="bg1"/>
                </a:solidFill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7F4A18F-9BB4-4F4A-B495-1424B1B3DCC6}"/>
              </a:ext>
            </a:extLst>
          </p:cNvPr>
          <p:cNvSpPr/>
          <p:nvPr/>
        </p:nvSpPr>
        <p:spPr>
          <a:xfrm>
            <a:off x="728592" y="8522087"/>
            <a:ext cx="7984671" cy="1209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6">
                  <a:lumMod val="50000"/>
                </a:schemeClr>
              </a:gs>
              <a:gs pos="83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4AA7415-E9A8-46DD-9AEE-261611A7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- Joao Ravazzi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A97BEE8-06A3-4F13-B6E1-356BF277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C998-7559-4A5D-B5F8-2A65D914283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229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319FFC4-49C1-483B-A7DC-208BCF5F9F56}"/>
              </a:ext>
            </a:extLst>
          </p:cNvPr>
          <p:cNvSpPr txBox="1"/>
          <p:nvPr/>
        </p:nvSpPr>
        <p:spPr>
          <a:xfrm>
            <a:off x="1159328" y="759278"/>
            <a:ext cx="7527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Seletores de Filho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B4C77FC-341F-40FF-8603-09720C050C9D}"/>
              </a:ext>
            </a:extLst>
          </p:cNvPr>
          <p:cNvSpPr txBox="1"/>
          <p:nvPr/>
        </p:nvSpPr>
        <p:spPr>
          <a:xfrm>
            <a:off x="1159328" y="2297667"/>
            <a:ext cx="7527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Os seletores de filho selecionam elementos que são filhos diretos de outro elemento.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F9582D9-2991-42DA-87D6-C0C2A59F32D6}"/>
              </a:ext>
            </a:extLst>
          </p:cNvPr>
          <p:cNvSpPr/>
          <p:nvPr/>
        </p:nvSpPr>
        <p:spPr>
          <a:xfrm>
            <a:off x="751115" y="0"/>
            <a:ext cx="114302" cy="151855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6">
                  <a:lumMod val="50000"/>
                </a:schemeClr>
              </a:gs>
              <a:gs pos="83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E31B42-53FC-4B87-B8AB-9836BF84CBF2}"/>
              </a:ext>
            </a:extLst>
          </p:cNvPr>
          <p:cNvSpPr txBox="1"/>
          <p:nvPr/>
        </p:nvSpPr>
        <p:spPr>
          <a:xfrm>
            <a:off x="1159327" y="5800635"/>
            <a:ext cx="7527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HTML</a:t>
            </a:r>
            <a:r>
              <a:rPr lang="en-US" sz="2400" dirty="0"/>
              <a:t>:</a:t>
            </a:r>
            <a:endParaRPr lang="pt-BR" sz="2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782EEB9-1FCF-4AAD-81A6-5FF66E82CF05}"/>
              </a:ext>
            </a:extLst>
          </p:cNvPr>
          <p:cNvSpPr txBox="1"/>
          <p:nvPr/>
        </p:nvSpPr>
        <p:spPr>
          <a:xfrm>
            <a:off x="1159325" y="8934271"/>
            <a:ext cx="7527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Os itens da lista </a:t>
            </a:r>
            <a:r>
              <a:rPr lang="pt-BR" sz="2400" b="1" dirty="0"/>
              <a:t>“&lt;li&gt;” </a:t>
            </a:r>
            <a:r>
              <a:rPr lang="pt-BR" sz="2400" dirty="0"/>
              <a:t>dentro do </a:t>
            </a:r>
            <a:r>
              <a:rPr lang="pt-BR" sz="2400" b="1" dirty="0"/>
              <a:t>“&lt;</a:t>
            </a:r>
            <a:r>
              <a:rPr lang="pt-BR" sz="2400" b="1" dirty="0" err="1"/>
              <a:t>ul</a:t>
            </a:r>
            <a:r>
              <a:rPr lang="pt-BR" sz="2400" b="1" dirty="0"/>
              <a:t>&gt;” </a:t>
            </a:r>
            <a:r>
              <a:rPr lang="pt-BR" sz="2400" dirty="0"/>
              <a:t>terão cor roxa.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B419692-F834-47A7-BBF1-3F41C4DED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326" y="3710762"/>
            <a:ext cx="7527470" cy="1111652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D67FC36-89BC-4C66-B190-B126DF1DF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326" y="6659796"/>
            <a:ext cx="7527470" cy="135135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EA0E4CBC-2A83-4876-A44F-C5674ABA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- Joao Ravazzi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04D08380-80D1-451C-85E8-48E3E97E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C998-7559-4A5D-B5F8-2A65D9142832}" type="slidenum">
              <a:rPr lang="pt-BR" smtClean="0"/>
              <a:t>14</a:t>
            </a:fld>
            <a:endParaRPr lang="pt-BR"/>
          </a:p>
        </p:txBody>
      </p:sp>
      <p:pic>
        <p:nvPicPr>
          <p:cNvPr id="13" name="Imagem 12" descr="Logotipo&#10;&#10;Descrição gerada automaticamente">
            <a:extLst>
              <a:ext uri="{FF2B5EF4-FFF2-40B4-BE49-F238E27FC236}">
                <a16:creationId xmlns:a16="http://schemas.microsoft.com/office/drawing/2014/main" id="{B3ED4C6F-3F0A-4640-9F85-6E7ECAA901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96" t="-2927" r="896" b="1426"/>
          <a:stretch/>
        </p:blipFill>
        <p:spPr>
          <a:xfrm>
            <a:off x="4490687" y="10983150"/>
            <a:ext cx="619826" cy="88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70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06F9BF1-13EC-4498-AE60-FAC90F1B433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196C2C-6B1E-423C-8EF6-768CB75B8A5C}"/>
              </a:ext>
            </a:extLst>
          </p:cNvPr>
          <p:cNvSpPr txBox="1"/>
          <p:nvPr/>
        </p:nvSpPr>
        <p:spPr>
          <a:xfrm>
            <a:off x="1185792" y="5842313"/>
            <a:ext cx="75274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Impact" panose="020B0806030902050204" pitchFamily="34" charset="0"/>
              </a:rPr>
              <a:t>SELETORES DE IRMÃO ADJACENTE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3C144EF-12BD-4333-82E3-2E07B2AD152C}"/>
              </a:ext>
            </a:extLst>
          </p:cNvPr>
          <p:cNvSpPr txBox="1"/>
          <p:nvPr/>
        </p:nvSpPr>
        <p:spPr>
          <a:xfrm>
            <a:off x="2749393" y="1891873"/>
            <a:ext cx="410241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solidFill>
                  <a:schemeClr val="bg1"/>
                </a:solidFill>
                <a:latin typeface="Impact" panose="020B0806030902050204" pitchFamily="34" charset="0"/>
              </a:rPr>
              <a:t>07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7F4A18F-9BB4-4F4A-B495-1424B1B3DCC6}"/>
              </a:ext>
            </a:extLst>
          </p:cNvPr>
          <p:cNvSpPr/>
          <p:nvPr/>
        </p:nvSpPr>
        <p:spPr>
          <a:xfrm>
            <a:off x="728592" y="8522087"/>
            <a:ext cx="7984671" cy="1209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6">
                  <a:lumMod val="50000"/>
                </a:schemeClr>
              </a:gs>
              <a:gs pos="83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249F499-47A3-4336-853F-2A899950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- Joao Ravazzi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7E8E421-4800-43EB-9E8D-8DA39641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C998-7559-4A5D-B5F8-2A65D9142832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317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319FFC4-49C1-483B-A7DC-208BCF5F9F56}"/>
              </a:ext>
            </a:extLst>
          </p:cNvPr>
          <p:cNvSpPr txBox="1"/>
          <p:nvPr/>
        </p:nvSpPr>
        <p:spPr>
          <a:xfrm>
            <a:off x="1159328" y="759278"/>
            <a:ext cx="7527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Seletores de Irmão Adjacente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B4C77FC-341F-40FF-8603-09720C050C9D}"/>
              </a:ext>
            </a:extLst>
          </p:cNvPr>
          <p:cNvSpPr txBox="1"/>
          <p:nvPr/>
        </p:nvSpPr>
        <p:spPr>
          <a:xfrm>
            <a:off x="1159328" y="2297667"/>
            <a:ext cx="7527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Os seletores de irmão adjacente selecionam um elemento que é imediatamente precedido por um elemento específico.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F9582D9-2991-42DA-87D6-C0C2A59F32D6}"/>
              </a:ext>
            </a:extLst>
          </p:cNvPr>
          <p:cNvSpPr/>
          <p:nvPr/>
        </p:nvSpPr>
        <p:spPr>
          <a:xfrm>
            <a:off x="751115" y="0"/>
            <a:ext cx="114302" cy="151855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6">
                  <a:lumMod val="50000"/>
                </a:schemeClr>
              </a:gs>
              <a:gs pos="83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E31B42-53FC-4B87-B8AB-9836BF84CBF2}"/>
              </a:ext>
            </a:extLst>
          </p:cNvPr>
          <p:cNvSpPr txBox="1"/>
          <p:nvPr/>
        </p:nvSpPr>
        <p:spPr>
          <a:xfrm>
            <a:off x="1159327" y="5800635"/>
            <a:ext cx="7527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HTML</a:t>
            </a:r>
            <a:r>
              <a:rPr lang="en-US" sz="2400" dirty="0"/>
              <a:t>:</a:t>
            </a:r>
            <a:endParaRPr lang="pt-BR" sz="2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782EEB9-1FCF-4AAD-81A6-5FF66E82CF05}"/>
              </a:ext>
            </a:extLst>
          </p:cNvPr>
          <p:cNvSpPr txBox="1"/>
          <p:nvPr/>
        </p:nvSpPr>
        <p:spPr>
          <a:xfrm>
            <a:off x="1159326" y="8738330"/>
            <a:ext cx="7527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 margem superior do parágrafo imediatamente após o </a:t>
            </a:r>
            <a:r>
              <a:rPr lang="pt-BR" sz="2400" b="1" dirty="0"/>
              <a:t>“&lt;h1&gt;” </a:t>
            </a:r>
            <a:r>
              <a:rPr lang="pt-BR" sz="2400" dirty="0"/>
              <a:t>será 0.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C1E8E54-A0DC-4D7A-8312-0BCF1A6D9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326" y="3913844"/>
            <a:ext cx="7527470" cy="1099518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A3F83B8-1EA0-4E20-8154-25602BF08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326" y="6815868"/>
            <a:ext cx="7527470" cy="1108534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3BDA1AE0-37C8-4B4D-A65C-6AD7C64D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- Joao Ravazzi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E9952811-A101-4027-B920-D05650BD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C998-7559-4A5D-B5F8-2A65D9142832}" type="slidenum">
              <a:rPr lang="pt-BR" smtClean="0"/>
              <a:t>16</a:t>
            </a:fld>
            <a:endParaRPr lang="pt-BR"/>
          </a:p>
        </p:txBody>
      </p:sp>
      <p:pic>
        <p:nvPicPr>
          <p:cNvPr id="13" name="Imagem 12" descr="Logotipo&#10;&#10;Descrição gerada automaticamente">
            <a:extLst>
              <a:ext uri="{FF2B5EF4-FFF2-40B4-BE49-F238E27FC236}">
                <a16:creationId xmlns:a16="http://schemas.microsoft.com/office/drawing/2014/main" id="{1ED58578-1D09-4FF3-8BB3-B6B7C979E7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96" t="-2927" r="896" b="1426"/>
          <a:stretch/>
        </p:blipFill>
        <p:spPr>
          <a:xfrm>
            <a:off x="4490687" y="10983150"/>
            <a:ext cx="619826" cy="88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59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06F9BF1-13EC-4498-AE60-FAC90F1B433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196C2C-6B1E-423C-8EF6-768CB75B8A5C}"/>
              </a:ext>
            </a:extLst>
          </p:cNvPr>
          <p:cNvSpPr txBox="1"/>
          <p:nvPr/>
        </p:nvSpPr>
        <p:spPr>
          <a:xfrm>
            <a:off x="1185792" y="5842313"/>
            <a:ext cx="75274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SELETORES DE IRMÃO GERAL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3C144EF-12BD-4333-82E3-2E07B2AD152C}"/>
              </a:ext>
            </a:extLst>
          </p:cNvPr>
          <p:cNvSpPr txBox="1"/>
          <p:nvPr/>
        </p:nvSpPr>
        <p:spPr>
          <a:xfrm>
            <a:off x="2749393" y="1891873"/>
            <a:ext cx="410241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solidFill>
                  <a:schemeClr val="bg1"/>
                </a:solidFill>
                <a:latin typeface="Impact" panose="020B0806030902050204" pitchFamily="34" charset="0"/>
              </a:rPr>
              <a:t>08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7F4A18F-9BB4-4F4A-B495-1424B1B3DCC6}"/>
              </a:ext>
            </a:extLst>
          </p:cNvPr>
          <p:cNvSpPr/>
          <p:nvPr/>
        </p:nvSpPr>
        <p:spPr>
          <a:xfrm>
            <a:off x="728592" y="8522087"/>
            <a:ext cx="7984671" cy="1209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6">
                  <a:lumMod val="50000"/>
                </a:schemeClr>
              </a:gs>
              <a:gs pos="83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1A72227-5DAA-4888-8FC8-6EEE863C2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- Joao Ravazzi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B28F38E-F3C6-4122-89C8-CCAFFF57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C998-7559-4A5D-B5F8-2A65D9142832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652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319FFC4-49C1-483B-A7DC-208BCF5F9F56}"/>
              </a:ext>
            </a:extLst>
          </p:cNvPr>
          <p:cNvSpPr txBox="1"/>
          <p:nvPr/>
        </p:nvSpPr>
        <p:spPr>
          <a:xfrm>
            <a:off x="1159328" y="759278"/>
            <a:ext cx="7527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Seletores de Irmão Geral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B4C77FC-341F-40FF-8603-09720C050C9D}"/>
              </a:ext>
            </a:extLst>
          </p:cNvPr>
          <p:cNvSpPr txBox="1"/>
          <p:nvPr/>
        </p:nvSpPr>
        <p:spPr>
          <a:xfrm>
            <a:off x="1159328" y="2297667"/>
            <a:ext cx="7527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Os seletores de irmão geral selecionam todos os elementos que são precedidos por um elemento específico.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F9582D9-2991-42DA-87D6-C0C2A59F32D6}"/>
              </a:ext>
            </a:extLst>
          </p:cNvPr>
          <p:cNvSpPr/>
          <p:nvPr/>
        </p:nvSpPr>
        <p:spPr>
          <a:xfrm>
            <a:off x="751115" y="0"/>
            <a:ext cx="114302" cy="151855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6">
                  <a:lumMod val="50000"/>
                </a:schemeClr>
              </a:gs>
              <a:gs pos="83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E31B42-53FC-4B87-B8AB-9836BF84CBF2}"/>
              </a:ext>
            </a:extLst>
          </p:cNvPr>
          <p:cNvSpPr txBox="1"/>
          <p:nvPr/>
        </p:nvSpPr>
        <p:spPr>
          <a:xfrm>
            <a:off x="1159327" y="5800635"/>
            <a:ext cx="7527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HTML</a:t>
            </a:r>
            <a:r>
              <a:rPr lang="en-US" sz="2400" dirty="0"/>
              <a:t>:</a:t>
            </a:r>
            <a:endParaRPr lang="pt-BR" sz="2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782EEB9-1FCF-4AAD-81A6-5FF66E82CF05}"/>
              </a:ext>
            </a:extLst>
          </p:cNvPr>
          <p:cNvSpPr txBox="1"/>
          <p:nvPr/>
        </p:nvSpPr>
        <p:spPr>
          <a:xfrm>
            <a:off x="1159324" y="8703438"/>
            <a:ext cx="7527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Todos os parágrafos após o </a:t>
            </a:r>
            <a:r>
              <a:rPr lang="pt-BR" sz="2400" b="1" dirty="0"/>
              <a:t>“&lt;h1&gt;” </a:t>
            </a:r>
            <a:r>
              <a:rPr lang="pt-BR" sz="2400" dirty="0"/>
              <a:t>terão cor cinza..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F96F624-E537-4057-AC67-0F1901FA7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325" y="3885789"/>
            <a:ext cx="7527470" cy="1108534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492561D-5641-4BE4-9C97-FD547568D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325" y="6774113"/>
            <a:ext cx="7527470" cy="1099518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F5175072-6E44-4017-A322-09288A08A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- Joao Ravazzi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AF862CCD-190C-4F50-88A0-A8D69927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C998-7559-4A5D-B5F8-2A65D9142832}" type="slidenum">
              <a:rPr lang="pt-BR" smtClean="0"/>
              <a:t>18</a:t>
            </a:fld>
            <a:endParaRPr lang="pt-BR"/>
          </a:p>
        </p:txBody>
      </p:sp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6C684D04-31F7-4A74-BB98-9B812E17D7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96" t="-2927" r="896" b="1426"/>
          <a:stretch/>
        </p:blipFill>
        <p:spPr>
          <a:xfrm>
            <a:off x="4490687" y="10983150"/>
            <a:ext cx="619826" cy="88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18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319FFC4-49C1-483B-A7DC-208BCF5F9F56}"/>
              </a:ext>
            </a:extLst>
          </p:cNvPr>
          <p:cNvSpPr txBox="1"/>
          <p:nvPr/>
        </p:nvSpPr>
        <p:spPr>
          <a:xfrm>
            <a:off x="1159328" y="759278"/>
            <a:ext cx="7527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Conclusão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B4C77FC-341F-40FF-8603-09720C050C9D}"/>
              </a:ext>
            </a:extLst>
          </p:cNvPr>
          <p:cNvSpPr txBox="1"/>
          <p:nvPr/>
        </p:nvSpPr>
        <p:spPr>
          <a:xfrm>
            <a:off x="1036864" y="2673224"/>
            <a:ext cx="75274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Os seletores CSS são fundamentais para estilizar páginas da web de forma eficiente e precisa. Compreender e utilizar os principais seletores permite criar designs complexos e responsivos. Pratique com os exemplos fornecidos e explore novas possibilidades!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F9582D9-2991-42DA-87D6-C0C2A59F32D6}"/>
              </a:ext>
            </a:extLst>
          </p:cNvPr>
          <p:cNvSpPr/>
          <p:nvPr/>
        </p:nvSpPr>
        <p:spPr>
          <a:xfrm>
            <a:off x="751115" y="0"/>
            <a:ext cx="114302" cy="151855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6">
                  <a:lumMod val="50000"/>
                </a:schemeClr>
              </a:gs>
              <a:gs pos="83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39A47EA-1D79-4D9C-8CBA-E2DA379B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- Joao Ravazzi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DA55B6-26E4-4B3E-AF68-7281ABA0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C998-7559-4A5D-B5F8-2A65D9142832}" type="slidenum">
              <a:rPr lang="pt-BR" smtClean="0"/>
              <a:t>19</a:t>
            </a:fld>
            <a:endParaRPr lang="pt-BR"/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84804FD6-ED8C-4478-9BDF-F24F72A227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96" t="-2927" r="896" b="1426"/>
          <a:stretch/>
        </p:blipFill>
        <p:spPr>
          <a:xfrm>
            <a:off x="4490687" y="10983150"/>
            <a:ext cx="619826" cy="88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2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319FFC4-49C1-483B-A7DC-208BCF5F9F56}"/>
              </a:ext>
            </a:extLst>
          </p:cNvPr>
          <p:cNvSpPr txBox="1"/>
          <p:nvPr/>
        </p:nvSpPr>
        <p:spPr>
          <a:xfrm>
            <a:off x="1159328" y="759278"/>
            <a:ext cx="7527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Introdução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B4C77FC-341F-40FF-8603-09720C050C9D}"/>
              </a:ext>
            </a:extLst>
          </p:cNvPr>
          <p:cNvSpPr txBox="1"/>
          <p:nvPr/>
        </p:nvSpPr>
        <p:spPr>
          <a:xfrm>
            <a:off x="1159327" y="2330324"/>
            <a:ext cx="75274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CSS (</a:t>
            </a:r>
            <a:r>
              <a:rPr lang="pt-BR" sz="2400" dirty="0" err="1"/>
              <a:t>Cascading</a:t>
            </a:r>
            <a:r>
              <a:rPr lang="pt-BR" sz="2400" dirty="0"/>
              <a:t> </a:t>
            </a:r>
            <a:r>
              <a:rPr lang="pt-BR" sz="2400" dirty="0" err="1"/>
              <a:t>Style</a:t>
            </a:r>
            <a:r>
              <a:rPr lang="pt-BR" sz="2400" dirty="0"/>
              <a:t> </a:t>
            </a:r>
            <a:r>
              <a:rPr lang="pt-BR" sz="2400" dirty="0" err="1"/>
              <a:t>Sheets</a:t>
            </a:r>
            <a:r>
              <a:rPr lang="pt-BR" sz="2400" dirty="0"/>
              <a:t>) é a linguagem que usamos para estilizar páginas da web. Um dos conceitos mais importantes no CSS é o uso de seletores. Eles permitem que você escolha elementos HTML específicos para aplicar estilos. Nesse ebook vamos explorar os principais seletores CSS com exemplos de códigos em contextos reais. Prepare-se para simplificar o estilo dos seus elementos!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F9582D9-2991-42DA-87D6-C0C2A59F32D6}"/>
              </a:ext>
            </a:extLst>
          </p:cNvPr>
          <p:cNvSpPr/>
          <p:nvPr/>
        </p:nvSpPr>
        <p:spPr>
          <a:xfrm>
            <a:off x="751115" y="0"/>
            <a:ext cx="114302" cy="151855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6">
                  <a:lumMod val="50000"/>
                </a:schemeClr>
              </a:gs>
              <a:gs pos="83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83B1B19E-D8E1-4D6C-B9D1-1ECD416C3B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96" t="15487" r="896" b="1426"/>
          <a:stretch/>
        </p:blipFill>
        <p:spPr>
          <a:xfrm>
            <a:off x="2687768" y="5871140"/>
            <a:ext cx="4225664" cy="4922342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4E0BA15-24A1-4D5C-B337-58705CDD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- Joao Ravazzi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86BEE3B-F3DD-4424-83D4-64215EE5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C998-7559-4A5D-B5F8-2A65D914283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72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319FFC4-49C1-483B-A7DC-208BCF5F9F56}"/>
              </a:ext>
            </a:extLst>
          </p:cNvPr>
          <p:cNvSpPr txBox="1"/>
          <p:nvPr/>
        </p:nvSpPr>
        <p:spPr>
          <a:xfrm>
            <a:off x="1159328" y="759278"/>
            <a:ext cx="7527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Agradecimentos Finais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B4C77FC-341F-40FF-8603-09720C050C9D}"/>
              </a:ext>
            </a:extLst>
          </p:cNvPr>
          <p:cNvSpPr txBox="1"/>
          <p:nvPr/>
        </p:nvSpPr>
        <p:spPr>
          <a:xfrm>
            <a:off x="889909" y="2307903"/>
            <a:ext cx="7821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Este e-book foi criado por uma Inteligência Artificial e gerado por um humano com o objetivo de fornecer um guia prático e educacional sobre alguns do principais seletores CSS. </a:t>
            </a:r>
          </a:p>
          <a:p>
            <a:pPr algn="ctr"/>
            <a:r>
              <a:rPr lang="pt-BR" sz="2400" dirty="0"/>
              <a:t>O passo a passo se encontra no meu </a:t>
            </a:r>
            <a:r>
              <a:rPr lang="pt-BR" sz="2400" dirty="0" err="1"/>
              <a:t>Github</a:t>
            </a:r>
            <a:r>
              <a:rPr lang="pt-BR" sz="2400" dirty="0"/>
              <a:t>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F9582D9-2991-42DA-87D6-C0C2A59F32D6}"/>
              </a:ext>
            </a:extLst>
          </p:cNvPr>
          <p:cNvSpPr/>
          <p:nvPr/>
        </p:nvSpPr>
        <p:spPr>
          <a:xfrm>
            <a:off x="751115" y="0"/>
            <a:ext cx="114302" cy="151855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6">
                  <a:lumMod val="50000"/>
                </a:schemeClr>
              </a:gs>
              <a:gs pos="83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39A47EA-1D79-4D9C-8CBA-E2DA379B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- Joao Ravazzi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DA55B6-26E4-4B3E-AF68-7281ABA0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C998-7559-4A5D-B5F8-2A65D9142832}" type="slidenum">
              <a:rPr lang="pt-BR" smtClean="0"/>
              <a:t>20</a:t>
            </a:fld>
            <a:endParaRPr lang="pt-BR"/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84804FD6-ED8C-4478-9BDF-F24F72A227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96" t="-2927" r="896" b="1426"/>
          <a:stretch/>
        </p:blipFill>
        <p:spPr>
          <a:xfrm>
            <a:off x="4490687" y="10983150"/>
            <a:ext cx="619826" cy="88203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9423C1-EA4A-4230-B5A3-0962282CE9A9}"/>
              </a:ext>
            </a:extLst>
          </p:cNvPr>
          <p:cNvSpPr txBox="1"/>
          <p:nvPr/>
        </p:nvSpPr>
        <p:spPr>
          <a:xfrm>
            <a:off x="889909" y="4714648"/>
            <a:ext cx="7796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Todo conteúdo foi gerado com fins didáticos de construção, não foi realizado uma validação cuidadosa e humana no conteúdo e pode conter erros gerados por uma IA.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7C66646-C654-4C35-9D25-B875854A3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821" y="6883270"/>
            <a:ext cx="1899557" cy="1899557"/>
          </a:xfrm>
          <a:prstGeom prst="rect">
            <a:avLst/>
          </a:prstGeom>
        </p:spPr>
      </p:pic>
      <p:sp>
        <p:nvSpPr>
          <p:cNvPr id="12" name="Retângulo 11">
            <a:hlinkClick r:id="rId5"/>
            <a:extLst>
              <a:ext uri="{FF2B5EF4-FFF2-40B4-BE49-F238E27FC236}">
                <a16:creationId xmlns:a16="http://schemas.microsoft.com/office/drawing/2014/main" id="{81017F48-324B-4D00-99FC-5CB1D05A91E2}"/>
              </a:ext>
            </a:extLst>
          </p:cNvPr>
          <p:cNvSpPr/>
          <p:nvPr/>
        </p:nvSpPr>
        <p:spPr>
          <a:xfrm>
            <a:off x="889909" y="9062734"/>
            <a:ext cx="7821382" cy="602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https://github.com/joaoravazzi/prompts-ia-ebook</a:t>
            </a:r>
          </a:p>
        </p:txBody>
      </p:sp>
    </p:spTree>
    <p:extLst>
      <p:ext uri="{BB962C8B-B14F-4D97-AF65-F5344CB8AC3E}">
        <p14:creationId xmlns:p14="http://schemas.microsoft.com/office/powerpoint/2010/main" val="230960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06F9BF1-13EC-4498-AE60-FAC90F1B433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196C2C-6B1E-423C-8EF6-768CB75B8A5C}"/>
              </a:ext>
            </a:extLst>
          </p:cNvPr>
          <p:cNvSpPr txBox="1"/>
          <p:nvPr/>
        </p:nvSpPr>
        <p:spPr>
          <a:xfrm>
            <a:off x="1289957" y="5842313"/>
            <a:ext cx="75274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SELETORES DE TIPO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3C144EF-12BD-4333-82E3-2E07B2AD152C}"/>
              </a:ext>
            </a:extLst>
          </p:cNvPr>
          <p:cNvSpPr txBox="1"/>
          <p:nvPr/>
        </p:nvSpPr>
        <p:spPr>
          <a:xfrm>
            <a:off x="2853558" y="1891873"/>
            <a:ext cx="389408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7F4A18F-9BB4-4F4A-B495-1424B1B3DCC6}"/>
              </a:ext>
            </a:extLst>
          </p:cNvPr>
          <p:cNvSpPr/>
          <p:nvPr/>
        </p:nvSpPr>
        <p:spPr>
          <a:xfrm>
            <a:off x="832757" y="8522087"/>
            <a:ext cx="7984671" cy="1209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6">
                  <a:lumMod val="50000"/>
                </a:schemeClr>
              </a:gs>
              <a:gs pos="83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28F76CE-DA5D-4A8D-B3A3-E2D784E9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- Joao Ravazzi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08A714E-57B1-4E1F-96E4-907B6272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C998-7559-4A5D-B5F8-2A65D914283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51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319FFC4-49C1-483B-A7DC-208BCF5F9F56}"/>
              </a:ext>
            </a:extLst>
          </p:cNvPr>
          <p:cNvSpPr txBox="1"/>
          <p:nvPr/>
        </p:nvSpPr>
        <p:spPr>
          <a:xfrm>
            <a:off x="1159328" y="759278"/>
            <a:ext cx="7527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Seletores de Tipo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B4C77FC-341F-40FF-8603-09720C050C9D}"/>
              </a:ext>
            </a:extLst>
          </p:cNvPr>
          <p:cNvSpPr txBox="1"/>
          <p:nvPr/>
        </p:nvSpPr>
        <p:spPr>
          <a:xfrm>
            <a:off x="1159328" y="2297667"/>
            <a:ext cx="7527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Os seletores de tipo selecionam todos os elementos de um tipo específico.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F9582D9-2991-42DA-87D6-C0C2A59F32D6}"/>
              </a:ext>
            </a:extLst>
          </p:cNvPr>
          <p:cNvSpPr/>
          <p:nvPr/>
        </p:nvSpPr>
        <p:spPr>
          <a:xfrm>
            <a:off x="751115" y="0"/>
            <a:ext cx="114302" cy="151855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6">
                  <a:lumMod val="50000"/>
                </a:schemeClr>
              </a:gs>
              <a:gs pos="83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DEC7B86-6203-4AF9-A0BF-FF8E9B5813D2}"/>
              </a:ext>
            </a:extLst>
          </p:cNvPr>
          <p:cNvSpPr txBox="1"/>
          <p:nvPr/>
        </p:nvSpPr>
        <p:spPr>
          <a:xfrm>
            <a:off x="1159327" y="6172697"/>
            <a:ext cx="7527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No exemplo acima, todos os elementos </a:t>
            </a:r>
            <a:r>
              <a:rPr lang="pt-BR" sz="2400" b="1" dirty="0"/>
              <a:t>“&lt;p&gt;”</a:t>
            </a:r>
            <a:r>
              <a:rPr lang="pt-BR" sz="2400" dirty="0"/>
              <a:t> (parágrafos) terão a cor azul e o tamanho de fonte de 16px.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710F6D7-F410-4D44-8592-DBD15B8D0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328" y="3959167"/>
            <a:ext cx="7527471" cy="1383027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ABA9186-75EC-413F-A6F9-DCCD47AED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- Joao Ravazzi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6898F8E-494D-4A91-80A6-91371364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C998-7559-4A5D-B5F8-2A65D9142832}" type="slidenum">
              <a:rPr lang="pt-BR" smtClean="0"/>
              <a:t>4</a:t>
            </a:fld>
            <a:endParaRPr lang="pt-BR"/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EA136637-68B0-4C15-AFE1-2E16D22790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96" t="-2927" r="896" b="1426"/>
          <a:stretch/>
        </p:blipFill>
        <p:spPr>
          <a:xfrm>
            <a:off x="4490687" y="10983150"/>
            <a:ext cx="619826" cy="88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06F9BF1-13EC-4498-AE60-FAC90F1B433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196C2C-6B1E-423C-8EF6-768CB75B8A5C}"/>
              </a:ext>
            </a:extLst>
          </p:cNvPr>
          <p:cNvSpPr txBox="1"/>
          <p:nvPr/>
        </p:nvSpPr>
        <p:spPr>
          <a:xfrm>
            <a:off x="1185792" y="5842313"/>
            <a:ext cx="75274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SELETORES DE CLASSE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3C144EF-12BD-4333-82E3-2E07B2AD152C}"/>
              </a:ext>
            </a:extLst>
          </p:cNvPr>
          <p:cNvSpPr txBox="1"/>
          <p:nvPr/>
        </p:nvSpPr>
        <p:spPr>
          <a:xfrm>
            <a:off x="2749393" y="1891873"/>
            <a:ext cx="410241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7F4A18F-9BB4-4F4A-B495-1424B1B3DCC6}"/>
              </a:ext>
            </a:extLst>
          </p:cNvPr>
          <p:cNvSpPr/>
          <p:nvPr/>
        </p:nvSpPr>
        <p:spPr>
          <a:xfrm>
            <a:off x="728592" y="8522087"/>
            <a:ext cx="7984671" cy="1209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6">
                  <a:lumMod val="50000"/>
                </a:schemeClr>
              </a:gs>
              <a:gs pos="83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0CB0672-AA5E-4833-896A-DB489859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- Joao Ravazzi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29A5D07-4C5F-4CDC-BC77-255EE440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C998-7559-4A5D-B5F8-2A65D914283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47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319FFC4-49C1-483B-A7DC-208BCF5F9F56}"/>
              </a:ext>
            </a:extLst>
          </p:cNvPr>
          <p:cNvSpPr txBox="1"/>
          <p:nvPr/>
        </p:nvSpPr>
        <p:spPr>
          <a:xfrm>
            <a:off x="1159328" y="759278"/>
            <a:ext cx="7527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Seletores de Classe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B4C77FC-341F-40FF-8603-09720C050C9D}"/>
              </a:ext>
            </a:extLst>
          </p:cNvPr>
          <p:cNvSpPr txBox="1"/>
          <p:nvPr/>
        </p:nvSpPr>
        <p:spPr>
          <a:xfrm>
            <a:off x="1159328" y="2297667"/>
            <a:ext cx="7527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Os seletores de classe selecionam elementos com uma classe específica. As classes são definidas no HTML com o atributo </a:t>
            </a:r>
            <a:r>
              <a:rPr lang="pt-BR" sz="2400" b="1" dirty="0"/>
              <a:t>“</a:t>
            </a:r>
            <a:r>
              <a:rPr lang="pt-BR" sz="2400" b="1" dirty="0" err="1"/>
              <a:t>class</a:t>
            </a:r>
            <a:r>
              <a:rPr lang="pt-BR" sz="2400" b="1" dirty="0"/>
              <a:t>”</a:t>
            </a:r>
            <a:r>
              <a:rPr lang="pt-BR" sz="2400" dirty="0"/>
              <a:t>.</a:t>
            </a:r>
            <a:endParaRPr lang="pt-BR" sz="2400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F9582D9-2991-42DA-87D6-C0C2A59F32D6}"/>
              </a:ext>
            </a:extLst>
          </p:cNvPr>
          <p:cNvSpPr/>
          <p:nvPr/>
        </p:nvSpPr>
        <p:spPr>
          <a:xfrm>
            <a:off x="751115" y="0"/>
            <a:ext cx="114302" cy="151855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6">
                  <a:lumMod val="50000"/>
                </a:schemeClr>
              </a:gs>
              <a:gs pos="83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E31B42-53FC-4B87-B8AB-9836BF84CBF2}"/>
              </a:ext>
            </a:extLst>
          </p:cNvPr>
          <p:cNvSpPr txBox="1"/>
          <p:nvPr/>
        </p:nvSpPr>
        <p:spPr>
          <a:xfrm>
            <a:off x="1159327" y="5800635"/>
            <a:ext cx="7527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HTML</a:t>
            </a:r>
            <a:r>
              <a:rPr lang="en-US" sz="2400" dirty="0"/>
              <a:t>:</a:t>
            </a:r>
            <a:endParaRPr lang="pt-BR" sz="2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782EEB9-1FCF-4AAD-81A6-5FF66E82CF05}"/>
              </a:ext>
            </a:extLst>
          </p:cNvPr>
          <p:cNvSpPr txBox="1"/>
          <p:nvPr/>
        </p:nvSpPr>
        <p:spPr>
          <a:xfrm>
            <a:off x="1159327" y="8472608"/>
            <a:ext cx="7527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No exemplo, apenas o parágrafo com a classe “</a:t>
            </a:r>
            <a:r>
              <a:rPr lang="pt-BR" sz="2400" b="1" dirty="0" err="1"/>
              <a:t>highlight</a:t>
            </a:r>
            <a:r>
              <a:rPr lang="pt-BR" sz="2400" b="1" dirty="0"/>
              <a:t>”</a:t>
            </a:r>
            <a:r>
              <a:rPr lang="pt-BR" sz="2400" dirty="0"/>
              <a:t> terá fundo amarelo e texto em negrito.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D84B96-3B02-4224-86C3-FB81E61E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327" y="3953709"/>
            <a:ext cx="7527471" cy="1353253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F77DE61-A20A-4273-9167-0E8C9142B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327" y="6755973"/>
            <a:ext cx="7527470" cy="873818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EB5209E2-E4A8-4F8D-A02B-C33600F35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- Joao Ravazzi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6DC6189B-1E9A-4992-9ECB-C0557382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C998-7559-4A5D-B5F8-2A65D9142832}" type="slidenum">
              <a:rPr lang="pt-BR" smtClean="0"/>
              <a:t>6</a:t>
            </a:fld>
            <a:endParaRPr lang="pt-BR"/>
          </a:p>
        </p:txBody>
      </p:sp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00DAD2DE-95B1-4500-8177-1B27A4B162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96" t="-2927" r="896" b="1426"/>
          <a:stretch/>
        </p:blipFill>
        <p:spPr>
          <a:xfrm>
            <a:off x="4490687" y="10983150"/>
            <a:ext cx="619826" cy="88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7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06F9BF1-13EC-4498-AE60-FAC90F1B433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196C2C-6B1E-423C-8EF6-768CB75B8A5C}"/>
              </a:ext>
            </a:extLst>
          </p:cNvPr>
          <p:cNvSpPr txBox="1"/>
          <p:nvPr/>
        </p:nvSpPr>
        <p:spPr>
          <a:xfrm>
            <a:off x="1289957" y="5677525"/>
            <a:ext cx="75274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SELETORES DE ID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3C144EF-12BD-4333-82E3-2E07B2AD152C}"/>
              </a:ext>
            </a:extLst>
          </p:cNvPr>
          <p:cNvSpPr txBox="1"/>
          <p:nvPr/>
        </p:nvSpPr>
        <p:spPr>
          <a:xfrm>
            <a:off x="2757557" y="1891873"/>
            <a:ext cx="408608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7F4A18F-9BB4-4F4A-B495-1424B1B3DCC6}"/>
              </a:ext>
            </a:extLst>
          </p:cNvPr>
          <p:cNvSpPr/>
          <p:nvPr/>
        </p:nvSpPr>
        <p:spPr>
          <a:xfrm>
            <a:off x="832757" y="7124075"/>
            <a:ext cx="7984671" cy="1209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6">
                  <a:lumMod val="50000"/>
                </a:schemeClr>
              </a:gs>
              <a:gs pos="83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3438C5B-9ED8-4D73-BCB9-436838E7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- Joao Ravazzi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CD38A24-C468-49FF-BE33-2D6B2BC6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C998-7559-4A5D-B5F8-2A65D914283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41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319FFC4-49C1-483B-A7DC-208BCF5F9F56}"/>
              </a:ext>
            </a:extLst>
          </p:cNvPr>
          <p:cNvSpPr txBox="1"/>
          <p:nvPr/>
        </p:nvSpPr>
        <p:spPr>
          <a:xfrm>
            <a:off x="1159328" y="759278"/>
            <a:ext cx="7527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Seletores de ID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B4C77FC-341F-40FF-8603-09720C050C9D}"/>
              </a:ext>
            </a:extLst>
          </p:cNvPr>
          <p:cNvSpPr txBox="1"/>
          <p:nvPr/>
        </p:nvSpPr>
        <p:spPr>
          <a:xfrm>
            <a:off x="1159328" y="2297667"/>
            <a:ext cx="7527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Os seletores de ID selecionam elementos com um ID específico. </a:t>
            </a:r>
            <a:r>
              <a:rPr lang="pt-BR" sz="2400" dirty="0" err="1"/>
              <a:t>IDs</a:t>
            </a:r>
            <a:r>
              <a:rPr lang="pt-BR" sz="2400" dirty="0"/>
              <a:t> são únicos para cada elemento em uma página.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F9582D9-2991-42DA-87D6-C0C2A59F32D6}"/>
              </a:ext>
            </a:extLst>
          </p:cNvPr>
          <p:cNvSpPr/>
          <p:nvPr/>
        </p:nvSpPr>
        <p:spPr>
          <a:xfrm>
            <a:off x="751115" y="0"/>
            <a:ext cx="114302" cy="151855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6">
                  <a:lumMod val="50000"/>
                </a:schemeClr>
              </a:gs>
              <a:gs pos="83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E31B42-53FC-4B87-B8AB-9836BF84CBF2}"/>
              </a:ext>
            </a:extLst>
          </p:cNvPr>
          <p:cNvSpPr txBox="1"/>
          <p:nvPr/>
        </p:nvSpPr>
        <p:spPr>
          <a:xfrm>
            <a:off x="1159327" y="5800635"/>
            <a:ext cx="7527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HTML</a:t>
            </a:r>
            <a:r>
              <a:rPr lang="en-US" sz="2400" dirty="0"/>
              <a:t>:</a:t>
            </a:r>
            <a:endParaRPr lang="pt-BR" sz="2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782EEB9-1FCF-4AAD-81A6-5FF66E82CF05}"/>
              </a:ext>
            </a:extLst>
          </p:cNvPr>
          <p:cNvSpPr txBox="1"/>
          <p:nvPr/>
        </p:nvSpPr>
        <p:spPr>
          <a:xfrm>
            <a:off x="1159327" y="8276665"/>
            <a:ext cx="7527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Aqui, o elemento com o ID </a:t>
            </a:r>
            <a:r>
              <a:rPr lang="pt-BR" sz="2400" b="1" dirty="0"/>
              <a:t>“header”</a:t>
            </a:r>
            <a:r>
              <a:rPr lang="pt-BR" sz="2400" dirty="0"/>
              <a:t> terá fundo cinza claro e </a:t>
            </a:r>
            <a:r>
              <a:rPr lang="pt-BR" sz="2400" dirty="0" err="1"/>
              <a:t>padding</a:t>
            </a:r>
            <a:r>
              <a:rPr lang="pt-BR" sz="2400" dirty="0"/>
              <a:t> de 10px.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C9E5D09-5D83-419A-99D4-64BAA3FA4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327" y="3868250"/>
            <a:ext cx="7527470" cy="1365743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0FA4753-EC35-4566-8668-FC1021C0E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327" y="6828942"/>
            <a:ext cx="7527470" cy="612333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88F8371A-3A28-4715-BD37-1882443AF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- Joao Ravazzi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BCB9BDA8-36F0-425E-9BDA-F2E05807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C998-7559-4A5D-B5F8-2A65D9142832}" type="slidenum">
              <a:rPr lang="pt-BR" smtClean="0"/>
              <a:t>8</a:t>
            </a:fld>
            <a:endParaRPr lang="pt-BR"/>
          </a:p>
        </p:txBody>
      </p:sp>
      <p:pic>
        <p:nvPicPr>
          <p:cNvPr id="13" name="Imagem 12" descr="Logotipo&#10;&#10;Descrição gerada automaticamente">
            <a:extLst>
              <a:ext uri="{FF2B5EF4-FFF2-40B4-BE49-F238E27FC236}">
                <a16:creationId xmlns:a16="http://schemas.microsoft.com/office/drawing/2014/main" id="{5ABEC75D-EE6C-4AE1-BD45-5A775EDD6D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96" t="-2927" r="896" b="1426"/>
          <a:stretch/>
        </p:blipFill>
        <p:spPr>
          <a:xfrm>
            <a:off x="4490687" y="10983150"/>
            <a:ext cx="619826" cy="88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7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06F9BF1-13EC-4498-AE60-FAC90F1B433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196C2C-6B1E-423C-8EF6-768CB75B8A5C}"/>
              </a:ext>
            </a:extLst>
          </p:cNvPr>
          <p:cNvSpPr txBox="1"/>
          <p:nvPr/>
        </p:nvSpPr>
        <p:spPr>
          <a:xfrm>
            <a:off x="1185792" y="5842313"/>
            <a:ext cx="75274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SELETORES DE ATRIBUTO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3C144EF-12BD-4333-82E3-2E07B2AD152C}"/>
              </a:ext>
            </a:extLst>
          </p:cNvPr>
          <p:cNvSpPr txBox="1"/>
          <p:nvPr/>
        </p:nvSpPr>
        <p:spPr>
          <a:xfrm>
            <a:off x="2749393" y="1891873"/>
            <a:ext cx="410241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7F4A18F-9BB4-4F4A-B495-1424B1B3DCC6}"/>
              </a:ext>
            </a:extLst>
          </p:cNvPr>
          <p:cNvSpPr/>
          <p:nvPr/>
        </p:nvSpPr>
        <p:spPr>
          <a:xfrm>
            <a:off x="728592" y="8522087"/>
            <a:ext cx="7984671" cy="1209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6">
                  <a:lumMod val="50000"/>
                </a:schemeClr>
              </a:gs>
              <a:gs pos="83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C27E751-7E91-4C6F-B0D4-FFB3EB9B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- Joao Ravazzi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47E2371-F5A4-4F10-92C1-CF44C8B4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C998-7559-4A5D-B5F8-2A65D914283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4746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</TotalTime>
  <Words>647</Words>
  <Application>Microsoft Office PowerPoint</Application>
  <PresentationFormat>Papel A3 (297 x 420 mm)</PresentationFormat>
  <Paragraphs>96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Agency FB</vt:lpstr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Ferretti</dc:creator>
  <cp:lastModifiedBy>João Ferretti</cp:lastModifiedBy>
  <cp:revision>9</cp:revision>
  <dcterms:created xsi:type="dcterms:W3CDTF">2024-07-16T13:27:15Z</dcterms:created>
  <dcterms:modified xsi:type="dcterms:W3CDTF">2024-07-16T21:20:41Z</dcterms:modified>
</cp:coreProperties>
</file>