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36"/>
    <p:sldId id="257" r:id="rId37"/>
    <p:sldId id="258" r:id="rId38"/>
    <p:sldId id="259" r:id="rId39"/>
    <p:sldId id="260" r:id="rId40"/>
    <p:sldId id="261" r:id="rId41"/>
    <p:sldId id="262" r:id="rId42"/>
    <p:sldId id="263" r:id="rId43"/>
    <p:sldId id="264" r:id="rId44"/>
    <p:sldId id="265" r:id="rId45"/>
    <p:sldId id="266" r:id="rId46"/>
    <p:sldId id="267" r:id="rId47"/>
    <p:sldId id="268" r:id="rId48"/>
    <p:sldId id="269" r:id="rId49"/>
    <p:sldId id="270" r:id="rId50"/>
    <p:sldId id="271" r:id="rId51"/>
    <p:sldId id="272" r:id="rId52"/>
    <p:sldId id="273" r:id="rId53"/>
    <p:sldId id="274" r:id="rId54"/>
    <p:sldId id="275" r:id="rId55"/>
    <p:sldId id="276" r:id="rId56"/>
    <p:sldId id="277" r:id="rId57"/>
    <p:sldId id="278" r:id="rId58"/>
    <p:sldId id="279" r:id="rId59"/>
    <p:sldId id="280" r:id="rId60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Poppins" charset="1" panose="00000500000000000000"/>
      <p:regular r:id="rId10"/>
    </p:embeddedFont>
    <p:embeddedFont>
      <p:font typeface="Poppins Bold" charset="1" panose="00000800000000000000"/>
      <p:regular r:id="rId11"/>
    </p:embeddedFont>
    <p:embeddedFont>
      <p:font typeface="Poppins Italics" charset="1" panose="00000500000000000000"/>
      <p:regular r:id="rId12"/>
    </p:embeddedFont>
    <p:embeddedFont>
      <p:font typeface="Poppins Bold Italics" charset="1" panose="00000800000000000000"/>
      <p:regular r:id="rId13"/>
    </p:embeddedFont>
    <p:embeddedFont>
      <p:font typeface="Poppins Thin" charset="1" panose="00000300000000000000"/>
      <p:regular r:id="rId14"/>
    </p:embeddedFont>
    <p:embeddedFont>
      <p:font typeface="Poppins Thin Italics" charset="1" panose="00000300000000000000"/>
      <p:regular r:id="rId15"/>
    </p:embeddedFont>
    <p:embeddedFont>
      <p:font typeface="Poppins Extra-Light" charset="1" panose="00000300000000000000"/>
      <p:regular r:id="rId16"/>
    </p:embeddedFont>
    <p:embeddedFont>
      <p:font typeface="Poppins Extra-Light Italics" charset="1" panose="00000300000000000000"/>
      <p:regular r:id="rId17"/>
    </p:embeddedFont>
    <p:embeddedFont>
      <p:font typeface="Poppins Light" charset="1" panose="00000400000000000000"/>
      <p:regular r:id="rId18"/>
    </p:embeddedFont>
    <p:embeddedFont>
      <p:font typeface="Poppins Light Italics" charset="1" panose="00000400000000000000"/>
      <p:regular r:id="rId19"/>
    </p:embeddedFont>
    <p:embeddedFont>
      <p:font typeface="Poppins Medium" charset="1" panose="00000600000000000000"/>
      <p:regular r:id="rId20"/>
    </p:embeddedFont>
    <p:embeddedFont>
      <p:font typeface="Poppins Medium Italics" charset="1" panose="00000600000000000000"/>
      <p:regular r:id="rId21"/>
    </p:embeddedFont>
    <p:embeddedFont>
      <p:font typeface="Poppins Semi-Bold" charset="1" panose="00000700000000000000"/>
      <p:regular r:id="rId22"/>
    </p:embeddedFont>
    <p:embeddedFont>
      <p:font typeface="Poppins Semi-Bold Italics" charset="1" panose="00000700000000000000"/>
      <p:regular r:id="rId23"/>
    </p:embeddedFont>
    <p:embeddedFont>
      <p:font typeface="Poppins Ultra-Bold" charset="1" panose="00000900000000000000"/>
      <p:regular r:id="rId24"/>
    </p:embeddedFont>
    <p:embeddedFont>
      <p:font typeface="Poppins Ultra-Bold Italics" charset="1" panose="00000900000000000000"/>
      <p:regular r:id="rId25"/>
    </p:embeddedFont>
    <p:embeddedFont>
      <p:font typeface="Poppins Heavy" charset="1" panose="00000A00000000000000"/>
      <p:regular r:id="rId26"/>
    </p:embeddedFont>
    <p:embeddedFont>
      <p:font typeface="Poppins Heavy Italics" charset="1" panose="00000A00000000000000"/>
      <p:regular r:id="rId27"/>
    </p:embeddedFont>
    <p:embeddedFont>
      <p:font typeface="Open Sans" charset="1" panose="020B0606030504020204"/>
      <p:regular r:id="rId28"/>
    </p:embeddedFont>
    <p:embeddedFont>
      <p:font typeface="Open Sans Bold" charset="1" panose="020B0806030504020204"/>
      <p:regular r:id="rId29"/>
    </p:embeddedFont>
    <p:embeddedFont>
      <p:font typeface="Open Sans Italics" charset="1" panose="020B0606030504020204"/>
      <p:regular r:id="rId30"/>
    </p:embeddedFont>
    <p:embeddedFont>
      <p:font typeface="Open Sans Bold Italics" charset="1" panose="020B0806030504020204"/>
      <p:regular r:id="rId31"/>
    </p:embeddedFont>
    <p:embeddedFont>
      <p:font typeface="Open Sans Light" charset="1" panose="020B0306030504020204"/>
      <p:regular r:id="rId32"/>
    </p:embeddedFont>
    <p:embeddedFont>
      <p:font typeface="Open Sans Light Italics" charset="1" panose="020B0306030504020204"/>
      <p:regular r:id="rId33"/>
    </p:embeddedFont>
    <p:embeddedFont>
      <p:font typeface="Open Sans Ultra-Bold" charset="1" panose="00000000000000000000"/>
      <p:regular r:id="rId34"/>
    </p:embeddedFont>
    <p:embeddedFont>
      <p:font typeface="Open Sans Ultra-Bold Italics" charset="1" panose="00000000000000000000"/>
      <p:regular r:id="rId3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33" Target="fonts/font33.fntdata" Type="http://schemas.openxmlformats.org/officeDocument/2006/relationships/font"/><Relationship Id="rId34" Target="fonts/font34.fntdata" Type="http://schemas.openxmlformats.org/officeDocument/2006/relationships/font"/><Relationship Id="rId35" Target="fonts/font35.fntdata" Type="http://schemas.openxmlformats.org/officeDocument/2006/relationships/font"/><Relationship Id="rId36" Target="slides/slide1.xml" Type="http://schemas.openxmlformats.org/officeDocument/2006/relationships/slide"/><Relationship Id="rId37" Target="slides/slide2.xml" Type="http://schemas.openxmlformats.org/officeDocument/2006/relationships/slide"/><Relationship Id="rId38" Target="slides/slide3.xml" Type="http://schemas.openxmlformats.org/officeDocument/2006/relationships/slide"/><Relationship Id="rId39" Target="slides/slide4.xml" Type="http://schemas.openxmlformats.org/officeDocument/2006/relationships/slide"/><Relationship Id="rId4" Target="theme/theme1.xml" Type="http://schemas.openxmlformats.org/officeDocument/2006/relationships/theme"/><Relationship Id="rId40" Target="slides/slide5.xml" Type="http://schemas.openxmlformats.org/officeDocument/2006/relationships/slide"/><Relationship Id="rId41" Target="slides/slide6.xml" Type="http://schemas.openxmlformats.org/officeDocument/2006/relationships/slide"/><Relationship Id="rId42" Target="slides/slide7.xml" Type="http://schemas.openxmlformats.org/officeDocument/2006/relationships/slide"/><Relationship Id="rId43" Target="slides/slide8.xml" Type="http://schemas.openxmlformats.org/officeDocument/2006/relationships/slide"/><Relationship Id="rId44" Target="slides/slide9.xml" Type="http://schemas.openxmlformats.org/officeDocument/2006/relationships/slide"/><Relationship Id="rId45" Target="slides/slide10.xml" Type="http://schemas.openxmlformats.org/officeDocument/2006/relationships/slide"/><Relationship Id="rId46" Target="slides/slide11.xml" Type="http://schemas.openxmlformats.org/officeDocument/2006/relationships/slide"/><Relationship Id="rId47" Target="slides/slide12.xml" Type="http://schemas.openxmlformats.org/officeDocument/2006/relationships/slide"/><Relationship Id="rId48" Target="slides/slide13.xml" Type="http://schemas.openxmlformats.org/officeDocument/2006/relationships/slide"/><Relationship Id="rId49" Target="slides/slide14.xml" Type="http://schemas.openxmlformats.org/officeDocument/2006/relationships/slide"/><Relationship Id="rId5" Target="tableStyles.xml" Type="http://schemas.openxmlformats.org/officeDocument/2006/relationships/tableStyles"/><Relationship Id="rId50" Target="slides/slide15.xml" Type="http://schemas.openxmlformats.org/officeDocument/2006/relationships/slide"/><Relationship Id="rId51" Target="slides/slide16.xml" Type="http://schemas.openxmlformats.org/officeDocument/2006/relationships/slide"/><Relationship Id="rId52" Target="slides/slide17.xml" Type="http://schemas.openxmlformats.org/officeDocument/2006/relationships/slide"/><Relationship Id="rId53" Target="slides/slide18.xml" Type="http://schemas.openxmlformats.org/officeDocument/2006/relationships/slide"/><Relationship Id="rId54" Target="slides/slide19.xml" Type="http://schemas.openxmlformats.org/officeDocument/2006/relationships/slide"/><Relationship Id="rId55" Target="slides/slide20.xml" Type="http://schemas.openxmlformats.org/officeDocument/2006/relationships/slide"/><Relationship Id="rId56" Target="slides/slide21.xml" Type="http://schemas.openxmlformats.org/officeDocument/2006/relationships/slide"/><Relationship Id="rId57" Target="slides/slide22.xml" Type="http://schemas.openxmlformats.org/officeDocument/2006/relationships/slide"/><Relationship Id="rId58" Target="slides/slide23.xml" Type="http://schemas.openxmlformats.org/officeDocument/2006/relationships/slide"/><Relationship Id="rId59" Target="slides/slide24.xml" Type="http://schemas.openxmlformats.org/officeDocument/2006/relationships/slide"/><Relationship Id="rId6" Target="fonts/font6.fntdata" Type="http://schemas.openxmlformats.org/officeDocument/2006/relationships/font"/><Relationship Id="rId60" Target="slides/slide25.xml" Type="http://schemas.openxmlformats.org/officeDocument/2006/relationships/slide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png" Type="http://schemas.openxmlformats.org/officeDocument/2006/relationships/image"/><Relationship Id="rId4" Target="../media/image10.pn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pn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/Relationships>
</file>

<file path=ppt/slides/_rels/slide1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pn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5400000">
            <a:off x="10256113" y="-2979"/>
            <a:ext cx="2006565" cy="2012524"/>
          </a:xfrm>
          <a:prstGeom prst="rect">
            <a:avLst/>
          </a:prstGeom>
          <a:solidFill>
            <a:srgbClr val="F4A100"/>
          </a:solidFill>
        </p:spPr>
      </p:sp>
      <p:sp>
        <p:nvSpPr>
          <p:cNvPr name="AutoShape 3" id="3"/>
          <p:cNvSpPr/>
          <p:nvPr/>
        </p:nvSpPr>
        <p:spPr>
          <a:xfrm rot="-5400000">
            <a:off x="12268637" y="2003586"/>
            <a:ext cx="2006565" cy="2012524"/>
          </a:xfrm>
          <a:prstGeom prst="rect">
            <a:avLst/>
          </a:prstGeom>
          <a:solidFill>
            <a:srgbClr val="EFC136"/>
          </a:solidFill>
        </p:spPr>
      </p:sp>
      <p:sp>
        <p:nvSpPr>
          <p:cNvPr name="AutoShape 4" id="4"/>
          <p:cNvSpPr/>
          <p:nvPr/>
        </p:nvSpPr>
        <p:spPr>
          <a:xfrm rot="-5400000">
            <a:off x="14281160" y="4010151"/>
            <a:ext cx="2006565" cy="2012524"/>
          </a:xfrm>
          <a:prstGeom prst="rect">
            <a:avLst/>
          </a:prstGeom>
          <a:solidFill>
            <a:srgbClr val="FADB7A"/>
          </a:solidFill>
        </p:spPr>
      </p:sp>
      <p:sp>
        <p:nvSpPr>
          <p:cNvPr name="AutoShape 5" id="5"/>
          <p:cNvSpPr/>
          <p:nvPr/>
        </p:nvSpPr>
        <p:spPr>
          <a:xfrm rot="-5400000">
            <a:off x="16293684" y="6016716"/>
            <a:ext cx="2006565" cy="2012524"/>
          </a:xfrm>
          <a:prstGeom prst="rect">
            <a:avLst/>
          </a:prstGeom>
          <a:solidFill>
            <a:srgbClr val="F4F4F4"/>
          </a:solidFill>
        </p:spPr>
      </p:sp>
      <p:sp>
        <p:nvSpPr>
          <p:cNvPr name="AutoShape 6" id="6"/>
          <p:cNvSpPr/>
          <p:nvPr/>
        </p:nvSpPr>
        <p:spPr>
          <a:xfrm rot="-5400000">
            <a:off x="16293684" y="2003586"/>
            <a:ext cx="2006565" cy="2012524"/>
          </a:xfrm>
          <a:prstGeom prst="rect">
            <a:avLst/>
          </a:prstGeom>
          <a:solidFill>
            <a:srgbClr val="EFC136"/>
          </a:solidFill>
        </p:spPr>
      </p:sp>
      <p:sp>
        <p:nvSpPr>
          <p:cNvPr name="AutoShape 7" id="7"/>
          <p:cNvSpPr/>
          <p:nvPr/>
        </p:nvSpPr>
        <p:spPr>
          <a:xfrm rot="-5400000">
            <a:off x="14281160" y="-2979"/>
            <a:ext cx="2006565" cy="2012524"/>
          </a:xfrm>
          <a:prstGeom prst="rect">
            <a:avLst/>
          </a:prstGeom>
          <a:solidFill>
            <a:srgbClr val="F4A100"/>
          </a:solidFill>
        </p:spPr>
      </p:sp>
      <p:grpSp>
        <p:nvGrpSpPr>
          <p:cNvPr name="Group 8" id="8"/>
          <p:cNvGrpSpPr/>
          <p:nvPr/>
        </p:nvGrpSpPr>
        <p:grpSpPr>
          <a:xfrm rot="0">
            <a:off x="1028700" y="3831972"/>
            <a:ext cx="10691496" cy="3411692"/>
            <a:chOff x="0" y="0"/>
            <a:chExt cx="14255328" cy="4548923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-66675"/>
              <a:ext cx="14255328" cy="35337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6841"/>
                </a:lnSpc>
              </a:pPr>
              <a:r>
                <a:rPr lang="en-US" sz="5700" spc="-114">
                  <a:solidFill>
                    <a:srgbClr val="F4F4F4"/>
                  </a:solidFill>
                  <a:latin typeface="Poppins Bold"/>
                </a:rPr>
                <a:t>Insurance &amp; Banking: </a:t>
              </a:r>
              <a:r>
                <a:rPr lang="en-US" sz="5700" spc="-114">
                  <a:solidFill>
                    <a:srgbClr val="F4A100"/>
                  </a:solidFill>
                  <a:latin typeface="Poppins Bold"/>
                </a:rPr>
                <a:t>BlingBank</a:t>
              </a:r>
            </a:p>
            <a:p>
              <a:pPr>
                <a:lnSpc>
                  <a:spcPts val="6841"/>
                </a:lnSpc>
              </a:pP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3821848"/>
              <a:ext cx="14255328" cy="7270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199"/>
                </a:lnSpc>
              </a:pPr>
              <a:r>
                <a:rPr lang="en-US" sz="3499">
                  <a:solidFill>
                    <a:srgbClr val="F4F4F4"/>
                  </a:solidFill>
                  <a:latin typeface="Poppins"/>
                </a:rPr>
                <a:t>Network and Computer Security</a:t>
              </a: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028700" y="8992870"/>
            <a:ext cx="6959003" cy="265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80"/>
              </a:lnSpc>
              <a:spcBef>
                <a:spcPct val="0"/>
              </a:spcBef>
            </a:pPr>
            <a:r>
              <a:rPr lang="en-US" sz="1600">
                <a:solidFill>
                  <a:srgbClr val="F4F4F4"/>
                </a:solidFill>
                <a:latin typeface="Poppins"/>
              </a:rPr>
              <a:t>Diogo Pereira   110996   |   João Santos  110947   |   João Matos 110846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821354" y="1093781"/>
            <a:ext cx="2736578" cy="368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801"/>
              </a:lnSpc>
              <a:spcBef>
                <a:spcPct val="0"/>
              </a:spcBef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1973754" y="1246181"/>
            <a:ext cx="2736578" cy="368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801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18288000" cy="4245074"/>
          </a:xfrm>
          <a:prstGeom prst="rect">
            <a:avLst/>
          </a:prstGeom>
          <a:solidFill>
            <a:srgbClr val="191919"/>
          </a:solidFill>
        </p:spPr>
      </p:sp>
      <p:sp>
        <p:nvSpPr>
          <p:cNvPr name="AutoShape 3" id="3"/>
          <p:cNvSpPr/>
          <p:nvPr/>
        </p:nvSpPr>
        <p:spPr>
          <a:xfrm rot="-10800000">
            <a:off x="0" y="2830049"/>
            <a:ext cx="1425295" cy="1415025"/>
          </a:xfrm>
          <a:prstGeom prst="rect">
            <a:avLst/>
          </a:prstGeom>
          <a:solidFill>
            <a:srgbClr val="FADB7A"/>
          </a:solidFill>
        </p:spPr>
      </p:sp>
      <p:sp>
        <p:nvSpPr>
          <p:cNvPr name="AutoShape 4" id="4"/>
          <p:cNvSpPr/>
          <p:nvPr/>
        </p:nvSpPr>
        <p:spPr>
          <a:xfrm rot="-10800000">
            <a:off x="0" y="0"/>
            <a:ext cx="1425295" cy="1415025"/>
          </a:xfrm>
          <a:prstGeom prst="rect">
            <a:avLst/>
          </a:prstGeom>
          <a:solidFill>
            <a:srgbClr val="F4A100"/>
          </a:solidFill>
        </p:spPr>
      </p:sp>
      <p:sp>
        <p:nvSpPr>
          <p:cNvPr name="AutoShape 5" id="5"/>
          <p:cNvSpPr/>
          <p:nvPr/>
        </p:nvSpPr>
        <p:spPr>
          <a:xfrm rot="-10800000">
            <a:off x="1425295" y="1415025"/>
            <a:ext cx="1425295" cy="1415025"/>
          </a:xfrm>
          <a:prstGeom prst="rect">
            <a:avLst/>
          </a:prstGeom>
          <a:solidFill>
            <a:srgbClr val="EFC136"/>
          </a:solidFill>
        </p:spPr>
      </p:sp>
      <p:sp>
        <p:nvSpPr>
          <p:cNvPr name="AutoShape 6" id="6"/>
          <p:cNvSpPr/>
          <p:nvPr/>
        </p:nvSpPr>
        <p:spPr>
          <a:xfrm rot="-10800000">
            <a:off x="2850590" y="0"/>
            <a:ext cx="1425295" cy="1415025"/>
          </a:xfrm>
          <a:prstGeom prst="rect">
            <a:avLst/>
          </a:prstGeom>
          <a:solidFill>
            <a:srgbClr val="F4A100"/>
          </a:solidFill>
        </p:spPr>
      </p:sp>
      <p:grpSp>
        <p:nvGrpSpPr>
          <p:cNvPr name="Group 7" id="7"/>
          <p:cNvGrpSpPr/>
          <p:nvPr/>
        </p:nvGrpSpPr>
        <p:grpSpPr>
          <a:xfrm rot="0">
            <a:off x="1973580" y="1432560"/>
            <a:ext cx="15295245" cy="8408251"/>
            <a:chOff x="0" y="0"/>
            <a:chExt cx="20393660" cy="11211001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9367520" cy="10769600"/>
            </a:xfrm>
            <a:custGeom>
              <a:avLst/>
              <a:gdLst/>
              <a:ahLst/>
              <a:cxnLst/>
              <a:rect r="r" b="b" t="t" l="l"/>
              <a:pathLst>
                <a:path h="10769600" w="9367520">
                  <a:moveTo>
                    <a:pt x="0" y="0"/>
                  </a:moveTo>
                  <a:lnTo>
                    <a:pt x="9367520" y="0"/>
                  </a:lnTo>
                  <a:lnTo>
                    <a:pt x="9367520" y="10769600"/>
                  </a:lnTo>
                  <a:lnTo>
                    <a:pt x="0" y="10769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588" t="-5000" r="-4709" b="-1722"/>
              </a:stretch>
            </a:blipFill>
          </p:spPr>
        </p:sp>
        <p:sp>
          <p:nvSpPr>
            <p:cNvPr name="AutoShape 9" id="9"/>
            <p:cNvSpPr/>
            <p:nvPr/>
          </p:nvSpPr>
          <p:spPr>
            <a:xfrm flipV="true">
              <a:off x="10660109" y="2191203"/>
              <a:ext cx="12700" cy="5014777"/>
            </a:xfrm>
            <a:prstGeom prst="line">
              <a:avLst/>
            </a:prstGeom>
            <a:ln cap="flat" w="25400">
              <a:solidFill>
                <a:srgbClr val="F4A1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11419840" y="3352800"/>
              <a:ext cx="7152640" cy="7477760"/>
            </a:xfrm>
            <a:custGeom>
              <a:avLst/>
              <a:gdLst/>
              <a:ahLst/>
              <a:cxnLst/>
              <a:rect r="r" b="b" t="t" l="l"/>
              <a:pathLst>
                <a:path h="7477760" w="7152640">
                  <a:moveTo>
                    <a:pt x="0" y="0"/>
                  </a:moveTo>
                  <a:lnTo>
                    <a:pt x="7152640" y="0"/>
                  </a:lnTo>
                  <a:lnTo>
                    <a:pt x="7152640" y="7477760"/>
                  </a:lnTo>
                  <a:lnTo>
                    <a:pt x="0" y="747776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12143" t="-1805" r="-8440" b="-1665"/>
              </a:stretch>
            </a:blipFill>
          </p:spPr>
        </p:sp>
        <p:grpSp>
          <p:nvGrpSpPr>
            <p:cNvPr name="Group 11" id="11"/>
            <p:cNvGrpSpPr/>
            <p:nvPr/>
          </p:nvGrpSpPr>
          <p:grpSpPr>
            <a:xfrm rot="0">
              <a:off x="15382240" y="8554720"/>
              <a:ext cx="3190240" cy="1680663"/>
              <a:chOff x="0" y="0"/>
              <a:chExt cx="630171" cy="331983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630171" cy="331983"/>
              </a:xfrm>
              <a:custGeom>
                <a:avLst/>
                <a:gdLst/>
                <a:ahLst/>
                <a:cxnLst/>
                <a:rect r="r" b="b" t="t" l="l"/>
                <a:pathLst>
                  <a:path h="331983" w="630171">
                    <a:moveTo>
                      <a:pt x="0" y="0"/>
                    </a:moveTo>
                    <a:lnTo>
                      <a:pt x="630171" y="0"/>
                    </a:lnTo>
                    <a:lnTo>
                      <a:pt x="630171" y="331983"/>
                    </a:lnTo>
                    <a:lnTo>
                      <a:pt x="0" y="331983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0" y="-47625"/>
                <a:ext cx="630171" cy="37960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089"/>
                  </a:lnSpc>
                </a:pPr>
              </a:p>
            </p:txBody>
          </p:sp>
        </p:grpSp>
        <p:grpSp>
          <p:nvGrpSpPr>
            <p:cNvPr name="Group 14" id="14"/>
            <p:cNvGrpSpPr/>
            <p:nvPr/>
          </p:nvGrpSpPr>
          <p:grpSpPr>
            <a:xfrm rot="0">
              <a:off x="15369148" y="8418458"/>
              <a:ext cx="4566778" cy="2401942"/>
              <a:chOff x="0" y="0"/>
              <a:chExt cx="902080" cy="474458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902080" cy="474458"/>
              </a:xfrm>
              <a:custGeom>
                <a:avLst/>
                <a:gdLst/>
                <a:ahLst/>
                <a:cxnLst/>
                <a:rect r="r" b="b" t="t" l="l"/>
                <a:pathLst>
                  <a:path h="474458" w="902080">
                    <a:moveTo>
                      <a:pt x="0" y="0"/>
                    </a:moveTo>
                    <a:lnTo>
                      <a:pt x="902080" y="0"/>
                    </a:lnTo>
                    <a:lnTo>
                      <a:pt x="902080" y="474458"/>
                    </a:lnTo>
                    <a:lnTo>
                      <a:pt x="0" y="474458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6" id="16"/>
              <p:cNvSpPr txBox="true"/>
              <p:nvPr/>
            </p:nvSpPr>
            <p:spPr>
              <a:xfrm>
                <a:off x="0" y="-47625"/>
                <a:ext cx="902080" cy="52208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089"/>
                  </a:lnSpc>
                </a:pPr>
              </a:p>
            </p:txBody>
          </p:sp>
        </p:grpSp>
        <p:grpSp>
          <p:nvGrpSpPr>
            <p:cNvPr name="Group 17" id="17"/>
            <p:cNvGrpSpPr/>
            <p:nvPr/>
          </p:nvGrpSpPr>
          <p:grpSpPr>
            <a:xfrm rot="0">
              <a:off x="18559780" y="3352800"/>
              <a:ext cx="1363446" cy="5299451"/>
              <a:chOff x="0" y="0"/>
              <a:chExt cx="269323" cy="1046805"/>
            </a:xfrm>
          </p:grpSpPr>
          <p:sp>
            <p:nvSpPr>
              <p:cNvPr name="Freeform 18" id="18"/>
              <p:cNvSpPr/>
              <p:nvPr/>
            </p:nvSpPr>
            <p:spPr>
              <a:xfrm flipH="false" flipV="false" rot="0">
                <a:off x="0" y="0"/>
                <a:ext cx="269323" cy="1046805"/>
              </a:xfrm>
              <a:custGeom>
                <a:avLst/>
                <a:gdLst/>
                <a:ahLst/>
                <a:cxnLst/>
                <a:rect r="r" b="b" t="t" l="l"/>
                <a:pathLst>
                  <a:path h="1046805" w="269323">
                    <a:moveTo>
                      <a:pt x="0" y="0"/>
                    </a:moveTo>
                    <a:lnTo>
                      <a:pt x="269323" y="0"/>
                    </a:lnTo>
                    <a:lnTo>
                      <a:pt x="269323" y="1046805"/>
                    </a:lnTo>
                    <a:lnTo>
                      <a:pt x="0" y="1046805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9" id="19"/>
              <p:cNvSpPr txBox="true"/>
              <p:nvPr/>
            </p:nvSpPr>
            <p:spPr>
              <a:xfrm>
                <a:off x="0" y="-47625"/>
                <a:ext cx="269323" cy="109443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089"/>
                  </a:lnSpc>
                </a:pPr>
              </a:p>
            </p:txBody>
          </p:sp>
        </p:grpSp>
        <p:sp>
          <p:nvSpPr>
            <p:cNvPr name="Freeform 20" id="20"/>
            <p:cNvSpPr/>
            <p:nvPr/>
          </p:nvSpPr>
          <p:spPr>
            <a:xfrm flipH="false" flipV="false" rot="0">
              <a:off x="15369148" y="8652251"/>
              <a:ext cx="4081512" cy="1782069"/>
            </a:xfrm>
            <a:custGeom>
              <a:avLst/>
              <a:gdLst/>
              <a:ahLst/>
              <a:cxnLst/>
              <a:rect r="r" b="b" t="t" l="l"/>
              <a:pathLst>
                <a:path h="1782069" w="4081512">
                  <a:moveTo>
                    <a:pt x="0" y="0"/>
                  </a:moveTo>
                  <a:lnTo>
                    <a:pt x="4081512" y="0"/>
                  </a:lnTo>
                  <a:lnTo>
                    <a:pt x="4081512" y="1782069"/>
                  </a:lnTo>
                  <a:lnTo>
                    <a:pt x="0" y="178206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  <p:sp>
          <p:nvSpPr>
            <p:cNvPr name="AutoShape 21" id="21"/>
            <p:cNvSpPr/>
            <p:nvPr/>
          </p:nvSpPr>
          <p:spPr>
            <a:xfrm flipH="true">
              <a:off x="10660109" y="2178503"/>
              <a:ext cx="9720851" cy="0"/>
            </a:xfrm>
            <a:prstGeom prst="line">
              <a:avLst/>
            </a:prstGeom>
            <a:ln cap="flat" w="25400">
              <a:solidFill>
                <a:srgbClr val="F4A1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2" id="22"/>
            <p:cNvSpPr/>
            <p:nvPr/>
          </p:nvSpPr>
          <p:spPr>
            <a:xfrm flipH="true" flipV="true">
              <a:off x="9367520" y="7193280"/>
              <a:ext cx="1292589" cy="12700"/>
            </a:xfrm>
            <a:prstGeom prst="line">
              <a:avLst/>
            </a:prstGeom>
            <a:ln cap="flat" w="25400">
              <a:solidFill>
                <a:srgbClr val="F4A1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3" id="23"/>
            <p:cNvSpPr/>
            <p:nvPr/>
          </p:nvSpPr>
          <p:spPr>
            <a:xfrm flipH="true" flipV="true">
              <a:off x="2924960" y="10729964"/>
              <a:ext cx="0" cy="442969"/>
            </a:xfrm>
            <a:prstGeom prst="line">
              <a:avLst/>
            </a:prstGeom>
            <a:ln cap="flat" w="25400">
              <a:solidFill>
                <a:srgbClr val="F4A1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4" id="24"/>
            <p:cNvSpPr/>
            <p:nvPr/>
          </p:nvSpPr>
          <p:spPr>
            <a:xfrm flipH="true" flipV="true">
              <a:off x="2924960" y="11185633"/>
              <a:ext cx="8117741" cy="12668"/>
            </a:xfrm>
            <a:prstGeom prst="line">
              <a:avLst/>
            </a:prstGeom>
            <a:ln cap="flat" w="25400">
              <a:solidFill>
                <a:srgbClr val="F4A1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5" id="25"/>
            <p:cNvSpPr/>
            <p:nvPr/>
          </p:nvSpPr>
          <p:spPr>
            <a:xfrm flipH="true" flipV="true">
              <a:off x="11042700" y="2819368"/>
              <a:ext cx="12700" cy="8378932"/>
            </a:xfrm>
            <a:prstGeom prst="line">
              <a:avLst/>
            </a:prstGeom>
            <a:ln cap="flat" w="25400">
              <a:solidFill>
                <a:srgbClr val="F4A1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6" id="26"/>
            <p:cNvSpPr/>
            <p:nvPr/>
          </p:nvSpPr>
          <p:spPr>
            <a:xfrm flipH="true" flipV="true">
              <a:off x="11042700" y="2793968"/>
              <a:ext cx="2109013" cy="12700"/>
            </a:xfrm>
            <a:prstGeom prst="line">
              <a:avLst/>
            </a:prstGeom>
            <a:ln cap="flat" w="25400">
              <a:solidFill>
                <a:srgbClr val="F4A1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7" id="27"/>
            <p:cNvSpPr/>
            <p:nvPr/>
          </p:nvSpPr>
          <p:spPr>
            <a:xfrm flipH="true" flipV="true">
              <a:off x="13151713" y="2793968"/>
              <a:ext cx="12700" cy="558832"/>
            </a:xfrm>
            <a:prstGeom prst="line">
              <a:avLst/>
            </a:prstGeom>
            <a:ln cap="flat" w="25400">
              <a:solidFill>
                <a:srgbClr val="F4A1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8" id="28"/>
            <p:cNvSpPr/>
            <p:nvPr/>
          </p:nvSpPr>
          <p:spPr>
            <a:xfrm flipH="true" flipV="true">
              <a:off x="20368260" y="2178503"/>
              <a:ext cx="12700" cy="7331369"/>
            </a:xfrm>
            <a:prstGeom prst="line">
              <a:avLst/>
            </a:prstGeom>
            <a:ln cap="flat" w="25400">
              <a:solidFill>
                <a:srgbClr val="F4A1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9" id="29"/>
            <p:cNvSpPr/>
            <p:nvPr/>
          </p:nvSpPr>
          <p:spPr>
            <a:xfrm flipH="true">
              <a:off x="19442423" y="9499600"/>
              <a:ext cx="950657" cy="0"/>
            </a:xfrm>
            <a:prstGeom prst="line">
              <a:avLst/>
            </a:prstGeom>
            <a:ln cap="flat" w="25400">
              <a:solidFill>
                <a:srgbClr val="F4A100"/>
              </a:solidFill>
              <a:prstDash val="solid"/>
              <a:headEnd type="none" len="sm" w="sm"/>
              <a:tailEnd type="arrow" len="sm" w="med"/>
            </a:ln>
          </p:spPr>
        </p:sp>
        <p:grpSp>
          <p:nvGrpSpPr>
            <p:cNvPr name="Group 30" id="30"/>
            <p:cNvGrpSpPr/>
            <p:nvPr/>
          </p:nvGrpSpPr>
          <p:grpSpPr>
            <a:xfrm rot="0">
              <a:off x="5853932" y="9241628"/>
              <a:ext cx="2901239" cy="487463"/>
              <a:chOff x="0" y="0"/>
              <a:chExt cx="573084" cy="96289"/>
            </a:xfrm>
          </p:grpSpPr>
          <p:sp>
            <p:nvSpPr>
              <p:cNvPr name="Freeform 31" id="31"/>
              <p:cNvSpPr/>
              <p:nvPr/>
            </p:nvSpPr>
            <p:spPr>
              <a:xfrm flipH="false" flipV="false" rot="0">
                <a:off x="0" y="0"/>
                <a:ext cx="573084" cy="96289"/>
              </a:xfrm>
              <a:custGeom>
                <a:avLst/>
                <a:gdLst/>
                <a:ahLst/>
                <a:cxnLst/>
                <a:rect r="r" b="b" t="t" l="l"/>
                <a:pathLst>
                  <a:path h="96289" w="573084">
                    <a:moveTo>
                      <a:pt x="0" y="0"/>
                    </a:moveTo>
                    <a:lnTo>
                      <a:pt x="573084" y="0"/>
                    </a:lnTo>
                    <a:lnTo>
                      <a:pt x="573084" y="96289"/>
                    </a:lnTo>
                    <a:lnTo>
                      <a:pt x="0" y="96289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32" id="32"/>
              <p:cNvSpPr txBox="true"/>
              <p:nvPr/>
            </p:nvSpPr>
            <p:spPr>
              <a:xfrm>
                <a:off x="0" y="-19050"/>
                <a:ext cx="573084" cy="11533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529"/>
                  </a:lnSpc>
                </a:pPr>
                <a:r>
                  <a:rPr lang="en-US" sz="1176">
                    <a:solidFill>
                      <a:srgbClr val="000000"/>
                    </a:solidFill>
                    <a:latin typeface="Poppins Bold"/>
                  </a:rPr>
                  <a:t>server_db_shared_key</a:t>
                </a:r>
              </a:p>
            </p:txBody>
          </p:sp>
        </p:grpSp>
        <p:grpSp>
          <p:nvGrpSpPr>
            <p:cNvPr name="Group 33" id="33"/>
            <p:cNvGrpSpPr/>
            <p:nvPr/>
          </p:nvGrpSpPr>
          <p:grpSpPr>
            <a:xfrm rot="0">
              <a:off x="15677296" y="6656183"/>
              <a:ext cx="2444415" cy="414243"/>
              <a:chOff x="0" y="0"/>
              <a:chExt cx="482847" cy="81826"/>
            </a:xfrm>
          </p:grpSpPr>
          <p:sp>
            <p:nvSpPr>
              <p:cNvPr name="Freeform 34" id="34"/>
              <p:cNvSpPr/>
              <p:nvPr/>
            </p:nvSpPr>
            <p:spPr>
              <a:xfrm flipH="false" flipV="false" rot="0">
                <a:off x="0" y="0"/>
                <a:ext cx="482848" cy="81826"/>
              </a:xfrm>
              <a:custGeom>
                <a:avLst/>
                <a:gdLst/>
                <a:ahLst/>
                <a:cxnLst/>
                <a:rect r="r" b="b" t="t" l="l"/>
                <a:pathLst>
                  <a:path h="81826" w="482848">
                    <a:moveTo>
                      <a:pt x="0" y="0"/>
                    </a:moveTo>
                    <a:lnTo>
                      <a:pt x="482848" y="0"/>
                    </a:lnTo>
                    <a:lnTo>
                      <a:pt x="482848" y="81826"/>
                    </a:lnTo>
                    <a:lnTo>
                      <a:pt x="0" y="81826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35" id="35"/>
              <p:cNvSpPr txBox="true"/>
              <p:nvPr/>
            </p:nvSpPr>
            <p:spPr>
              <a:xfrm>
                <a:off x="0" y="-9525"/>
                <a:ext cx="482847" cy="9135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269"/>
                  </a:lnSpc>
                </a:pPr>
                <a:r>
                  <a:rPr lang="en-US" sz="976">
                    <a:solidFill>
                      <a:srgbClr val="000000"/>
                    </a:solidFill>
                    <a:latin typeface="Poppins Bold"/>
                  </a:rPr>
                  <a:t>account_symmetric_key</a:t>
                </a:r>
              </a:p>
            </p:txBody>
          </p:sp>
        </p:grpSp>
      </p:grpSp>
      <p:sp>
        <p:nvSpPr>
          <p:cNvPr name="Freeform 36" id="36"/>
          <p:cNvSpPr/>
          <p:nvPr/>
        </p:nvSpPr>
        <p:spPr>
          <a:xfrm flipH="false" flipV="false" rot="0">
            <a:off x="1758670" y="1249206"/>
            <a:ext cx="2517215" cy="590401"/>
          </a:xfrm>
          <a:custGeom>
            <a:avLst/>
            <a:gdLst/>
            <a:ahLst/>
            <a:cxnLst/>
            <a:rect r="r" b="b" t="t" l="l"/>
            <a:pathLst>
              <a:path h="590401" w="2517215">
                <a:moveTo>
                  <a:pt x="0" y="0"/>
                </a:moveTo>
                <a:lnTo>
                  <a:pt x="2517215" y="0"/>
                </a:lnTo>
                <a:lnTo>
                  <a:pt x="2517215" y="590401"/>
                </a:lnTo>
                <a:lnTo>
                  <a:pt x="0" y="59040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18288000" cy="4245074"/>
          </a:xfrm>
          <a:prstGeom prst="rect">
            <a:avLst/>
          </a:prstGeom>
          <a:solidFill>
            <a:srgbClr val="191919"/>
          </a:solidFill>
        </p:spPr>
      </p:sp>
      <p:sp>
        <p:nvSpPr>
          <p:cNvPr name="AutoShape 3" id="3"/>
          <p:cNvSpPr/>
          <p:nvPr/>
        </p:nvSpPr>
        <p:spPr>
          <a:xfrm rot="-10800000">
            <a:off x="0" y="2830049"/>
            <a:ext cx="1425295" cy="1415025"/>
          </a:xfrm>
          <a:prstGeom prst="rect">
            <a:avLst/>
          </a:prstGeom>
          <a:solidFill>
            <a:srgbClr val="FADB7A"/>
          </a:solidFill>
        </p:spPr>
      </p:sp>
      <p:sp>
        <p:nvSpPr>
          <p:cNvPr name="AutoShape 4" id="4"/>
          <p:cNvSpPr/>
          <p:nvPr/>
        </p:nvSpPr>
        <p:spPr>
          <a:xfrm rot="-10800000">
            <a:off x="0" y="0"/>
            <a:ext cx="1425295" cy="1415025"/>
          </a:xfrm>
          <a:prstGeom prst="rect">
            <a:avLst/>
          </a:prstGeom>
          <a:solidFill>
            <a:srgbClr val="F4A100"/>
          </a:solidFill>
        </p:spPr>
      </p:sp>
      <p:sp>
        <p:nvSpPr>
          <p:cNvPr name="AutoShape 5" id="5"/>
          <p:cNvSpPr/>
          <p:nvPr/>
        </p:nvSpPr>
        <p:spPr>
          <a:xfrm rot="-10800000">
            <a:off x="1425295" y="1415025"/>
            <a:ext cx="1425295" cy="1415025"/>
          </a:xfrm>
          <a:prstGeom prst="rect">
            <a:avLst/>
          </a:prstGeom>
          <a:solidFill>
            <a:srgbClr val="EFC136"/>
          </a:solidFill>
        </p:spPr>
      </p:sp>
      <p:sp>
        <p:nvSpPr>
          <p:cNvPr name="AutoShape 6" id="6"/>
          <p:cNvSpPr/>
          <p:nvPr/>
        </p:nvSpPr>
        <p:spPr>
          <a:xfrm rot="-10800000">
            <a:off x="2850590" y="0"/>
            <a:ext cx="1425295" cy="1415025"/>
          </a:xfrm>
          <a:prstGeom prst="rect">
            <a:avLst/>
          </a:prstGeom>
          <a:solidFill>
            <a:srgbClr val="F4A100"/>
          </a:solidFill>
        </p:spPr>
      </p:sp>
      <p:grpSp>
        <p:nvGrpSpPr>
          <p:cNvPr name="Group 7" id="7"/>
          <p:cNvGrpSpPr/>
          <p:nvPr/>
        </p:nvGrpSpPr>
        <p:grpSpPr>
          <a:xfrm rot="0">
            <a:off x="985379" y="2616372"/>
            <a:ext cx="16423923" cy="6977199"/>
            <a:chOff x="0" y="0"/>
            <a:chExt cx="21898564" cy="930293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25400"/>
              <a:ext cx="9899604" cy="8578482"/>
            </a:xfrm>
            <a:custGeom>
              <a:avLst/>
              <a:gdLst/>
              <a:ahLst/>
              <a:cxnLst/>
              <a:rect r="r" b="b" t="t" l="l"/>
              <a:pathLst>
                <a:path h="8578482" w="9899604">
                  <a:moveTo>
                    <a:pt x="0" y="0"/>
                  </a:moveTo>
                  <a:lnTo>
                    <a:pt x="9899604" y="0"/>
                  </a:lnTo>
                  <a:lnTo>
                    <a:pt x="9899604" y="8578482"/>
                  </a:lnTo>
                  <a:lnTo>
                    <a:pt x="0" y="857848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11364843" y="284903"/>
              <a:ext cx="10533721" cy="8092981"/>
            </a:xfrm>
            <a:custGeom>
              <a:avLst/>
              <a:gdLst/>
              <a:ahLst/>
              <a:cxnLst/>
              <a:rect r="r" b="b" t="t" l="l"/>
              <a:pathLst>
                <a:path h="8092981" w="10533721">
                  <a:moveTo>
                    <a:pt x="0" y="0"/>
                  </a:moveTo>
                  <a:lnTo>
                    <a:pt x="10533721" y="0"/>
                  </a:lnTo>
                  <a:lnTo>
                    <a:pt x="10533721" y="8092981"/>
                  </a:lnTo>
                  <a:lnTo>
                    <a:pt x="0" y="809298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  <p:sp>
          <p:nvSpPr>
            <p:cNvPr name="AutoShape 10" id="10"/>
            <p:cNvSpPr/>
            <p:nvPr/>
          </p:nvSpPr>
          <p:spPr>
            <a:xfrm flipH="true">
              <a:off x="2091365" y="9290232"/>
              <a:ext cx="8468029" cy="0"/>
            </a:xfrm>
            <a:prstGeom prst="line">
              <a:avLst/>
            </a:prstGeom>
            <a:ln cap="flat" w="25400">
              <a:solidFill>
                <a:srgbClr val="F4A1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1" id="11"/>
            <p:cNvSpPr/>
            <p:nvPr/>
          </p:nvSpPr>
          <p:spPr>
            <a:xfrm flipH="true">
              <a:off x="10559394" y="12700"/>
              <a:ext cx="2265349" cy="0"/>
            </a:xfrm>
            <a:prstGeom prst="line">
              <a:avLst/>
            </a:prstGeom>
            <a:ln cap="flat" w="25400">
              <a:solidFill>
                <a:srgbClr val="F4A1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2" id="12"/>
            <p:cNvSpPr/>
            <p:nvPr/>
          </p:nvSpPr>
          <p:spPr>
            <a:xfrm flipV="true">
              <a:off x="10559394" y="12700"/>
              <a:ext cx="12700" cy="9277532"/>
            </a:xfrm>
            <a:prstGeom prst="line">
              <a:avLst/>
            </a:prstGeom>
            <a:ln cap="flat" w="25400">
              <a:solidFill>
                <a:srgbClr val="F4A1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3" id="13"/>
            <p:cNvSpPr/>
            <p:nvPr/>
          </p:nvSpPr>
          <p:spPr>
            <a:xfrm flipV="true">
              <a:off x="2091365" y="8591182"/>
              <a:ext cx="0" cy="699050"/>
            </a:xfrm>
            <a:prstGeom prst="line">
              <a:avLst/>
            </a:prstGeom>
            <a:ln cap="flat" w="25400">
              <a:solidFill>
                <a:srgbClr val="F4A1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4" id="14"/>
            <p:cNvSpPr/>
            <p:nvPr/>
          </p:nvSpPr>
          <p:spPr>
            <a:xfrm flipV="true">
              <a:off x="12824743" y="12700"/>
              <a:ext cx="0" cy="272203"/>
            </a:xfrm>
            <a:prstGeom prst="line">
              <a:avLst/>
            </a:prstGeom>
            <a:ln cap="flat" w="25400">
              <a:solidFill>
                <a:srgbClr val="F4A100"/>
              </a:solidFill>
              <a:prstDash val="solid"/>
              <a:headEnd type="none" len="sm" w="sm"/>
              <a:tailEnd type="none" len="sm" w="sm"/>
            </a:ln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712647" y="2552756"/>
            <a:ext cx="1994638" cy="467833"/>
          </a:xfrm>
          <a:custGeom>
            <a:avLst/>
            <a:gdLst/>
            <a:ahLst/>
            <a:cxnLst/>
            <a:rect r="r" b="b" t="t" l="l"/>
            <a:pathLst>
              <a:path h="467833" w="1994638">
                <a:moveTo>
                  <a:pt x="0" y="0"/>
                </a:moveTo>
                <a:lnTo>
                  <a:pt x="1994638" y="0"/>
                </a:lnTo>
                <a:lnTo>
                  <a:pt x="1994638" y="467834"/>
                </a:lnTo>
                <a:lnTo>
                  <a:pt x="0" y="4678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18288000" cy="4245074"/>
          </a:xfrm>
          <a:prstGeom prst="rect">
            <a:avLst/>
          </a:prstGeom>
          <a:solidFill>
            <a:srgbClr val="191919"/>
          </a:solidFill>
        </p:spPr>
      </p:sp>
      <p:sp>
        <p:nvSpPr>
          <p:cNvPr name="AutoShape 3" id="3"/>
          <p:cNvSpPr/>
          <p:nvPr/>
        </p:nvSpPr>
        <p:spPr>
          <a:xfrm rot="-10800000">
            <a:off x="0" y="2830049"/>
            <a:ext cx="1425295" cy="1415025"/>
          </a:xfrm>
          <a:prstGeom prst="rect">
            <a:avLst/>
          </a:prstGeom>
          <a:solidFill>
            <a:srgbClr val="FADB7A"/>
          </a:solidFill>
        </p:spPr>
      </p:sp>
      <p:sp>
        <p:nvSpPr>
          <p:cNvPr name="AutoShape 4" id="4"/>
          <p:cNvSpPr/>
          <p:nvPr/>
        </p:nvSpPr>
        <p:spPr>
          <a:xfrm rot="-10800000">
            <a:off x="0" y="0"/>
            <a:ext cx="1425295" cy="1415025"/>
          </a:xfrm>
          <a:prstGeom prst="rect">
            <a:avLst/>
          </a:prstGeom>
          <a:solidFill>
            <a:srgbClr val="F4A100"/>
          </a:solidFill>
        </p:spPr>
      </p:sp>
      <p:sp>
        <p:nvSpPr>
          <p:cNvPr name="AutoShape 5" id="5"/>
          <p:cNvSpPr/>
          <p:nvPr/>
        </p:nvSpPr>
        <p:spPr>
          <a:xfrm rot="-10800000">
            <a:off x="1425295" y="1415025"/>
            <a:ext cx="1425295" cy="1415025"/>
          </a:xfrm>
          <a:prstGeom prst="rect">
            <a:avLst/>
          </a:prstGeom>
          <a:solidFill>
            <a:srgbClr val="EFC136"/>
          </a:solidFill>
        </p:spPr>
      </p:sp>
      <p:sp>
        <p:nvSpPr>
          <p:cNvPr name="AutoShape 6" id="6"/>
          <p:cNvSpPr/>
          <p:nvPr/>
        </p:nvSpPr>
        <p:spPr>
          <a:xfrm rot="-10800000">
            <a:off x="2850590" y="0"/>
            <a:ext cx="1425295" cy="1415025"/>
          </a:xfrm>
          <a:prstGeom prst="rect">
            <a:avLst/>
          </a:prstGeom>
          <a:solidFill>
            <a:srgbClr val="F4A100"/>
          </a:solidFill>
        </p:spPr>
      </p:sp>
      <p:sp>
        <p:nvSpPr>
          <p:cNvPr name="Freeform 7" id="7"/>
          <p:cNvSpPr/>
          <p:nvPr/>
        </p:nvSpPr>
        <p:spPr>
          <a:xfrm flipH="false" flipV="false" rot="0">
            <a:off x="4842092" y="4691098"/>
            <a:ext cx="8603817" cy="4968918"/>
          </a:xfrm>
          <a:custGeom>
            <a:avLst/>
            <a:gdLst/>
            <a:ahLst/>
            <a:cxnLst/>
            <a:rect r="r" b="b" t="t" l="l"/>
            <a:pathLst>
              <a:path h="4968918" w="8603817">
                <a:moveTo>
                  <a:pt x="0" y="0"/>
                </a:moveTo>
                <a:lnTo>
                  <a:pt x="8603816" y="0"/>
                </a:lnTo>
                <a:lnTo>
                  <a:pt x="8603816" y="4968919"/>
                </a:lnTo>
                <a:lnTo>
                  <a:pt x="0" y="496891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4602060" y="1329300"/>
            <a:ext cx="13685940" cy="2524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>
                <a:solidFill>
                  <a:srgbClr val="F4F4F4"/>
                </a:solidFill>
                <a:latin typeface="Poppins Bold"/>
              </a:rPr>
              <a:t>Secure Document in </a:t>
            </a:r>
            <a:r>
              <a:rPr lang="en-US" sz="8000">
                <a:solidFill>
                  <a:srgbClr val="F4A100"/>
                </a:solidFill>
                <a:latin typeface="Poppins Bold"/>
              </a:rPr>
              <a:t>DataBase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014047" y="4073811"/>
            <a:ext cx="14259906" cy="2139377"/>
            <a:chOff x="0" y="0"/>
            <a:chExt cx="19013207" cy="2852503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76225"/>
              <a:ext cx="19013207" cy="16764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9480"/>
                </a:lnSpc>
              </a:pPr>
              <a:r>
                <a:rPr lang="en-US" sz="7900">
                  <a:solidFill>
                    <a:srgbClr val="F4F4F4"/>
                  </a:solidFill>
                  <a:latin typeface="Poppins Bold"/>
                </a:rPr>
                <a:t>Built </a:t>
              </a:r>
              <a:r>
                <a:rPr lang="en-US" sz="7900">
                  <a:solidFill>
                    <a:srgbClr val="F4A100"/>
                  </a:solidFill>
                  <a:latin typeface="Poppins Bold"/>
                </a:rPr>
                <a:t>Infrastructure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2367649"/>
              <a:ext cx="19013207" cy="4849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90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 rot="5400000">
            <a:off x="2798982" y="9355847"/>
            <a:ext cx="929773" cy="932534"/>
          </a:xfrm>
          <a:prstGeom prst="rect">
            <a:avLst/>
          </a:prstGeom>
          <a:solidFill>
            <a:srgbClr val="F4A100"/>
          </a:solidFill>
        </p:spPr>
      </p:sp>
      <p:sp>
        <p:nvSpPr>
          <p:cNvPr name="AutoShape 6" id="6"/>
          <p:cNvSpPr/>
          <p:nvPr/>
        </p:nvSpPr>
        <p:spPr>
          <a:xfrm rot="-5400000">
            <a:off x="14559245" y="-1380"/>
            <a:ext cx="929773" cy="932534"/>
          </a:xfrm>
          <a:prstGeom prst="rect">
            <a:avLst/>
          </a:prstGeom>
          <a:solidFill>
            <a:srgbClr val="F4A100"/>
          </a:solidFill>
        </p:spPr>
      </p:sp>
      <p:sp>
        <p:nvSpPr>
          <p:cNvPr name="AutoShape 7" id="7"/>
          <p:cNvSpPr/>
          <p:nvPr/>
        </p:nvSpPr>
        <p:spPr>
          <a:xfrm rot="5400000">
            <a:off x="1866448" y="8426074"/>
            <a:ext cx="929773" cy="932534"/>
          </a:xfrm>
          <a:prstGeom prst="rect">
            <a:avLst/>
          </a:prstGeom>
          <a:solidFill>
            <a:srgbClr val="EFC136"/>
          </a:solidFill>
        </p:spPr>
      </p:sp>
      <p:sp>
        <p:nvSpPr>
          <p:cNvPr name="AutoShape 8" id="8"/>
          <p:cNvSpPr/>
          <p:nvPr/>
        </p:nvSpPr>
        <p:spPr>
          <a:xfrm rot="-5400000">
            <a:off x="15491779" y="928392"/>
            <a:ext cx="929773" cy="932534"/>
          </a:xfrm>
          <a:prstGeom prst="rect">
            <a:avLst/>
          </a:prstGeom>
          <a:solidFill>
            <a:srgbClr val="EFC136"/>
          </a:solidFill>
        </p:spPr>
      </p:sp>
      <p:sp>
        <p:nvSpPr>
          <p:cNvPr name="AutoShape 9" id="9"/>
          <p:cNvSpPr/>
          <p:nvPr/>
        </p:nvSpPr>
        <p:spPr>
          <a:xfrm rot="5400000">
            <a:off x="933914" y="7496301"/>
            <a:ext cx="929773" cy="932534"/>
          </a:xfrm>
          <a:prstGeom prst="rect">
            <a:avLst/>
          </a:prstGeom>
          <a:solidFill>
            <a:srgbClr val="FADB7A"/>
          </a:solidFill>
        </p:spPr>
      </p:sp>
      <p:sp>
        <p:nvSpPr>
          <p:cNvPr name="AutoShape 10" id="10"/>
          <p:cNvSpPr/>
          <p:nvPr/>
        </p:nvSpPr>
        <p:spPr>
          <a:xfrm rot="-5400000">
            <a:off x="16424313" y="1858165"/>
            <a:ext cx="929773" cy="932534"/>
          </a:xfrm>
          <a:prstGeom prst="rect">
            <a:avLst/>
          </a:prstGeom>
          <a:solidFill>
            <a:srgbClr val="FADB7A"/>
          </a:solidFill>
        </p:spPr>
      </p:sp>
      <p:sp>
        <p:nvSpPr>
          <p:cNvPr name="AutoShape 11" id="11"/>
          <p:cNvSpPr/>
          <p:nvPr/>
        </p:nvSpPr>
        <p:spPr>
          <a:xfrm rot="5400000">
            <a:off x="1380" y="6566528"/>
            <a:ext cx="929773" cy="932534"/>
          </a:xfrm>
          <a:prstGeom prst="rect">
            <a:avLst/>
          </a:prstGeom>
          <a:solidFill>
            <a:srgbClr val="F4F4F4"/>
          </a:solidFill>
        </p:spPr>
      </p:sp>
      <p:sp>
        <p:nvSpPr>
          <p:cNvPr name="AutoShape 12" id="12"/>
          <p:cNvSpPr/>
          <p:nvPr/>
        </p:nvSpPr>
        <p:spPr>
          <a:xfrm rot="-5400000">
            <a:off x="17356847" y="2787938"/>
            <a:ext cx="929773" cy="932534"/>
          </a:xfrm>
          <a:prstGeom prst="rect">
            <a:avLst/>
          </a:prstGeom>
          <a:solidFill>
            <a:srgbClr val="F4F4F4"/>
          </a:solidFill>
        </p:spPr>
      </p:sp>
      <p:sp>
        <p:nvSpPr>
          <p:cNvPr name="AutoShape 13" id="13"/>
          <p:cNvSpPr/>
          <p:nvPr/>
        </p:nvSpPr>
        <p:spPr>
          <a:xfrm rot="5400000">
            <a:off x="1380" y="8426074"/>
            <a:ext cx="929773" cy="932534"/>
          </a:xfrm>
          <a:prstGeom prst="rect">
            <a:avLst/>
          </a:prstGeom>
          <a:solidFill>
            <a:srgbClr val="EFC136"/>
          </a:solidFill>
        </p:spPr>
      </p:sp>
      <p:sp>
        <p:nvSpPr>
          <p:cNvPr name="AutoShape 14" id="14"/>
          <p:cNvSpPr/>
          <p:nvPr/>
        </p:nvSpPr>
        <p:spPr>
          <a:xfrm rot="-5400000">
            <a:off x="17356847" y="928392"/>
            <a:ext cx="929773" cy="932534"/>
          </a:xfrm>
          <a:prstGeom prst="rect">
            <a:avLst/>
          </a:prstGeom>
          <a:solidFill>
            <a:srgbClr val="EFC136"/>
          </a:solidFill>
        </p:spPr>
      </p:sp>
      <p:sp>
        <p:nvSpPr>
          <p:cNvPr name="AutoShape 15" id="15"/>
          <p:cNvSpPr/>
          <p:nvPr/>
        </p:nvSpPr>
        <p:spPr>
          <a:xfrm rot="5400000">
            <a:off x="933914" y="9355847"/>
            <a:ext cx="929773" cy="932534"/>
          </a:xfrm>
          <a:prstGeom prst="rect">
            <a:avLst/>
          </a:prstGeom>
          <a:solidFill>
            <a:srgbClr val="F4A100"/>
          </a:solidFill>
        </p:spPr>
      </p:sp>
      <p:sp>
        <p:nvSpPr>
          <p:cNvPr name="AutoShape 16" id="16"/>
          <p:cNvSpPr/>
          <p:nvPr/>
        </p:nvSpPr>
        <p:spPr>
          <a:xfrm rot="-5400000">
            <a:off x="16424313" y="-1380"/>
            <a:ext cx="929773" cy="932534"/>
          </a:xfrm>
          <a:prstGeom prst="rect">
            <a:avLst/>
          </a:prstGeom>
          <a:solidFill>
            <a:srgbClr val="F4A100"/>
          </a:solidFill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18288000" cy="4245074"/>
          </a:xfrm>
          <a:prstGeom prst="rect">
            <a:avLst/>
          </a:prstGeom>
          <a:solidFill>
            <a:srgbClr val="191919"/>
          </a:solidFill>
        </p:spPr>
      </p:sp>
      <p:sp>
        <p:nvSpPr>
          <p:cNvPr name="TextBox 3" id="3"/>
          <p:cNvSpPr txBox="true"/>
          <p:nvPr/>
        </p:nvSpPr>
        <p:spPr>
          <a:xfrm rot="0">
            <a:off x="3911866" y="1525124"/>
            <a:ext cx="10906582" cy="1304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>
                <a:solidFill>
                  <a:srgbClr val="F4F4F4"/>
                </a:solidFill>
                <a:latin typeface="Poppins Bold"/>
              </a:rPr>
              <a:t>Infrastructure</a:t>
            </a:r>
          </a:p>
        </p:txBody>
      </p:sp>
      <p:sp>
        <p:nvSpPr>
          <p:cNvPr name="AutoShape 4" id="4"/>
          <p:cNvSpPr/>
          <p:nvPr/>
        </p:nvSpPr>
        <p:spPr>
          <a:xfrm rot="-10800000">
            <a:off x="0" y="2830049"/>
            <a:ext cx="1425295" cy="1415025"/>
          </a:xfrm>
          <a:prstGeom prst="rect">
            <a:avLst/>
          </a:prstGeom>
          <a:solidFill>
            <a:srgbClr val="FADB7A"/>
          </a:solidFill>
        </p:spPr>
      </p:sp>
      <p:sp>
        <p:nvSpPr>
          <p:cNvPr name="AutoShape 5" id="5"/>
          <p:cNvSpPr/>
          <p:nvPr/>
        </p:nvSpPr>
        <p:spPr>
          <a:xfrm rot="-10800000">
            <a:off x="0" y="0"/>
            <a:ext cx="1425295" cy="1415025"/>
          </a:xfrm>
          <a:prstGeom prst="rect">
            <a:avLst/>
          </a:prstGeom>
          <a:solidFill>
            <a:srgbClr val="F4A100"/>
          </a:solidFill>
        </p:spPr>
      </p:sp>
      <p:sp>
        <p:nvSpPr>
          <p:cNvPr name="AutoShape 6" id="6"/>
          <p:cNvSpPr/>
          <p:nvPr/>
        </p:nvSpPr>
        <p:spPr>
          <a:xfrm rot="-10800000">
            <a:off x="1425295" y="1415025"/>
            <a:ext cx="1425295" cy="1415025"/>
          </a:xfrm>
          <a:prstGeom prst="rect">
            <a:avLst/>
          </a:prstGeom>
          <a:solidFill>
            <a:srgbClr val="EFC136"/>
          </a:solidFill>
        </p:spPr>
      </p:sp>
      <p:sp>
        <p:nvSpPr>
          <p:cNvPr name="AutoShape 7" id="7"/>
          <p:cNvSpPr/>
          <p:nvPr/>
        </p:nvSpPr>
        <p:spPr>
          <a:xfrm rot="-10800000">
            <a:off x="2850590" y="0"/>
            <a:ext cx="1425295" cy="1415025"/>
          </a:xfrm>
          <a:prstGeom prst="rect">
            <a:avLst/>
          </a:prstGeom>
          <a:solidFill>
            <a:srgbClr val="F4A100"/>
          </a:solidFill>
        </p:spPr>
      </p:sp>
      <p:sp>
        <p:nvSpPr>
          <p:cNvPr name="Freeform 8" id="8"/>
          <p:cNvSpPr/>
          <p:nvPr/>
        </p:nvSpPr>
        <p:spPr>
          <a:xfrm flipH="false" flipV="false" rot="0">
            <a:off x="1028700" y="5819640"/>
            <a:ext cx="416776" cy="353123"/>
          </a:xfrm>
          <a:custGeom>
            <a:avLst/>
            <a:gdLst/>
            <a:ahLst/>
            <a:cxnLst/>
            <a:rect r="r" b="b" t="t" l="l"/>
            <a:pathLst>
              <a:path h="353123" w="416776">
                <a:moveTo>
                  <a:pt x="0" y="0"/>
                </a:moveTo>
                <a:lnTo>
                  <a:pt x="416776" y="0"/>
                </a:lnTo>
                <a:lnTo>
                  <a:pt x="416776" y="353123"/>
                </a:lnTo>
                <a:lnTo>
                  <a:pt x="0" y="3531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646097" y="5527421"/>
            <a:ext cx="14551985" cy="8899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79"/>
              </a:lnSpc>
            </a:pPr>
            <a:r>
              <a:rPr lang="en-US" sz="2676">
                <a:solidFill>
                  <a:srgbClr val="191919"/>
                </a:solidFill>
                <a:latin typeface="Poppins Bold"/>
              </a:rPr>
              <a:t>The infrastructure is composed of the Database Server, SSL Server and the external clients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2137942" y="7138201"/>
            <a:ext cx="416776" cy="353123"/>
          </a:xfrm>
          <a:custGeom>
            <a:avLst/>
            <a:gdLst/>
            <a:ahLst/>
            <a:cxnLst/>
            <a:rect r="r" b="b" t="t" l="l"/>
            <a:pathLst>
              <a:path h="353123" w="416776">
                <a:moveTo>
                  <a:pt x="0" y="0"/>
                </a:moveTo>
                <a:lnTo>
                  <a:pt x="416776" y="0"/>
                </a:lnTo>
                <a:lnTo>
                  <a:pt x="416776" y="353123"/>
                </a:lnTo>
                <a:lnTo>
                  <a:pt x="0" y="3531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2755340" y="7090576"/>
            <a:ext cx="14551985" cy="4517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79"/>
              </a:lnSpc>
            </a:pPr>
            <a:r>
              <a:rPr lang="en-US" sz="2676">
                <a:solidFill>
                  <a:srgbClr val="191919"/>
                </a:solidFill>
                <a:latin typeface="Poppins"/>
              </a:rPr>
              <a:t>Database Server stores an accesses data on MongoDB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2137942" y="7913838"/>
            <a:ext cx="416776" cy="353123"/>
          </a:xfrm>
          <a:custGeom>
            <a:avLst/>
            <a:gdLst/>
            <a:ahLst/>
            <a:cxnLst/>
            <a:rect r="r" b="b" t="t" l="l"/>
            <a:pathLst>
              <a:path h="353123" w="416776">
                <a:moveTo>
                  <a:pt x="0" y="0"/>
                </a:moveTo>
                <a:lnTo>
                  <a:pt x="416776" y="0"/>
                </a:lnTo>
                <a:lnTo>
                  <a:pt x="416776" y="353122"/>
                </a:lnTo>
                <a:lnTo>
                  <a:pt x="0" y="3531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2755340" y="7866213"/>
            <a:ext cx="14551985" cy="4517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79"/>
              </a:lnSpc>
            </a:pPr>
            <a:r>
              <a:rPr lang="en-US" sz="2676">
                <a:solidFill>
                  <a:srgbClr val="191919"/>
                </a:solidFill>
                <a:latin typeface="Poppins"/>
              </a:rPr>
              <a:t>SSL Server handles client requests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18288000" cy="4245074"/>
          </a:xfrm>
          <a:prstGeom prst="rect">
            <a:avLst/>
          </a:prstGeom>
          <a:solidFill>
            <a:srgbClr val="191919"/>
          </a:solidFill>
        </p:spPr>
      </p:sp>
      <p:sp>
        <p:nvSpPr>
          <p:cNvPr name="AutoShape 3" id="3"/>
          <p:cNvSpPr/>
          <p:nvPr/>
        </p:nvSpPr>
        <p:spPr>
          <a:xfrm rot="-10800000">
            <a:off x="0" y="2830049"/>
            <a:ext cx="1425295" cy="1415025"/>
          </a:xfrm>
          <a:prstGeom prst="rect">
            <a:avLst/>
          </a:prstGeom>
          <a:solidFill>
            <a:srgbClr val="FADB7A"/>
          </a:solidFill>
        </p:spPr>
      </p:sp>
      <p:sp>
        <p:nvSpPr>
          <p:cNvPr name="AutoShape 4" id="4"/>
          <p:cNvSpPr/>
          <p:nvPr/>
        </p:nvSpPr>
        <p:spPr>
          <a:xfrm rot="-10800000">
            <a:off x="0" y="0"/>
            <a:ext cx="1425295" cy="1415025"/>
          </a:xfrm>
          <a:prstGeom prst="rect">
            <a:avLst/>
          </a:prstGeom>
          <a:solidFill>
            <a:srgbClr val="F4A100"/>
          </a:solidFill>
        </p:spPr>
      </p:sp>
      <p:sp>
        <p:nvSpPr>
          <p:cNvPr name="AutoShape 5" id="5"/>
          <p:cNvSpPr/>
          <p:nvPr/>
        </p:nvSpPr>
        <p:spPr>
          <a:xfrm rot="-10800000">
            <a:off x="1425295" y="1415025"/>
            <a:ext cx="1425295" cy="1415025"/>
          </a:xfrm>
          <a:prstGeom prst="rect">
            <a:avLst/>
          </a:prstGeom>
          <a:solidFill>
            <a:srgbClr val="EFC136"/>
          </a:solidFill>
        </p:spPr>
      </p:sp>
      <p:sp>
        <p:nvSpPr>
          <p:cNvPr name="AutoShape 6" id="6"/>
          <p:cNvSpPr/>
          <p:nvPr/>
        </p:nvSpPr>
        <p:spPr>
          <a:xfrm rot="-10800000">
            <a:off x="2850590" y="0"/>
            <a:ext cx="1425295" cy="1415025"/>
          </a:xfrm>
          <a:prstGeom prst="rect">
            <a:avLst/>
          </a:prstGeom>
          <a:solidFill>
            <a:srgbClr val="F4A100"/>
          </a:solidFill>
        </p:spPr>
      </p:sp>
      <p:sp>
        <p:nvSpPr>
          <p:cNvPr name="Freeform 7" id="7"/>
          <p:cNvSpPr/>
          <p:nvPr/>
        </p:nvSpPr>
        <p:spPr>
          <a:xfrm flipH="false" flipV="false" rot="0">
            <a:off x="4275885" y="4445099"/>
            <a:ext cx="9077726" cy="5256436"/>
          </a:xfrm>
          <a:custGeom>
            <a:avLst/>
            <a:gdLst/>
            <a:ahLst/>
            <a:cxnLst/>
            <a:rect r="r" b="b" t="t" l="l"/>
            <a:pathLst>
              <a:path h="5256436" w="9077726">
                <a:moveTo>
                  <a:pt x="0" y="0"/>
                </a:moveTo>
                <a:lnTo>
                  <a:pt x="9077726" y="0"/>
                </a:lnTo>
                <a:lnTo>
                  <a:pt x="9077726" y="5256435"/>
                </a:lnTo>
                <a:lnTo>
                  <a:pt x="0" y="52564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911866" y="1525124"/>
            <a:ext cx="10906582" cy="1304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>
                <a:solidFill>
                  <a:srgbClr val="F4F4F4"/>
                </a:solidFill>
                <a:latin typeface="Poppins Bold"/>
              </a:rPr>
              <a:t>Infrastructure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014047" y="4073811"/>
            <a:ext cx="14259906" cy="2139377"/>
            <a:chOff x="0" y="0"/>
            <a:chExt cx="19013207" cy="2852503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76225"/>
              <a:ext cx="19013207" cy="16764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9480"/>
                </a:lnSpc>
              </a:pPr>
              <a:r>
                <a:rPr lang="en-US" sz="7900">
                  <a:solidFill>
                    <a:srgbClr val="F4F4F4"/>
                  </a:solidFill>
                  <a:latin typeface="Poppins Bold"/>
                </a:rPr>
                <a:t>Key Distribution 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2367649"/>
              <a:ext cx="19013207" cy="4849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90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 rot="5400000">
            <a:off x="2798982" y="9355847"/>
            <a:ext cx="929773" cy="932534"/>
          </a:xfrm>
          <a:prstGeom prst="rect">
            <a:avLst/>
          </a:prstGeom>
          <a:solidFill>
            <a:srgbClr val="F4A100"/>
          </a:solidFill>
        </p:spPr>
      </p:sp>
      <p:sp>
        <p:nvSpPr>
          <p:cNvPr name="AutoShape 6" id="6"/>
          <p:cNvSpPr/>
          <p:nvPr/>
        </p:nvSpPr>
        <p:spPr>
          <a:xfrm rot="-5400000">
            <a:off x="14559245" y="-1380"/>
            <a:ext cx="929773" cy="932534"/>
          </a:xfrm>
          <a:prstGeom prst="rect">
            <a:avLst/>
          </a:prstGeom>
          <a:solidFill>
            <a:srgbClr val="F4A100"/>
          </a:solidFill>
        </p:spPr>
      </p:sp>
      <p:sp>
        <p:nvSpPr>
          <p:cNvPr name="AutoShape 7" id="7"/>
          <p:cNvSpPr/>
          <p:nvPr/>
        </p:nvSpPr>
        <p:spPr>
          <a:xfrm rot="5400000">
            <a:off x="1866448" y="8426074"/>
            <a:ext cx="929773" cy="932534"/>
          </a:xfrm>
          <a:prstGeom prst="rect">
            <a:avLst/>
          </a:prstGeom>
          <a:solidFill>
            <a:srgbClr val="EFC136"/>
          </a:solidFill>
        </p:spPr>
      </p:sp>
      <p:sp>
        <p:nvSpPr>
          <p:cNvPr name="AutoShape 8" id="8"/>
          <p:cNvSpPr/>
          <p:nvPr/>
        </p:nvSpPr>
        <p:spPr>
          <a:xfrm rot="-5400000">
            <a:off x="15491779" y="928392"/>
            <a:ext cx="929773" cy="932534"/>
          </a:xfrm>
          <a:prstGeom prst="rect">
            <a:avLst/>
          </a:prstGeom>
          <a:solidFill>
            <a:srgbClr val="EFC136"/>
          </a:solidFill>
        </p:spPr>
      </p:sp>
      <p:sp>
        <p:nvSpPr>
          <p:cNvPr name="AutoShape 9" id="9"/>
          <p:cNvSpPr/>
          <p:nvPr/>
        </p:nvSpPr>
        <p:spPr>
          <a:xfrm rot="5400000">
            <a:off x="933914" y="7496301"/>
            <a:ext cx="929773" cy="932534"/>
          </a:xfrm>
          <a:prstGeom prst="rect">
            <a:avLst/>
          </a:prstGeom>
          <a:solidFill>
            <a:srgbClr val="FADB7A"/>
          </a:solidFill>
        </p:spPr>
      </p:sp>
      <p:sp>
        <p:nvSpPr>
          <p:cNvPr name="AutoShape 10" id="10"/>
          <p:cNvSpPr/>
          <p:nvPr/>
        </p:nvSpPr>
        <p:spPr>
          <a:xfrm rot="-5400000">
            <a:off x="16424313" y="1858165"/>
            <a:ext cx="929773" cy="932534"/>
          </a:xfrm>
          <a:prstGeom prst="rect">
            <a:avLst/>
          </a:prstGeom>
          <a:solidFill>
            <a:srgbClr val="FADB7A"/>
          </a:solidFill>
        </p:spPr>
      </p:sp>
      <p:sp>
        <p:nvSpPr>
          <p:cNvPr name="AutoShape 11" id="11"/>
          <p:cNvSpPr/>
          <p:nvPr/>
        </p:nvSpPr>
        <p:spPr>
          <a:xfrm rot="5400000">
            <a:off x="1380" y="6566528"/>
            <a:ext cx="929773" cy="932534"/>
          </a:xfrm>
          <a:prstGeom prst="rect">
            <a:avLst/>
          </a:prstGeom>
          <a:solidFill>
            <a:srgbClr val="F4F4F4"/>
          </a:solidFill>
        </p:spPr>
      </p:sp>
      <p:sp>
        <p:nvSpPr>
          <p:cNvPr name="AutoShape 12" id="12"/>
          <p:cNvSpPr/>
          <p:nvPr/>
        </p:nvSpPr>
        <p:spPr>
          <a:xfrm rot="-5400000">
            <a:off x="17356847" y="2787938"/>
            <a:ext cx="929773" cy="932534"/>
          </a:xfrm>
          <a:prstGeom prst="rect">
            <a:avLst/>
          </a:prstGeom>
          <a:solidFill>
            <a:srgbClr val="F4F4F4"/>
          </a:solidFill>
        </p:spPr>
      </p:sp>
      <p:sp>
        <p:nvSpPr>
          <p:cNvPr name="AutoShape 13" id="13"/>
          <p:cNvSpPr/>
          <p:nvPr/>
        </p:nvSpPr>
        <p:spPr>
          <a:xfrm rot="5400000">
            <a:off x="1380" y="8426074"/>
            <a:ext cx="929773" cy="932534"/>
          </a:xfrm>
          <a:prstGeom prst="rect">
            <a:avLst/>
          </a:prstGeom>
          <a:solidFill>
            <a:srgbClr val="EFC136"/>
          </a:solidFill>
        </p:spPr>
      </p:sp>
      <p:sp>
        <p:nvSpPr>
          <p:cNvPr name="AutoShape 14" id="14"/>
          <p:cNvSpPr/>
          <p:nvPr/>
        </p:nvSpPr>
        <p:spPr>
          <a:xfrm rot="-5400000">
            <a:off x="17356847" y="928392"/>
            <a:ext cx="929773" cy="932534"/>
          </a:xfrm>
          <a:prstGeom prst="rect">
            <a:avLst/>
          </a:prstGeom>
          <a:solidFill>
            <a:srgbClr val="EFC136"/>
          </a:solidFill>
        </p:spPr>
      </p:sp>
      <p:sp>
        <p:nvSpPr>
          <p:cNvPr name="AutoShape 15" id="15"/>
          <p:cNvSpPr/>
          <p:nvPr/>
        </p:nvSpPr>
        <p:spPr>
          <a:xfrm rot="5400000">
            <a:off x="933914" y="9355847"/>
            <a:ext cx="929773" cy="932534"/>
          </a:xfrm>
          <a:prstGeom prst="rect">
            <a:avLst/>
          </a:prstGeom>
          <a:solidFill>
            <a:srgbClr val="F4A100"/>
          </a:solidFill>
        </p:spPr>
      </p:sp>
      <p:sp>
        <p:nvSpPr>
          <p:cNvPr name="AutoShape 16" id="16"/>
          <p:cNvSpPr/>
          <p:nvPr/>
        </p:nvSpPr>
        <p:spPr>
          <a:xfrm rot="-5400000">
            <a:off x="16424313" y="-1380"/>
            <a:ext cx="929773" cy="932534"/>
          </a:xfrm>
          <a:prstGeom prst="rect">
            <a:avLst/>
          </a:prstGeom>
          <a:solidFill>
            <a:srgbClr val="F4A100"/>
          </a:solidFill>
        </p:spPr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18288000" cy="4245074"/>
          </a:xfrm>
          <a:prstGeom prst="rect">
            <a:avLst/>
          </a:prstGeom>
          <a:solidFill>
            <a:srgbClr val="191919"/>
          </a:solidFill>
        </p:spPr>
      </p:sp>
      <p:sp>
        <p:nvSpPr>
          <p:cNvPr name="AutoShape 3" id="3"/>
          <p:cNvSpPr/>
          <p:nvPr/>
        </p:nvSpPr>
        <p:spPr>
          <a:xfrm rot="-10800000">
            <a:off x="0" y="2830049"/>
            <a:ext cx="1425295" cy="1415025"/>
          </a:xfrm>
          <a:prstGeom prst="rect">
            <a:avLst/>
          </a:prstGeom>
          <a:solidFill>
            <a:srgbClr val="FADB7A"/>
          </a:solidFill>
        </p:spPr>
      </p:sp>
      <p:sp>
        <p:nvSpPr>
          <p:cNvPr name="AutoShape 4" id="4"/>
          <p:cNvSpPr/>
          <p:nvPr/>
        </p:nvSpPr>
        <p:spPr>
          <a:xfrm rot="-10800000">
            <a:off x="0" y="0"/>
            <a:ext cx="1425295" cy="1415025"/>
          </a:xfrm>
          <a:prstGeom prst="rect">
            <a:avLst/>
          </a:prstGeom>
          <a:solidFill>
            <a:srgbClr val="F4A100"/>
          </a:solidFill>
        </p:spPr>
      </p:sp>
      <p:sp>
        <p:nvSpPr>
          <p:cNvPr name="AutoShape 5" id="5"/>
          <p:cNvSpPr/>
          <p:nvPr/>
        </p:nvSpPr>
        <p:spPr>
          <a:xfrm rot="-10800000">
            <a:off x="1425295" y="1415025"/>
            <a:ext cx="1425295" cy="1415025"/>
          </a:xfrm>
          <a:prstGeom prst="rect">
            <a:avLst/>
          </a:prstGeom>
          <a:solidFill>
            <a:srgbClr val="EFC136"/>
          </a:solidFill>
        </p:spPr>
      </p:sp>
      <p:sp>
        <p:nvSpPr>
          <p:cNvPr name="AutoShape 6" id="6"/>
          <p:cNvSpPr/>
          <p:nvPr/>
        </p:nvSpPr>
        <p:spPr>
          <a:xfrm rot="-10800000">
            <a:off x="2850590" y="0"/>
            <a:ext cx="1425295" cy="1415025"/>
          </a:xfrm>
          <a:prstGeom prst="rect">
            <a:avLst/>
          </a:prstGeom>
          <a:solidFill>
            <a:srgbClr val="F4A100"/>
          </a:solidFill>
        </p:spPr>
      </p:sp>
      <p:sp>
        <p:nvSpPr>
          <p:cNvPr name="TextBox 7" id="7"/>
          <p:cNvSpPr txBox="true"/>
          <p:nvPr/>
        </p:nvSpPr>
        <p:spPr>
          <a:xfrm rot="0">
            <a:off x="3911866" y="1703341"/>
            <a:ext cx="11338672" cy="1304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>
                <a:solidFill>
                  <a:srgbClr val="F4F4F4"/>
                </a:solidFill>
                <a:latin typeface="Poppins Bold"/>
              </a:rPr>
              <a:t>Key Distribution</a:t>
            </a:r>
            <a:r>
              <a:rPr lang="en-US" sz="8000">
                <a:solidFill>
                  <a:srgbClr val="F4F4F4"/>
                </a:solidFill>
                <a:latin typeface="Poppins Bold"/>
              </a:rPr>
              <a:t>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666405" y="4717707"/>
            <a:ext cx="5218960" cy="15795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89"/>
              </a:lnSpc>
            </a:pPr>
            <a:r>
              <a:rPr lang="en-US" sz="2376">
                <a:solidFill>
                  <a:srgbClr val="191919"/>
                </a:solidFill>
                <a:latin typeface="Poppins Bold"/>
              </a:rPr>
              <a:t>RSA keys in Server and DataBase, Secret Key shared between both, Certificates changed by the admin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666405" y="6769886"/>
            <a:ext cx="5218960" cy="7984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89"/>
              </a:lnSpc>
            </a:pPr>
            <a:r>
              <a:rPr lang="en-US" sz="2376">
                <a:solidFill>
                  <a:srgbClr val="191919"/>
                </a:solidFill>
                <a:latin typeface="Poppins Bold"/>
              </a:rPr>
              <a:t>Secret Key in Server for each Account and Payment Account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666405" y="8400151"/>
            <a:ext cx="5218960" cy="7984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89"/>
              </a:lnSpc>
            </a:pPr>
            <a:r>
              <a:rPr lang="en-US" sz="2376">
                <a:solidFill>
                  <a:srgbClr val="191919"/>
                </a:solidFill>
                <a:latin typeface="Poppins Bold"/>
              </a:rPr>
              <a:t>Assumed Secret Key between Server and Client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567869" y="4942611"/>
            <a:ext cx="5218960" cy="7984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89"/>
              </a:lnSpc>
            </a:pPr>
            <a:r>
              <a:rPr lang="en-US" sz="2376">
                <a:solidFill>
                  <a:srgbClr val="191919"/>
                </a:solidFill>
                <a:latin typeface="Poppins Bold"/>
              </a:rPr>
              <a:t>Clients obtain Server Certificate in CA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454111" y="6746647"/>
            <a:ext cx="5446478" cy="7984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89"/>
              </a:lnSpc>
            </a:pPr>
            <a:r>
              <a:rPr lang="en-US" sz="2376">
                <a:solidFill>
                  <a:srgbClr val="191919"/>
                </a:solidFill>
                <a:latin typeface="Poppins Bold"/>
              </a:rPr>
              <a:t>Automatic generation of RSA keys for each client in first connection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567869" y="8204889"/>
            <a:ext cx="5218960" cy="11890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89"/>
              </a:lnSpc>
            </a:pPr>
            <a:r>
              <a:rPr lang="en-US" sz="2376">
                <a:solidFill>
                  <a:srgbClr val="191919"/>
                </a:solidFill>
                <a:latin typeface="Poppins Bold"/>
              </a:rPr>
              <a:t>Client sends Certificate to Server using HMAC, calculated with the Secret Key shared with Server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766480" y="5293516"/>
            <a:ext cx="524440" cy="444344"/>
          </a:xfrm>
          <a:custGeom>
            <a:avLst/>
            <a:gdLst/>
            <a:ahLst/>
            <a:cxnLst/>
            <a:rect r="r" b="b" t="t" l="l"/>
            <a:pathLst>
              <a:path h="444344" w="524440">
                <a:moveTo>
                  <a:pt x="0" y="0"/>
                </a:moveTo>
                <a:lnTo>
                  <a:pt x="524440" y="0"/>
                </a:lnTo>
                <a:lnTo>
                  <a:pt x="524440" y="444344"/>
                </a:lnTo>
                <a:lnTo>
                  <a:pt x="0" y="4443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766480" y="6947535"/>
            <a:ext cx="524440" cy="444344"/>
          </a:xfrm>
          <a:custGeom>
            <a:avLst/>
            <a:gdLst/>
            <a:ahLst/>
            <a:cxnLst/>
            <a:rect r="r" b="b" t="t" l="l"/>
            <a:pathLst>
              <a:path h="444344" w="524440">
                <a:moveTo>
                  <a:pt x="0" y="0"/>
                </a:moveTo>
                <a:lnTo>
                  <a:pt x="524440" y="0"/>
                </a:lnTo>
                <a:lnTo>
                  <a:pt x="524440" y="444345"/>
                </a:lnTo>
                <a:lnTo>
                  <a:pt x="0" y="4443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766480" y="8601040"/>
            <a:ext cx="524440" cy="444344"/>
          </a:xfrm>
          <a:custGeom>
            <a:avLst/>
            <a:gdLst/>
            <a:ahLst/>
            <a:cxnLst/>
            <a:rect r="r" b="b" t="t" l="l"/>
            <a:pathLst>
              <a:path h="444344" w="524440">
                <a:moveTo>
                  <a:pt x="0" y="0"/>
                </a:moveTo>
                <a:lnTo>
                  <a:pt x="524440" y="0"/>
                </a:lnTo>
                <a:lnTo>
                  <a:pt x="524440" y="444344"/>
                </a:lnTo>
                <a:lnTo>
                  <a:pt x="0" y="4443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9581202" y="6947535"/>
            <a:ext cx="524440" cy="444344"/>
          </a:xfrm>
          <a:custGeom>
            <a:avLst/>
            <a:gdLst/>
            <a:ahLst/>
            <a:cxnLst/>
            <a:rect r="r" b="b" t="t" l="l"/>
            <a:pathLst>
              <a:path h="444344" w="524440">
                <a:moveTo>
                  <a:pt x="0" y="0"/>
                </a:moveTo>
                <a:lnTo>
                  <a:pt x="524440" y="0"/>
                </a:lnTo>
                <a:lnTo>
                  <a:pt x="524440" y="444345"/>
                </a:lnTo>
                <a:lnTo>
                  <a:pt x="0" y="4443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9581202" y="5143500"/>
            <a:ext cx="524440" cy="444344"/>
          </a:xfrm>
          <a:custGeom>
            <a:avLst/>
            <a:gdLst/>
            <a:ahLst/>
            <a:cxnLst/>
            <a:rect r="r" b="b" t="t" l="l"/>
            <a:pathLst>
              <a:path h="444344" w="524440">
                <a:moveTo>
                  <a:pt x="0" y="0"/>
                </a:moveTo>
                <a:lnTo>
                  <a:pt x="524440" y="0"/>
                </a:lnTo>
                <a:lnTo>
                  <a:pt x="524440" y="444344"/>
                </a:lnTo>
                <a:lnTo>
                  <a:pt x="0" y="4443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9581202" y="8601040"/>
            <a:ext cx="524440" cy="444344"/>
          </a:xfrm>
          <a:custGeom>
            <a:avLst/>
            <a:gdLst/>
            <a:ahLst/>
            <a:cxnLst/>
            <a:rect r="r" b="b" t="t" l="l"/>
            <a:pathLst>
              <a:path h="444344" w="524440">
                <a:moveTo>
                  <a:pt x="0" y="0"/>
                </a:moveTo>
                <a:lnTo>
                  <a:pt x="524440" y="0"/>
                </a:lnTo>
                <a:lnTo>
                  <a:pt x="524440" y="444344"/>
                </a:lnTo>
                <a:lnTo>
                  <a:pt x="0" y="4443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014047" y="4073811"/>
            <a:ext cx="14259906" cy="2139377"/>
            <a:chOff x="0" y="0"/>
            <a:chExt cx="19013207" cy="2852503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76225"/>
              <a:ext cx="19013207" cy="16764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9480"/>
                </a:lnSpc>
              </a:pPr>
              <a:r>
                <a:rPr lang="en-US" sz="7900">
                  <a:solidFill>
                    <a:srgbClr val="F4A100"/>
                  </a:solidFill>
                  <a:latin typeface="Poppins Bold"/>
                </a:rPr>
                <a:t>Secure </a:t>
              </a:r>
              <a:r>
                <a:rPr lang="en-US" sz="7900">
                  <a:solidFill>
                    <a:srgbClr val="F4F4F4"/>
                  </a:solidFill>
                  <a:latin typeface="Poppins Bold"/>
                </a:rPr>
                <a:t>Channels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2367649"/>
              <a:ext cx="19013207" cy="4849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90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 rot="5400000">
            <a:off x="2798982" y="9355847"/>
            <a:ext cx="929773" cy="932534"/>
          </a:xfrm>
          <a:prstGeom prst="rect">
            <a:avLst/>
          </a:prstGeom>
          <a:solidFill>
            <a:srgbClr val="F4A100"/>
          </a:solidFill>
        </p:spPr>
      </p:sp>
      <p:sp>
        <p:nvSpPr>
          <p:cNvPr name="AutoShape 6" id="6"/>
          <p:cNvSpPr/>
          <p:nvPr/>
        </p:nvSpPr>
        <p:spPr>
          <a:xfrm rot="-5400000">
            <a:off x="14559245" y="-1380"/>
            <a:ext cx="929773" cy="932534"/>
          </a:xfrm>
          <a:prstGeom prst="rect">
            <a:avLst/>
          </a:prstGeom>
          <a:solidFill>
            <a:srgbClr val="F4A100"/>
          </a:solidFill>
        </p:spPr>
      </p:sp>
      <p:sp>
        <p:nvSpPr>
          <p:cNvPr name="AutoShape 7" id="7"/>
          <p:cNvSpPr/>
          <p:nvPr/>
        </p:nvSpPr>
        <p:spPr>
          <a:xfrm rot="5400000">
            <a:off x="1866448" y="8426074"/>
            <a:ext cx="929773" cy="932534"/>
          </a:xfrm>
          <a:prstGeom prst="rect">
            <a:avLst/>
          </a:prstGeom>
          <a:solidFill>
            <a:srgbClr val="EFC136"/>
          </a:solidFill>
        </p:spPr>
      </p:sp>
      <p:sp>
        <p:nvSpPr>
          <p:cNvPr name="AutoShape 8" id="8"/>
          <p:cNvSpPr/>
          <p:nvPr/>
        </p:nvSpPr>
        <p:spPr>
          <a:xfrm rot="-5400000">
            <a:off x="15491779" y="928392"/>
            <a:ext cx="929773" cy="932534"/>
          </a:xfrm>
          <a:prstGeom prst="rect">
            <a:avLst/>
          </a:prstGeom>
          <a:solidFill>
            <a:srgbClr val="EFC136"/>
          </a:solidFill>
        </p:spPr>
      </p:sp>
      <p:sp>
        <p:nvSpPr>
          <p:cNvPr name="AutoShape 9" id="9"/>
          <p:cNvSpPr/>
          <p:nvPr/>
        </p:nvSpPr>
        <p:spPr>
          <a:xfrm rot="5400000">
            <a:off x="933914" y="7496301"/>
            <a:ext cx="929773" cy="932534"/>
          </a:xfrm>
          <a:prstGeom prst="rect">
            <a:avLst/>
          </a:prstGeom>
          <a:solidFill>
            <a:srgbClr val="FADB7A"/>
          </a:solidFill>
        </p:spPr>
      </p:sp>
      <p:sp>
        <p:nvSpPr>
          <p:cNvPr name="AutoShape 10" id="10"/>
          <p:cNvSpPr/>
          <p:nvPr/>
        </p:nvSpPr>
        <p:spPr>
          <a:xfrm rot="-5400000">
            <a:off x="16424313" y="1858165"/>
            <a:ext cx="929773" cy="932534"/>
          </a:xfrm>
          <a:prstGeom prst="rect">
            <a:avLst/>
          </a:prstGeom>
          <a:solidFill>
            <a:srgbClr val="FADB7A"/>
          </a:solidFill>
        </p:spPr>
      </p:sp>
      <p:sp>
        <p:nvSpPr>
          <p:cNvPr name="AutoShape 11" id="11"/>
          <p:cNvSpPr/>
          <p:nvPr/>
        </p:nvSpPr>
        <p:spPr>
          <a:xfrm rot="5400000">
            <a:off x="1380" y="6566528"/>
            <a:ext cx="929773" cy="932534"/>
          </a:xfrm>
          <a:prstGeom prst="rect">
            <a:avLst/>
          </a:prstGeom>
          <a:solidFill>
            <a:srgbClr val="F4F4F4"/>
          </a:solidFill>
        </p:spPr>
      </p:sp>
      <p:sp>
        <p:nvSpPr>
          <p:cNvPr name="AutoShape 12" id="12"/>
          <p:cNvSpPr/>
          <p:nvPr/>
        </p:nvSpPr>
        <p:spPr>
          <a:xfrm rot="-5400000">
            <a:off x="17356847" y="2787938"/>
            <a:ext cx="929773" cy="932534"/>
          </a:xfrm>
          <a:prstGeom prst="rect">
            <a:avLst/>
          </a:prstGeom>
          <a:solidFill>
            <a:srgbClr val="F4F4F4"/>
          </a:solidFill>
        </p:spPr>
      </p:sp>
      <p:sp>
        <p:nvSpPr>
          <p:cNvPr name="AutoShape 13" id="13"/>
          <p:cNvSpPr/>
          <p:nvPr/>
        </p:nvSpPr>
        <p:spPr>
          <a:xfrm rot="5400000">
            <a:off x="1380" y="8426074"/>
            <a:ext cx="929773" cy="932534"/>
          </a:xfrm>
          <a:prstGeom prst="rect">
            <a:avLst/>
          </a:prstGeom>
          <a:solidFill>
            <a:srgbClr val="EFC136"/>
          </a:solidFill>
        </p:spPr>
      </p:sp>
      <p:sp>
        <p:nvSpPr>
          <p:cNvPr name="AutoShape 14" id="14"/>
          <p:cNvSpPr/>
          <p:nvPr/>
        </p:nvSpPr>
        <p:spPr>
          <a:xfrm rot="-5400000">
            <a:off x="17356847" y="928392"/>
            <a:ext cx="929773" cy="932534"/>
          </a:xfrm>
          <a:prstGeom prst="rect">
            <a:avLst/>
          </a:prstGeom>
          <a:solidFill>
            <a:srgbClr val="EFC136"/>
          </a:solidFill>
        </p:spPr>
      </p:sp>
      <p:sp>
        <p:nvSpPr>
          <p:cNvPr name="AutoShape 15" id="15"/>
          <p:cNvSpPr/>
          <p:nvPr/>
        </p:nvSpPr>
        <p:spPr>
          <a:xfrm rot="5400000">
            <a:off x="933914" y="9355847"/>
            <a:ext cx="929773" cy="932534"/>
          </a:xfrm>
          <a:prstGeom prst="rect">
            <a:avLst/>
          </a:prstGeom>
          <a:solidFill>
            <a:srgbClr val="F4A100"/>
          </a:solidFill>
        </p:spPr>
      </p:sp>
      <p:sp>
        <p:nvSpPr>
          <p:cNvPr name="AutoShape 16" id="16"/>
          <p:cNvSpPr/>
          <p:nvPr/>
        </p:nvSpPr>
        <p:spPr>
          <a:xfrm rot="-5400000">
            <a:off x="16424313" y="-1380"/>
            <a:ext cx="929773" cy="932534"/>
          </a:xfrm>
          <a:prstGeom prst="rect">
            <a:avLst/>
          </a:prstGeom>
          <a:solidFill>
            <a:srgbClr val="F4A100"/>
          </a:solidFill>
        </p:spPr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18288000" cy="4245074"/>
          </a:xfrm>
          <a:prstGeom prst="rect">
            <a:avLst/>
          </a:prstGeom>
          <a:solidFill>
            <a:srgbClr val="191919"/>
          </a:solidFill>
        </p:spPr>
      </p:sp>
      <p:sp>
        <p:nvSpPr>
          <p:cNvPr name="AutoShape 3" id="3"/>
          <p:cNvSpPr/>
          <p:nvPr/>
        </p:nvSpPr>
        <p:spPr>
          <a:xfrm rot="-10800000">
            <a:off x="0" y="2830049"/>
            <a:ext cx="1425295" cy="1415025"/>
          </a:xfrm>
          <a:prstGeom prst="rect">
            <a:avLst/>
          </a:prstGeom>
          <a:solidFill>
            <a:srgbClr val="FADB7A"/>
          </a:solidFill>
        </p:spPr>
      </p:sp>
      <p:sp>
        <p:nvSpPr>
          <p:cNvPr name="AutoShape 4" id="4"/>
          <p:cNvSpPr/>
          <p:nvPr/>
        </p:nvSpPr>
        <p:spPr>
          <a:xfrm rot="-10800000">
            <a:off x="0" y="0"/>
            <a:ext cx="1425295" cy="1415025"/>
          </a:xfrm>
          <a:prstGeom prst="rect">
            <a:avLst/>
          </a:prstGeom>
          <a:solidFill>
            <a:srgbClr val="F4A100"/>
          </a:solidFill>
        </p:spPr>
      </p:sp>
      <p:sp>
        <p:nvSpPr>
          <p:cNvPr name="AutoShape 5" id="5"/>
          <p:cNvSpPr/>
          <p:nvPr/>
        </p:nvSpPr>
        <p:spPr>
          <a:xfrm rot="-10800000">
            <a:off x="1425295" y="1415025"/>
            <a:ext cx="1425295" cy="1415025"/>
          </a:xfrm>
          <a:prstGeom prst="rect">
            <a:avLst/>
          </a:prstGeom>
          <a:solidFill>
            <a:srgbClr val="EFC136"/>
          </a:solidFill>
        </p:spPr>
      </p:sp>
      <p:sp>
        <p:nvSpPr>
          <p:cNvPr name="AutoShape 6" id="6"/>
          <p:cNvSpPr/>
          <p:nvPr/>
        </p:nvSpPr>
        <p:spPr>
          <a:xfrm rot="-10800000">
            <a:off x="2850590" y="0"/>
            <a:ext cx="1425295" cy="1415025"/>
          </a:xfrm>
          <a:prstGeom prst="rect">
            <a:avLst/>
          </a:prstGeom>
          <a:solidFill>
            <a:srgbClr val="F4A100"/>
          </a:solidFill>
        </p:spPr>
      </p:sp>
      <p:sp>
        <p:nvSpPr>
          <p:cNvPr name="TextBox 7" id="7"/>
          <p:cNvSpPr txBox="true"/>
          <p:nvPr/>
        </p:nvSpPr>
        <p:spPr>
          <a:xfrm rot="0">
            <a:off x="3911866" y="1703341"/>
            <a:ext cx="10906582" cy="1304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>
                <a:solidFill>
                  <a:srgbClr val="F4F4F4"/>
                </a:solidFill>
                <a:latin typeface="Poppins Bold"/>
              </a:rPr>
              <a:t>Secure Channels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028700" y="5819640"/>
            <a:ext cx="416776" cy="353123"/>
          </a:xfrm>
          <a:custGeom>
            <a:avLst/>
            <a:gdLst/>
            <a:ahLst/>
            <a:cxnLst/>
            <a:rect r="r" b="b" t="t" l="l"/>
            <a:pathLst>
              <a:path h="353123" w="416776">
                <a:moveTo>
                  <a:pt x="0" y="0"/>
                </a:moveTo>
                <a:lnTo>
                  <a:pt x="416776" y="0"/>
                </a:lnTo>
                <a:lnTo>
                  <a:pt x="416776" y="353123"/>
                </a:lnTo>
                <a:lnTo>
                  <a:pt x="0" y="3531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868008" y="5527421"/>
            <a:ext cx="14551985" cy="8899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79"/>
              </a:lnSpc>
            </a:pPr>
            <a:r>
              <a:rPr lang="en-US" sz="2676">
                <a:solidFill>
                  <a:srgbClr val="191919"/>
                </a:solidFill>
                <a:latin typeface="Poppins Bold"/>
              </a:rPr>
              <a:t>SSL sockets were used for Client -&gt; SSL Server and SSL Server -&gt; DataBase Server communications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2137942" y="7138201"/>
            <a:ext cx="416776" cy="353123"/>
          </a:xfrm>
          <a:custGeom>
            <a:avLst/>
            <a:gdLst/>
            <a:ahLst/>
            <a:cxnLst/>
            <a:rect r="r" b="b" t="t" l="l"/>
            <a:pathLst>
              <a:path h="353123" w="416776">
                <a:moveTo>
                  <a:pt x="0" y="0"/>
                </a:moveTo>
                <a:lnTo>
                  <a:pt x="416776" y="0"/>
                </a:lnTo>
                <a:lnTo>
                  <a:pt x="416776" y="353123"/>
                </a:lnTo>
                <a:lnTo>
                  <a:pt x="0" y="3531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2755340" y="7090576"/>
            <a:ext cx="14551985" cy="4517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79"/>
              </a:lnSpc>
            </a:pPr>
            <a:r>
              <a:rPr lang="en-US" sz="2676">
                <a:solidFill>
                  <a:srgbClr val="191919"/>
                </a:solidFill>
                <a:latin typeface="Poppins"/>
              </a:rPr>
              <a:t>Truststores are used to store certificates of known entities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2137942" y="7913838"/>
            <a:ext cx="416776" cy="353123"/>
          </a:xfrm>
          <a:custGeom>
            <a:avLst/>
            <a:gdLst/>
            <a:ahLst/>
            <a:cxnLst/>
            <a:rect r="r" b="b" t="t" l="l"/>
            <a:pathLst>
              <a:path h="353123" w="416776">
                <a:moveTo>
                  <a:pt x="0" y="0"/>
                </a:moveTo>
                <a:lnTo>
                  <a:pt x="416776" y="0"/>
                </a:lnTo>
                <a:lnTo>
                  <a:pt x="416776" y="353122"/>
                </a:lnTo>
                <a:lnTo>
                  <a:pt x="0" y="3531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2755340" y="7866213"/>
            <a:ext cx="14551985" cy="4517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79"/>
              </a:lnSpc>
            </a:pPr>
            <a:r>
              <a:rPr lang="en-US" sz="2676">
                <a:solidFill>
                  <a:srgbClr val="191919"/>
                </a:solidFill>
                <a:latin typeface="Poppins"/>
              </a:rPr>
              <a:t>Keys used during communication are stored on Keystores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014047" y="4158155"/>
            <a:ext cx="14259906" cy="3339527"/>
            <a:chOff x="0" y="0"/>
            <a:chExt cx="19013207" cy="4452703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76225"/>
              <a:ext cx="19013207" cy="32766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9480"/>
                </a:lnSpc>
              </a:pPr>
              <a:r>
                <a:rPr lang="en-US" sz="7900">
                  <a:solidFill>
                    <a:srgbClr val="F4A100"/>
                  </a:solidFill>
                  <a:latin typeface="Poppins Bold"/>
                </a:rPr>
                <a:t>Secure Document</a:t>
              </a:r>
              <a:r>
                <a:rPr lang="en-US" sz="7900">
                  <a:solidFill>
                    <a:srgbClr val="F4F4F4"/>
                  </a:solidFill>
                  <a:latin typeface="Poppins Bold"/>
                </a:rPr>
                <a:t> Format</a:t>
              </a:r>
            </a:p>
            <a:p>
              <a:pPr algn="ctr">
                <a:lnSpc>
                  <a:spcPts val="9480"/>
                </a:lnSpc>
              </a:pP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3967849"/>
              <a:ext cx="19013207" cy="4849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90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 rot="5400000">
            <a:off x="2798982" y="9355847"/>
            <a:ext cx="929773" cy="932534"/>
          </a:xfrm>
          <a:prstGeom prst="rect">
            <a:avLst/>
          </a:prstGeom>
          <a:solidFill>
            <a:srgbClr val="F4A100"/>
          </a:solidFill>
        </p:spPr>
      </p:sp>
      <p:sp>
        <p:nvSpPr>
          <p:cNvPr name="AutoShape 6" id="6"/>
          <p:cNvSpPr/>
          <p:nvPr/>
        </p:nvSpPr>
        <p:spPr>
          <a:xfrm rot="-5400000">
            <a:off x="14559245" y="-1380"/>
            <a:ext cx="929773" cy="932534"/>
          </a:xfrm>
          <a:prstGeom prst="rect">
            <a:avLst/>
          </a:prstGeom>
          <a:solidFill>
            <a:srgbClr val="F4A100"/>
          </a:solidFill>
        </p:spPr>
      </p:sp>
      <p:sp>
        <p:nvSpPr>
          <p:cNvPr name="AutoShape 7" id="7"/>
          <p:cNvSpPr/>
          <p:nvPr/>
        </p:nvSpPr>
        <p:spPr>
          <a:xfrm rot="5400000">
            <a:off x="1866448" y="8426074"/>
            <a:ext cx="929773" cy="932534"/>
          </a:xfrm>
          <a:prstGeom prst="rect">
            <a:avLst/>
          </a:prstGeom>
          <a:solidFill>
            <a:srgbClr val="EFC136"/>
          </a:solidFill>
        </p:spPr>
      </p:sp>
      <p:sp>
        <p:nvSpPr>
          <p:cNvPr name="AutoShape 8" id="8"/>
          <p:cNvSpPr/>
          <p:nvPr/>
        </p:nvSpPr>
        <p:spPr>
          <a:xfrm rot="-5400000">
            <a:off x="15491779" y="928392"/>
            <a:ext cx="929773" cy="932534"/>
          </a:xfrm>
          <a:prstGeom prst="rect">
            <a:avLst/>
          </a:prstGeom>
          <a:solidFill>
            <a:srgbClr val="EFC136"/>
          </a:solidFill>
        </p:spPr>
      </p:sp>
      <p:sp>
        <p:nvSpPr>
          <p:cNvPr name="AutoShape 9" id="9"/>
          <p:cNvSpPr/>
          <p:nvPr/>
        </p:nvSpPr>
        <p:spPr>
          <a:xfrm rot="5400000">
            <a:off x="933914" y="7496301"/>
            <a:ext cx="929773" cy="932534"/>
          </a:xfrm>
          <a:prstGeom prst="rect">
            <a:avLst/>
          </a:prstGeom>
          <a:solidFill>
            <a:srgbClr val="FADB7A"/>
          </a:solidFill>
        </p:spPr>
      </p:sp>
      <p:sp>
        <p:nvSpPr>
          <p:cNvPr name="AutoShape 10" id="10"/>
          <p:cNvSpPr/>
          <p:nvPr/>
        </p:nvSpPr>
        <p:spPr>
          <a:xfrm rot="-5400000">
            <a:off x="16424313" y="1858165"/>
            <a:ext cx="929773" cy="932534"/>
          </a:xfrm>
          <a:prstGeom prst="rect">
            <a:avLst/>
          </a:prstGeom>
          <a:solidFill>
            <a:srgbClr val="FADB7A"/>
          </a:solidFill>
        </p:spPr>
      </p:sp>
      <p:sp>
        <p:nvSpPr>
          <p:cNvPr name="AutoShape 11" id="11"/>
          <p:cNvSpPr/>
          <p:nvPr/>
        </p:nvSpPr>
        <p:spPr>
          <a:xfrm rot="5400000">
            <a:off x="1380" y="6566528"/>
            <a:ext cx="929773" cy="932534"/>
          </a:xfrm>
          <a:prstGeom prst="rect">
            <a:avLst/>
          </a:prstGeom>
          <a:solidFill>
            <a:srgbClr val="F4F4F4"/>
          </a:solidFill>
        </p:spPr>
      </p:sp>
      <p:sp>
        <p:nvSpPr>
          <p:cNvPr name="AutoShape 12" id="12"/>
          <p:cNvSpPr/>
          <p:nvPr/>
        </p:nvSpPr>
        <p:spPr>
          <a:xfrm rot="-5400000">
            <a:off x="17356847" y="2787938"/>
            <a:ext cx="929773" cy="932534"/>
          </a:xfrm>
          <a:prstGeom prst="rect">
            <a:avLst/>
          </a:prstGeom>
          <a:solidFill>
            <a:srgbClr val="F4F4F4"/>
          </a:solidFill>
        </p:spPr>
      </p:sp>
      <p:sp>
        <p:nvSpPr>
          <p:cNvPr name="AutoShape 13" id="13"/>
          <p:cNvSpPr/>
          <p:nvPr/>
        </p:nvSpPr>
        <p:spPr>
          <a:xfrm rot="5400000">
            <a:off x="1380" y="8426074"/>
            <a:ext cx="929773" cy="932534"/>
          </a:xfrm>
          <a:prstGeom prst="rect">
            <a:avLst/>
          </a:prstGeom>
          <a:solidFill>
            <a:srgbClr val="EFC136"/>
          </a:solidFill>
        </p:spPr>
      </p:sp>
      <p:sp>
        <p:nvSpPr>
          <p:cNvPr name="AutoShape 14" id="14"/>
          <p:cNvSpPr/>
          <p:nvPr/>
        </p:nvSpPr>
        <p:spPr>
          <a:xfrm rot="-5400000">
            <a:off x="17356847" y="928392"/>
            <a:ext cx="929773" cy="932534"/>
          </a:xfrm>
          <a:prstGeom prst="rect">
            <a:avLst/>
          </a:prstGeom>
          <a:solidFill>
            <a:srgbClr val="EFC136"/>
          </a:solidFill>
        </p:spPr>
      </p:sp>
      <p:sp>
        <p:nvSpPr>
          <p:cNvPr name="AutoShape 15" id="15"/>
          <p:cNvSpPr/>
          <p:nvPr/>
        </p:nvSpPr>
        <p:spPr>
          <a:xfrm rot="5400000">
            <a:off x="933914" y="9355847"/>
            <a:ext cx="929773" cy="932534"/>
          </a:xfrm>
          <a:prstGeom prst="rect">
            <a:avLst/>
          </a:prstGeom>
          <a:solidFill>
            <a:srgbClr val="F4A100"/>
          </a:solidFill>
        </p:spPr>
      </p:sp>
      <p:sp>
        <p:nvSpPr>
          <p:cNvPr name="AutoShape 16" id="16"/>
          <p:cNvSpPr/>
          <p:nvPr/>
        </p:nvSpPr>
        <p:spPr>
          <a:xfrm rot="-5400000">
            <a:off x="16424313" y="-1380"/>
            <a:ext cx="929773" cy="932534"/>
          </a:xfrm>
          <a:prstGeom prst="rect">
            <a:avLst/>
          </a:prstGeom>
          <a:solidFill>
            <a:srgbClr val="F4A100"/>
          </a:solidFill>
        </p:spPr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18288000" cy="4245074"/>
          </a:xfrm>
          <a:prstGeom prst="rect">
            <a:avLst/>
          </a:prstGeom>
          <a:solidFill>
            <a:srgbClr val="191919"/>
          </a:solidFill>
        </p:spPr>
      </p:sp>
      <p:sp>
        <p:nvSpPr>
          <p:cNvPr name="AutoShape 3" id="3"/>
          <p:cNvSpPr/>
          <p:nvPr/>
        </p:nvSpPr>
        <p:spPr>
          <a:xfrm rot="-10800000">
            <a:off x="0" y="2830049"/>
            <a:ext cx="1425295" cy="1415025"/>
          </a:xfrm>
          <a:prstGeom prst="rect">
            <a:avLst/>
          </a:prstGeom>
          <a:solidFill>
            <a:srgbClr val="FADB7A"/>
          </a:solidFill>
        </p:spPr>
      </p:sp>
      <p:sp>
        <p:nvSpPr>
          <p:cNvPr name="AutoShape 4" id="4"/>
          <p:cNvSpPr/>
          <p:nvPr/>
        </p:nvSpPr>
        <p:spPr>
          <a:xfrm rot="-10800000">
            <a:off x="0" y="0"/>
            <a:ext cx="1425295" cy="1415025"/>
          </a:xfrm>
          <a:prstGeom prst="rect">
            <a:avLst/>
          </a:prstGeom>
          <a:solidFill>
            <a:srgbClr val="F4A100"/>
          </a:solidFill>
        </p:spPr>
      </p:sp>
      <p:sp>
        <p:nvSpPr>
          <p:cNvPr name="AutoShape 5" id="5"/>
          <p:cNvSpPr/>
          <p:nvPr/>
        </p:nvSpPr>
        <p:spPr>
          <a:xfrm rot="-10800000">
            <a:off x="1425295" y="1415025"/>
            <a:ext cx="1425295" cy="1415025"/>
          </a:xfrm>
          <a:prstGeom prst="rect">
            <a:avLst/>
          </a:prstGeom>
          <a:solidFill>
            <a:srgbClr val="EFC136"/>
          </a:solidFill>
        </p:spPr>
      </p:sp>
      <p:sp>
        <p:nvSpPr>
          <p:cNvPr name="AutoShape 6" id="6"/>
          <p:cNvSpPr/>
          <p:nvPr/>
        </p:nvSpPr>
        <p:spPr>
          <a:xfrm rot="-10800000">
            <a:off x="2850590" y="0"/>
            <a:ext cx="1425295" cy="1415025"/>
          </a:xfrm>
          <a:prstGeom prst="rect">
            <a:avLst/>
          </a:prstGeom>
          <a:solidFill>
            <a:srgbClr val="F4A100"/>
          </a:solidFill>
        </p:spPr>
      </p:sp>
      <p:sp>
        <p:nvSpPr>
          <p:cNvPr name="TextBox 7" id="7"/>
          <p:cNvSpPr txBox="true"/>
          <p:nvPr/>
        </p:nvSpPr>
        <p:spPr>
          <a:xfrm rot="0">
            <a:off x="3911866" y="1703341"/>
            <a:ext cx="10906582" cy="1304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>
                <a:solidFill>
                  <a:srgbClr val="F4F4F4"/>
                </a:solidFill>
                <a:latin typeface="Poppins Bold"/>
              </a:rPr>
              <a:t>Secure Channels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028700" y="5819640"/>
            <a:ext cx="416776" cy="353123"/>
          </a:xfrm>
          <a:custGeom>
            <a:avLst/>
            <a:gdLst/>
            <a:ahLst/>
            <a:cxnLst/>
            <a:rect r="r" b="b" t="t" l="l"/>
            <a:pathLst>
              <a:path h="353123" w="416776">
                <a:moveTo>
                  <a:pt x="0" y="0"/>
                </a:moveTo>
                <a:lnTo>
                  <a:pt x="416776" y="0"/>
                </a:lnTo>
                <a:lnTo>
                  <a:pt x="416776" y="353123"/>
                </a:lnTo>
                <a:lnTo>
                  <a:pt x="0" y="3531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868008" y="5527421"/>
            <a:ext cx="14551985" cy="8899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79"/>
              </a:lnSpc>
            </a:pPr>
            <a:r>
              <a:rPr lang="en-US" sz="2676">
                <a:solidFill>
                  <a:srgbClr val="191919"/>
                </a:solidFill>
                <a:latin typeface="Poppins Bold"/>
              </a:rPr>
              <a:t>For communications between clients and the SSL Server,  a new cryptographic library was created: Secure Message Lib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2137942" y="7138201"/>
            <a:ext cx="416776" cy="353123"/>
          </a:xfrm>
          <a:custGeom>
            <a:avLst/>
            <a:gdLst/>
            <a:ahLst/>
            <a:cxnLst/>
            <a:rect r="r" b="b" t="t" l="l"/>
            <a:pathLst>
              <a:path h="353123" w="416776">
                <a:moveTo>
                  <a:pt x="0" y="0"/>
                </a:moveTo>
                <a:lnTo>
                  <a:pt x="416776" y="0"/>
                </a:lnTo>
                <a:lnTo>
                  <a:pt x="416776" y="353123"/>
                </a:lnTo>
                <a:lnTo>
                  <a:pt x="0" y="3531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2755340" y="7090576"/>
            <a:ext cx="14551985" cy="4517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79"/>
              </a:lnSpc>
            </a:pPr>
            <a:r>
              <a:rPr lang="en-US" sz="2676">
                <a:solidFill>
                  <a:srgbClr val="191919"/>
                </a:solidFill>
                <a:latin typeface="Poppins"/>
              </a:rPr>
              <a:t>Messages are encrypted using the shared key, then signed with the private key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2137942" y="8158432"/>
            <a:ext cx="416776" cy="353123"/>
          </a:xfrm>
          <a:custGeom>
            <a:avLst/>
            <a:gdLst/>
            <a:ahLst/>
            <a:cxnLst/>
            <a:rect r="r" b="b" t="t" l="l"/>
            <a:pathLst>
              <a:path h="353123" w="416776">
                <a:moveTo>
                  <a:pt x="0" y="0"/>
                </a:moveTo>
                <a:lnTo>
                  <a:pt x="416776" y="0"/>
                </a:lnTo>
                <a:lnTo>
                  <a:pt x="416776" y="353123"/>
                </a:lnTo>
                <a:lnTo>
                  <a:pt x="0" y="3531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2755340" y="7866213"/>
            <a:ext cx="14551985" cy="8899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79"/>
              </a:lnSpc>
            </a:pPr>
            <a:r>
              <a:rPr lang="en-US" sz="2676">
                <a:solidFill>
                  <a:srgbClr val="191919"/>
                </a:solidFill>
                <a:latin typeface="Poppins"/>
              </a:rPr>
              <a:t>In decryption, the signature is validated using the public key, then, the content is recovered using the shared key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014047" y="4073811"/>
            <a:ext cx="14259906" cy="2139377"/>
            <a:chOff x="0" y="0"/>
            <a:chExt cx="19013207" cy="2852503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76225"/>
              <a:ext cx="19013207" cy="16764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9480"/>
                </a:lnSpc>
              </a:pPr>
              <a:r>
                <a:rPr lang="en-US" sz="7900">
                  <a:solidFill>
                    <a:srgbClr val="FFFFFF"/>
                  </a:solidFill>
                  <a:latin typeface="Poppins Bold"/>
                </a:rPr>
                <a:t>Security </a:t>
              </a:r>
              <a:r>
                <a:rPr lang="en-US" sz="7900">
                  <a:solidFill>
                    <a:srgbClr val="F4A100"/>
                  </a:solidFill>
                  <a:latin typeface="Poppins Bold"/>
                </a:rPr>
                <a:t>Challenge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2367649"/>
              <a:ext cx="19013207" cy="4849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90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 rot="5400000">
            <a:off x="2798982" y="9355847"/>
            <a:ext cx="929773" cy="932534"/>
          </a:xfrm>
          <a:prstGeom prst="rect">
            <a:avLst/>
          </a:prstGeom>
          <a:solidFill>
            <a:srgbClr val="F4A100"/>
          </a:solidFill>
        </p:spPr>
      </p:sp>
      <p:sp>
        <p:nvSpPr>
          <p:cNvPr name="AutoShape 6" id="6"/>
          <p:cNvSpPr/>
          <p:nvPr/>
        </p:nvSpPr>
        <p:spPr>
          <a:xfrm rot="-5400000">
            <a:off x="14559245" y="-1380"/>
            <a:ext cx="929773" cy="932534"/>
          </a:xfrm>
          <a:prstGeom prst="rect">
            <a:avLst/>
          </a:prstGeom>
          <a:solidFill>
            <a:srgbClr val="F4A100"/>
          </a:solidFill>
        </p:spPr>
      </p:sp>
      <p:sp>
        <p:nvSpPr>
          <p:cNvPr name="AutoShape 7" id="7"/>
          <p:cNvSpPr/>
          <p:nvPr/>
        </p:nvSpPr>
        <p:spPr>
          <a:xfrm rot="5400000">
            <a:off x="1866448" y="8426074"/>
            <a:ext cx="929773" cy="932534"/>
          </a:xfrm>
          <a:prstGeom prst="rect">
            <a:avLst/>
          </a:prstGeom>
          <a:solidFill>
            <a:srgbClr val="EFC136"/>
          </a:solidFill>
        </p:spPr>
      </p:sp>
      <p:sp>
        <p:nvSpPr>
          <p:cNvPr name="AutoShape 8" id="8"/>
          <p:cNvSpPr/>
          <p:nvPr/>
        </p:nvSpPr>
        <p:spPr>
          <a:xfrm rot="-5400000">
            <a:off x="15491779" y="928392"/>
            <a:ext cx="929773" cy="932534"/>
          </a:xfrm>
          <a:prstGeom prst="rect">
            <a:avLst/>
          </a:prstGeom>
          <a:solidFill>
            <a:srgbClr val="EFC136"/>
          </a:solidFill>
        </p:spPr>
      </p:sp>
      <p:sp>
        <p:nvSpPr>
          <p:cNvPr name="AutoShape 9" id="9"/>
          <p:cNvSpPr/>
          <p:nvPr/>
        </p:nvSpPr>
        <p:spPr>
          <a:xfrm rot="5400000">
            <a:off x="933914" y="7496301"/>
            <a:ext cx="929773" cy="932534"/>
          </a:xfrm>
          <a:prstGeom prst="rect">
            <a:avLst/>
          </a:prstGeom>
          <a:solidFill>
            <a:srgbClr val="FADB7A"/>
          </a:solidFill>
        </p:spPr>
      </p:sp>
      <p:sp>
        <p:nvSpPr>
          <p:cNvPr name="AutoShape 10" id="10"/>
          <p:cNvSpPr/>
          <p:nvPr/>
        </p:nvSpPr>
        <p:spPr>
          <a:xfrm rot="-5400000">
            <a:off x="16424313" y="1858165"/>
            <a:ext cx="929773" cy="932534"/>
          </a:xfrm>
          <a:prstGeom prst="rect">
            <a:avLst/>
          </a:prstGeom>
          <a:solidFill>
            <a:srgbClr val="FADB7A"/>
          </a:solidFill>
        </p:spPr>
      </p:sp>
      <p:sp>
        <p:nvSpPr>
          <p:cNvPr name="AutoShape 11" id="11"/>
          <p:cNvSpPr/>
          <p:nvPr/>
        </p:nvSpPr>
        <p:spPr>
          <a:xfrm rot="5400000">
            <a:off x="1380" y="6566528"/>
            <a:ext cx="929773" cy="932534"/>
          </a:xfrm>
          <a:prstGeom prst="rect">
            <a:avLst/>
          </a:prstGeom>
          <a:solidFill>
            <a:srgbClr val="F4F4F4"/>
          </a:solidFill>
        </p:spPr>
      </p:sp>
      <p:sp>
        <p:nvSpPr>
          <p:cNvPr name="AutoShape 12" id="12"/>
          <p:cNvSpPr/>
          <p:nvPr/>
        </p:nvSpPr>
        <p:spPr>
          <a:xfrm rot="-5400000">
            <a:off x="17356847" y="2787938"/>
            <a:ext cx="929773" cy="932534"/>
          </a:xfrm>
          <a:prstGeom prst="rect">
            <a:avLst/>
          </a:prstGeom>
          <a:solidFill>
            <a:srgbClr val="F4F4F4"/>
          </a:solidFill>
        </p:spPr>
      </p:sp>
      <p:sp>
        <p:nvSpPr>
          <p:cNvPr name="AutoShape 13" id="13"/>
          <p:cNvSpPr/>
          <p:nvPr/>
        </p:nvSpPr>
        <p:spPr>
          <a:xfrm rot="5400000">
            <a:off x="1380" y="8426074"/>
            <a:ext cx="929773" cy="932534"/>
          </a:xfrm>
          <a:prstGeom prst="rect">
            <a:avLst/>
          </a:prstGeom>
          <a:solidFill>
            <a:srgbClr val="EFC136"/>
          </a:solidFill>
        </p:spPr>
      </p:sp>
      <p:sp>
        <p:nvSpPr>
          <p:cNvPr name="AutoShape 14" id="14"/>
          <p:cNvSpPr/>
          <p:nvPr/>
        </p:nvSpPr>
        <p:spPr>
          <a:xfrm rot="-5400000">
            <a:off x="17356847" y="928392"/>
            <a:ext cx="929773" cy="932534"/>
          </a:xfrm>
          <a:prstGeom prst="rect">
            <a:avLst/>
          </a:prstGeom>
          <a:solidFill>
            <a:srgbClr val="EFC136"/>
          </a:solidFill>
        </p:spPr>
      </p:sp>
      <p:sp>
        <p:nvSpPr>
          <p:cNvPr name="AutoShape 15" id="15"/>
          <p:cNvSpPr/>
          <p:nvPr/>
        </p:nvSpPr>
        <p:spPr>
          <a:xfrm rot="5400000">
            <a:off x="933914" y="9355847"/>
            <a:ext cx="929773" cy="932534"/>
          </a:xfrm>
          <a:prstGeom prst="rect">
            <a:avLst/>
          </a:prstGeom>
          <a:solidFill>
            <a:srgbClr val="F4A100"/>
          </a:solidFill>
        </p:spPr>
      </p:sp>
      <p:sp>
        <p:nvSpPr>
          <p:cNvPr name="AutoShape 16" id="16"/>
          <p:cNvSpPr/>
          <p:nvPr/>
        </p:nvSpPr>
        <p:spPr>
          <a:xfrm rot="-5400000">
            <a:off x="16424313" y="-1380"/>
            <a:ext cx="929773" cy="932534"/>
          </a:xfrm>
          <a:prstGeom prst="rect">
            <a:avLst/>
          </a:prstGeom>
          <a:solidFill>
            <a:srgbClr val="F4A100"/>
          </a:solidFill>
        </p:spPr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18288000" cy="4245074"/>
          </a:xfrm>
          <a:prstGeom prst="rect">
            <a:avLst/>
          </a:prstGeom>
          <a:solidFill>
            <a:srgbClr val="191919"/>
          </a:solidFill>
        </p:spPr>
      </p:sp>
      <p:sp>
        <p:nvSpPr>
          <p:cNvPr name="AutoShape 3" id="3"/>
          <p:cNvSpPr/>
          <p:nvPr/>
        </p:nvSpPr>
        <p:spPr>
          <a:xfrm rot="-10800000">
            <a:off x="0" y="2830049"/>
            <a:ext cx="1425295" cy="1415025"/>
          </a:xfrm>
          <a:prstGeom prst="rect">
            <a:avLst/>
          </a:prstGeom>
          <a:solidFill>
            <a:srgbClr val="FADB7A"/>
          </a:solidFill>
        </p:spPr>
      </p:sp>
      <p:sp>
        <p:nvSpPr>
          <p:cNvPr name="AutoShape 4" id="4"/>
          <p:cNvSpPr/>
          <p:nvPr/>
        </p:nvSpPr>
        <p:spPr>
          <a:xfrm rot="-10800000">
            <a:off x="0" y="0"/>
            <a:ext cx="1425295" cy="1415025"/>
          </a:xfrm>
          <a:prstGeom prst="rect">
            <a:avLst/>
          </a:prstGeom>
          <a:solidFill>
            <a:srgbClr val="F4A100"/>
          </a:solidFill>
        </p:spPr>
      </p:sp>
      <p:sp>
        <p:nvSpPr>
          <p:cNvPr name="AutoShape 5" id="5"/>
          <p:cNvSpPr/>
          <p:nvPr/>
        </p:nvSpPr>
        <p:spPr>
          <a:xfrm rot="-10800000">
            <a:off x="1425295" y="1415025"/>
            <a:ext cx="1425295" cy="1415025"/>
          </a:xfrm>
          <a:prstGeom prst="rect">
            <a:avLst/>
          </a:prstGeom>
          <a:solidFill>
            <a:srgbClr val="EFC136"/>
          </a:solidFill>
        </p:spPr>
      </p:sp>
      <p:sp>
        <p:nvSpPr>
          <p:cNvPr name="AutoShape 6" id="6"/>
          <p:cNvSpPr/>
          <p:nvPr/>
        </p:nvSpPr>
        <p:spPr>
          <a:xfrm rot="-10800000">
            <a:off x="2850590" y="0"/>
            <a:ext cx="1425295" cy="1415025"/>
          </a:xfrm>
          <a:prstGeom prst="rect">
            <a:avLst/>
          </a:prstGeom>
          <a:solidFill>
            <a:srgbClr val="F4A100"/>
          </a:solidFill>
        </p:spPr>
      </p:sp>
      <p:sp>
        <p:nvSpPr>
          <p:cNvPr name="TextBox 7" id="7"/>
          <p:cNvSpPr txBox="true"/>
          <p:nvPr/>
        </p:nvSpPr>
        <p:spPr>
          <a:xfrm rot="0">
            <a:off x="1425295" y="6807579"/>
            <a:ext cx="6502810" cy="7984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89"/>
              </a:lnSpc>
            </a:pPr>
            <a:r>
              <a:rPr lang="en-US" sz="2376">
                <a:solidFill>
                  <a:srgbClr val="191919"/>
                </a:solidFill>
                <a:latin typeface="Poppins Bold"/>
              </a:rPr>
              <a:t>Guarantee confidentiality, authenticity, and non-repudiation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911866" y="1703341"/>
            <a:ext cx="10906582" cy="1304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>
                <a:solidFill>
                  <a:srgbClr val="F4F4F4"/>
                </a:solidFill>
                <a:latin typeface="Poppins Bold"/>
                <a:ea typeface="Poppins Bold"/>
              </a:rPr>
              <a:t>Security Cha﻿llenge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538795" y="6807579"/>
            <a:ext cx="6424820" cy="7984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89"/>
              </a:lnSpc>
              <a:spcBef>
                <a:spcPct val="0"/>
              </a:spcBef>
            </a:pPr>
            <a:r>
              <a:rPr lang="en-US" sz="2376">
                <a:solidFill>
                  <a:srgbClr val="000000"/>
                </a:solidFill>
                <a:latin typeface="Poppins Bold"/>
              </a:rPr>
              <a:t>F</a:t>
            </a:r>
            <a:r>
              <a:rPr lang="en-US" sz="2376">
                <a:solidFill>
                  <a:srgbClr val="000000"/>
                </a:solidFill>
                <a:latin typeface="Poppins Bold"/>
              </a:rPr>
              <a:t>reshness measures using timestamps and Request Table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766480" y="7008468"/>
            <a:ext cx="524440" cy="444344"/>
          </a:xfrm>
          <a:custGeom>
            <a:avLst/>
            <a:gdLst/>
            <a:ahLst/>
            <a:cxnLst/>
            <a:rect r="r" b="b" t="t" l="l"/>
            <a:pathLst>
              <a:path h="444344" w="524440">
                <a:moveTo>
                  <a:pt x="0" y="0"/>
                </a:moveTo>
                <a:lnTo>
                  <a:pt x="524440" y="0"/>
                </a:lnTo>
                <a:lnTo>
                  <a:pt x="524440" y="444344"/>
                </a:lnTo>
                <a:lnTo>
                  <a:pt x="0" y="4443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0014354" y="7008468"/>
            <a:ext cx="524440" cy="444344"/>
          </a:xfrm>
          <a:custGeom>
            <a:avLst/>
            <a:gdLst/>
            <a:ahLst/>
            <a:cxnLst/>
            <a:rect r="r" b="b" t="t" l="l"/>
            <a:pathLst>
              <a:path h="444344" w="524440">
                <a:moveTo>
                  <a:pt x="0" y="0"/>
                </a:moveTo>
                <a:lnTo>
                  <a:pt x="524441" y="0"/>
                </a:lnTo>
                <a:lnTo>
                  <a:pt x="524441" y="444344"/>
                </a:lnTo>
                <a:lnTo>
                  <a:pt x="0" y="4443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014047" y="3473736"/>
            <a:ext cx="14259906" cy="3339527"/>
            <a:chOff x="0" y="0"/>
            <a:chExt cx="19013207" cy="4452703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76225"/>
              <a:ext cx="19013207" cy="32766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9480"/>
                </a:lnSpc>
              </a:pPr>
              <a:r>
                <a:rPr lang="en-US" sz="7900">
                  <a:solidFill>
                    <a:srgbClr val="FFFFFF"/>
                  </a:solidFill>
                  <a:latin typeface="Poppins Bold"/>
                </a:rPr>
                <a:t>Main Results and </a:t>
              </a:r>
              <a:r>
                <a:rPr lang="en-US" sz="7900">
                  <a:solidFill>
                    <a:srgbClr val="F4A100"/>
                  </a:solidFill>
                  <a:latin typeface="Poppins Bold"/>
                </a:rPr>
                <a:t>Conclusions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3967849"/>
              <a:ext cx="19013207" cy="4849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90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 rot="5400000">
            <a:off x="2798982" y="9355847"/>
            <a:ext cx="929773" cy="932534"/>
          </a:xfrm>
          <a:prstGeom prst="rect">
            <a:avLst/>
          </a:prstGeom>
          <a:solidFill>
            <a:srgbClr val="F4A100"/>
          </a:solidFill>
        </p:spPr>
      </p:sp>
      <p:sp>
        <p:nvSpPr>
          <p:cNvPr name="AutoShape 6" id="6"/>
          <p:cNvSpPr/>
          <p:nvPr/>
        </p:nvSpPr>
        <p:spPr>
          <a:xfrm rot="-5400000">
            <a:off x="14559245" y="-1380"/>
            <a:ext cx="929773" cy="932534"/>
          </a:xfrm>
          <a:prstGeom prst="rect">
            <a:avLst/>
          </a:prstGeom>
          <a:solidFill>
            <a:srgbClr val="F4A100"/>
          </a:solidFill>
        </p:spPr>
      </p:sp>
      <p:sp>
        <p:nvSpPr>
          <p:cNvPr name="AutoShape 7" id="7"/>
          <p:cNvSpPr/>
          <p:nvPr/>
        </p:nvSpPr>
        <p:spPr>
          <a:xfrm rot="5400000">
            <a:off x="1866448" y="8426074"/>
            <a:ext cx="929773" cy="932534"/>
          </a:xfrm>
          <a:prstGeom prst="rect">
            <a:avLst/>
          </a:prstGeom>
          <a:solidFill>
            <a:srgbClr val="EFC136"/>
          </a:solidFill>
        </p:spPr>
      </p:sp>
      <p:sp>
        <p:nvSpPr>
          <p:cNvPr name="AutoShape 8" id="8"/>
          <p:cNvSpPr/>
          <p:nvPr/>
        </p:nvSpPr>
        <p:spPr>
          <a:xfrm rot="-5400000">
            <a:off x="15491779" y="928392"/>
            <a:ext cx="929773" cy="932534"/>
          </a:xfrm>
          <a:prstGeom prst="rect">
            <a:avLst/>
          </a:prstGeom>
          <a:solidFill>
            <a:srgbClr val="EFC136"/>
          </a:solidFill>
        </p:spPr>
      </p:sp>
      <p:sp>
        <p:nvSpPr>
          <p:cNvPr name="AutoShape 9" id="9"/>
          <p:cNvSpPr/>
          <p:nvPr/>
        </p:nvSpPr>
        <p:spPr>
          <a:xfrm rot="5400000">
            <a:off x="933914" y="7496301"/>
            <a:ext cx="929773" cy="932534"/>
          </a:xfrm>
          <a:prstGeom prst="rect">
            <a:avLst/>
          </a:prstGeom>
          <a:solidFill>
            <a:srgbClr val="FADB7A"/>
          </a:solidFill>
        </p:spPr>
      </p:sp>
      <p:sp>
        <p:nvSpPr>
          <p:cNvPr name="AutoShape 10" id="10"/>
          <p:cNvSpPr/>
          <p:nvPr/>
        </p:nvSpPr>
        <p:spPr>
          <a:xfrm rot="-5400000">
            <a:off x="16424313" y="1858165"/>
            <a:ext cx="929773" cy="932534"/>
          </a:xfrm>
          <a:prstGeom prst="rect">
            <a:avLst/>
          </a:prstGeom>
          <a:solidFill>
            <a:srgbClr val="FADB7A"/>
          </a:solidFill>
        </p:spPr>
      </p:sp>
      <p:sp>
        <p:nvSpPr>
          <p:cNvPr name="AutoShape 11" id="11"/>
          <p:cNvSpPr/>
          <p:nvPr/>
        </p:nvSpPr>
        <p:spPr>
          <a:xfrm rot="5400000">
            <a:off x="1380" y="6566528"/>
            <a:ext cx="929773" cy="932534"/>
          </a:xfrm>
          <a:prstGeom prst="rect">
            <a:avLst/>
          </a:prstGeom>
          <a:solidFill>
            <a:srgbClr val="F4F4F4"/>
          </a:solidFill>
        </p:spPr>
      </p:sp>
      <p:sp>
        <p:nvSpPr>
          <p:cNvPr name="AutoShape 12" id="12"/>
          <p:cNvSpPr/>
          <p:nvPr/>
        </p:nvSpPr>
        <p:spPr>
          <a:xfrm rot="-5400000">
            <a:off x="17356847" y="2787938"/>
            <a:ext cx="929773" cy="932534"/>
          </a:xfrm>
          <a:prstGeom prst="rect">
            <a:avLst/>
          </a:prstGeom>
          <a:solidFill>
            <a:srgbClr val="F4F4F4"/>
          </a:solidFill>
        </p:spPr>
      </p:sp>
      <p:sp>
        <p:nvSpPr>
          <p:cNvPr name="AutoShape 13" id="13"/>
          <p:cNvSpPr/>
          <p:nvPr/>
        </p:nvSpPr>
        <p:spPr>
          <a:xfrm rot="5400000">
            <a:off x="1380" y="8426074"/>
            <a:ext cx="929773" cy="932534"/>
          </a:xfrm>
          <a:prstGeom prst="rect">
            <a:avLst/>
          </a:prstGeom>
          <a:solidFill>
            <a:srgbClr val="EFC136"/>
          </a:solidFill>
        </p:spPr>
      </p:sp>
      <p:sp>
        <p:nvSpPr>
          <p:cNvPr name="AutoShape 14" id="14"/>
          <p:cNvSpPr/>
          <p:nvPr/>
        </p:nvSpPr>
        <p:spPr>
          <a:xfrm rot="-5400000">
            <a:off x="17356847" y="928392"/>
            <a:ext cx="929773" cy="932534"/>
          </a:xfrm>
          <a:prstGeom prst="rect">
            <a:avLst/>
          </a:prstGeom>
          <a:solidFill>
            <a:srgbClr val="EFC136"/>
          </a:solidFill>
        </p:spPr>
      </p:sp>
      <p:sp>
        <p:nvSpPr>
          <p:cNvPr name="AutoShape 15" id="15"/>
          <p:cNvSpPr/>
          <p:nvPr/>
        </p:nvSpPr>
        <p:spPr>
          <a:xfrm rot="5400000">
            <a:off x="933914" y="9355847"/>
            <a:ext cx="929773" cy="932534"/>
          </a:xfrm>
          <a:prstGeom prst="rect">
            <a:avLst/>
          </a:prstGeom>
          <a:solidFill>
            <a:srgbClr val="F4A100"/>
          </a:solidFill>
        </p:spPr>
      </p:sp>
      <p:sp>
        <p:nvSpPr>
          <p:cNvPr name="AutoShape 16" id="16"/>
          <p:cNvSpPr/>
          <p:nvPr/>
        </p:nvSpPr>
        <p:spPr>
          <a:xfrm rot="-5400000">
            <a:off x="16424313" y="-1380"/>
            <a:ext cx="929773" cy="932534"/>
          </a:xfrm>
          <a:prstGeom prst="rect">
            <a:avLst/>
          </a:prstGeom>
          <a:solidFill>
            <a:srgbClr val="F4A100"/>
          </a:solidFill>
        </p:spPr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18288000" cy="4245074"/>
          </a:xfrm>
          <a:prstGeom prst="rect">
            <a:avLst/>
          </a:prstGeom>
          <a:solidFill>
            <a:srgbClr val="191919"/>
          </a:solidFill>
        </p:spPr>
      </p:sp>
      <p:sp>
        <p:nvSpPr>
          <p:cNvPr name="AutoShape 3" id="3"/>
          <p:cNvSpPr/>
          <p:nvPr/>
        </p:nvSpPr>
        <p:spPr>
          <a:xfrm rot="-10800000">
            <a:off x="0" y="2830049"/>
            <a:ext cx="1425295" cy="1415025"/>
          </a:xfrm>
          <a:prstGeom prst="rect">
            <a:avLst/>
          </a:prstGeom>
          <a:solidFill>
            <a:srgbClr val="FADB7A"/>
          </a:solidFill>
        </p:spPr>
      </p:sp>
      <p:sp>
        <p:nvSpPr>
          <p:cNvPr name="AutoShape 4" id="4"/>
          <p:cNvSpPr/>
          <p:nvPr/>
        </p:nvSpPr>
        <p:spPr>
          <a:xfrm rot="-10800000">
            <a:off x="0" y="0"/>
            <a:ext cx="1425295" cy="1415025"/>
          </a:xfrm>
          <a:prstGeom prst="rect">
            <a:avLst/>
          </a:prstGeom>
          <a:solidFill>
            <a:srgbClr val="F4A100"/>
          </a:solidFill>
        </p:spPr>
      </p:sp>
      <p:sp>
        <p:nvSpPr>
          <p:cNvPr name="AutoShape 5" id="5"/>
          <p:cNvSpPr/>
          <p:nvPr/>
        </p:nvSpPr>
        <p:spPr>
          <a:xfrm rot="-10800000">
            <a:off x="1425295" y="1415025"/>
            <a:ext cx="1425295" cy="1415025"/>
          </a:xfrm>
          <a:prstGeom prst="rect">
            <a:avLst/>
          </a:prstGeom>
          <a:solidFill>
            <a:srgbClr val="EFC136"/>
          </a:solidFill>
        </p:spPr>
      </p:sp>
      <p:sp>
        <p:nvSpPr>
          <p:cNvPr name="AutoShape 6" id="6"/>
          <p:cNvSpPr/>
          <p:nvPr/>
        </p:nvSpPr>
        <p:spPr>
          <a:xfrm rot="-10800000">
            <a:off x="2850590" y="0"/>
            <a:ext cx="1425295" cy="1415025"/>
          </a:xfrm>
          <a:prstGeom prst="rect">
            <a:avLst/>
          </a:prstGeom>
          <a:solidFill>
            <a:srgbClr val="F4A100"/>
          </a:solidFill>
        </p:spPr>
      </p:sp>
      <p:sp>
        <p:nvSpPr>
          <p:cNvPr name="TextBox 7" id="7"/>
          <p:cNvSpPr txBox="true"/>
          <p:nvPr/>
        </p:nvSpPr>
        <p:spPr>
          <a:xfrm rot="0">
            <a:off x="4047445" y="1525124"/>
            <a:ext cx="10906582" cy="2524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>
                <a:solidFill>
                  <a:srgbClr val="F4F4F4"/>
                </a:solidFill>
                <a:latin typeface="Poppins Bold"/>
                <a:ea typeface="Poppins Bold"/>
              </a:rPr>
              <a:t>Main R﻿esults and </a:t>
            </a:r>
            <a:r>
              <a:rPr lang="en-US" sz="8000">
                <a:solidFill>
                  <a:srgbClr val="F4A100"/>
                </a:solidFill>
                <a:latin typeface="Poppins Bold"/>
              </a:rPr>
              <a:t>Conclusions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028700" y="4698084"/>
            <a:ext cx="389433" cy="329956"/>
          </a:xfrm>
          <a:custGeom>
            <a:avLst/>
            <a:gdLst/>
            <a:ahLst/>
            <a:cxnLst/>
            <a:rect r="r" b="b" t="t" l="l"/>
            <a:pathLst>
              <a:path h="329956" w="389433">
                <a:moveTo>
                  <a:pt x="0" y="0"/>
                </a:moveTo>
                <a:lnTo>
                  <a:pt x="389433" y="0"/>
                </a:lnTo>
                <a:lnTo>
                  <a:pt x="389433" y="329956"/>
                </a:lnTo>
                <a:lnTo>
                  <a:pt x="0" y="3299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804045" y="4632659"/>
            <a:ext cx="13597299" cy="4252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250"/>
              </a:lnSpc>
            </a:pPr>
            <a:r>
              <a:rPr lang="en-US" sz="2500">
                <a:solidFill>
                  <a:srgbClr val="191919"/>
                </a:solidFill>
                <a:latin typeface="Poppins Bold"/>
              </a:rPr>
              <a:t>Robust Cryptography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804045" y="5274925"/>
            <a:ext cx="278045" cy="235580"/>
          </a:xfrm>
          <a:custGeom>
            <a:avLst/>
            <a:gdLst/>
            <a:ahLst/>
            <a:cxnLst/>
            <a:rect r="r" b="b" t="t" l="l"/>
            <a:pathLst>
              <a:path h="235580" w="278045">
                <a:moveTo>
                  <a:pt x="0" y="0"/>
                </a:moveTo>
                <a:lnTo>
                  <a:pt x="278045" y="0"/>
                </a:lnTo>
                <a:lnTo>
                  <a:pt x="278045" y="235580"/>
                </a:lnTo>
                <a:lnTo>
                  <a:pt x="0" y="2355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2282479" y="5206732"/>
            <a:ext cx="13597299" cy="3748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886"/>
              </a:lnSpc>
            </a:pPr>
            <a:r>
              <a:rPr lang="en-US" sz="2220">
                <a:solidFill>
                  <a:srgbClr val="191919"/>
                </a:solidFill>
                <a:latin typeface="Poppins"/>
              </a:rPr>
              <a:t>ensures confidentiality, integrity, authenticity and non-repudiation of transmitted data.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1028700" y="6008743"/>
            <a:ext cx="389433" cy="329956"/>
          </a:xfrm>
          <a:custGeom>
            <a:avLst/>
            <a:gdLst/>
            <a:ahLst/>
            <a:cxnLst/>
            <a:rect r="r" b="b" t="t" l="l"/>
            <a:pathLst>
              <a:path h="329956" w="389433">
                <a:moveTo>
                  <a:pt x="0" y="0"/>
                </a:moveTo>
                <a:lnTo>
                  <a:pt x="389433" y="0"/>
                </a:lnTo>
                <a:lnTo>
                  <a:pt x="389433" y="329956"/>
                </a:lnTo>
                <a:lnTo>
                  <a:pt x="0" y="3299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804045" y="5943318"/>
            <a:ext cx="13597299" cy="4252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250"/>
              </a:lnSpc>
            </a:pPr>
            <a:r>
              <a:rPr lang="en-US" sz="2500">
                <a:solidFill>
                  <a:srgbClr val="191919"/>
                </a:solidFill>
                <a:latin typeface="Poppins Bold"/>
              </a:rPr>
              <a:t>Server-Database Communication Security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1804045" y="6585584"/>
            <a:ext cx="278045" cy="235580"/>
          </a:xfrm>
          <a:custGeom>
            <a:avLst/>
            <a:gdLst/>
            <a:ahLst/>
            <a:cxnLst/>
            <a:rect r="r" b="b" t="t" l="l"/>
            <a:pathLst>
              <a:path h="235580" w="278045">
                <a:moveTo>
                  <a:pt x="0" y="0"/>
                </a:moveTo>
                <a:lnTo>
                  <a:pt x="278045" y="0"/>
                </a:lnTo>
                <a:lnTo>
                  <a:pt x="278045" y="235580"/>
                </a:lnTo>
                <a:lnTo>
                  <a:pt x="0" y="2355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2282479" y="6517392"/>
            <a:ext cx="13597299" cy="3748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886"/>
              </a:lnSpc>
            </a:pPr>
            <a:r>
              <a:rPr lang="en-US" sz="2220">
                <a:solidFill>
                  <a:srgbClr val="191919"/>
                </a:solidFill>
                <a:latin typeface="Poppins"/>
              </a:rPr>
              <a:t>Bilateral authentication with certificates for Server and Database</a:t>
            </a:r>
          </a:p>
        </p:txBody>
      </p:sp>
      <p:sp>
        <p:nvSpPr>
          <p:cNvPr name="Freeform 16" id="16"/>
          <p:cNvSpPr/>
          <p:nvPr/>
        </p:nvSpPr>
        <p:spPr>
          <a:xfrm flipH="false" flipV="false" rot="0">
            <a:off x="1028700" y="7386248"/>
            <a:ext cx="389433" cy="329956"/>
          </a:xfrm>
          <a:custGeom>
            <a:avLst/>
            <a:gdLst/>
            <a:ahLst/>
            <a:cxnLst/>
            <a:rect r="r" b="b" t="t" l="l"/>
            <a:pathLst>
              <a:path h="329956" w="389433">
                <a:moveTo>
                  <a:pt x="0" y="0"/>
                </a:moveTo>
                <a:lnTo>
                  <a:pt x="389433" y="0"/>
                </a:lnTo>
                <a:lnTo>
                  <a:pt x="389433" y="329956"/>
                </a:lnTo>
                <a:lnTo>
                  <a:pt x="0" y="3299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1804045" y="7320822"/>
            <a:ext cx="13597299" cy="4252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250"/>
              </a:lnSpc>
            </a:pPr>
            <a:r>
              <a:rPr lang="en-US" sz="2500">
                <a:solidFill>
                  <a:srgbClr val="191919"/>
                </a:solidFill>
                <a:latin typeface="Poppins Bold"/>
              </a:rPr>
              <a:t>Client-Server Communication Security</a:t>
            </a:r>
          </a:p>
        </p:txBody>
      </p:sp>
      <p:sp>
        <p:nvSpPr>
          <p:cNvPr name="Freeform 18" id="18"/>
          <p:cNvSpPr/>
          <p:nvPr/>
        </p:nvSpPr>
        <p:spPr>
          <a:xfrm flipH="false" flipV="false" rot="0">
            <a:off x="1804045" y="7963088"/>
            <a:ext cx="278045" cy="235580"/>
          </a:xfrm>
          <a:custGeom>
            <a:avLst/>
            <a:gdLst/>
            <a:ahLst/>
            <a:cxnLst/>
            <a:rect r="r" b="b" t="t" l="l"/>
            <a:pathLst>
              <a:path h="235580" w="278045">
                <a:moveTo>
                  <a:pt x="0" y="0"/>
                </a:moveTo>
                <a:lnTo>
                  <a:pt x="278045" y="0"/>
                </a:lnTo>
                <a:lnTo>
                  <a:pt x="278045" y="235581"/>
                </a:lnTo>
                <a:lnTo>
                  <a:pt x="0" y="23558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2282479" y="7894896"/>
            <a:ext cx="13597299" cy="3748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886"/>
              </a:lnSpc>
            </a:pPr>
            <a:r>
              <a:rPr lang="en-US" sz="2220">
                <a:solidFill>
                  <a:srgbClr val="191919"/>
                </a:solidFill>
                <a:latin typeface="Poppins"/>
              </a:rPr>
              <a:t>HMAC calculation for Client Certificate enhances integrity.</a:t>
            </a:r>
          </a:p>
        </p:txBody>
      </p:sp>
      <p:sp>
        <p:nvSpPr>
          <p:cNvPr name="Freeform 20" id="20"/>
          <p:cNvSpPr/>
          <p:nvPr/>
        </p:nvSpPr>
        <p:spPr>
          <a:xfrm flipH="false" flipV="false" rot="0">
            <a:off x="1804045" y="8486696"/>
            <a:ext cx="278045" cy="235580"/>
          </a:xfrm>
          <a:custGeom>
            <a:avLst/>
            <a:gdLst/>
            <a:ahLst/>
            <a:cxnLst/>
            <a:rect r="r" b="b" t="t" l="l"/>
            <a:pathLst>
              <a:path h="235580" w="278045">
                <a:moveTo>
                  <a:pt x="0" y="0"/>
                </a:moveTo>
                <a:lnTo>
                  <a:pt x="278045" y="0"/>
                </a:lnTo>
                <a:lnTo>
                  <a:pt x="278045" y="235581"/>
                </a:lnTo>
                <a:lnTo>
                  <a:pt x="0" y="23558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2282479" y="8418504"/>
            <a:ext cx="13597299" cy="3748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886"/>
              </a:lnSpc>
            </a:pPr>
            <a:r>
              <a:rPr lang="en-US" sz="2220">
                <a:solidFill>
                  <a:srgbClr val="191919"/>
                </a:solidFill>
                <a:latin typeface="Poppins"/>
              </a:rPr>
              <a:t>Secure generation and transmission of asymmetric keys for new device connections.</a:t>
            </a:r>
          </a:p>
        </p:txBody>
      </p:sp>
      <p:sp>
        <p:nvSpPr>
          <p:cNvPr name="Freeform 22" id="22"/>
          <p:cNvSpPr/>
          <p:nvPr/>
        </p:nvSpPr>
        <p:spPr>
          <a:xfrm flipH="false" flipV="false" rot="0">
            <a:off x="1028700" y="9258785"/>
            <a:ext cx="389433" cy="329956"/>
          </a:xfrm>
          <a:custGeom>
            <a:avLst/>
            <a:gdLst/>
            <a:ahLst/>
            <a:cxnLst/>
            <a:rect r="r" b="b" t="t" l="l"/>
            <a:pathLst>
              <a:path h="329956" w="389433">
                <a:moveTo>
                  <a:pt x="0" y="0"/>
                </a:moveTo>
                <a:lnTo>
                  <a:pt x="389433" y="0"/>
                </a:lnTo>
                <a:lnTo>
                  <a:pt x="389433" y="329956"/>
                </a:lnTo>
                <a:lnTo>
                  <a:pt x="0" y="3299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3" id="23"/>
          <p:cNvSpPr txBox="true"/>
          <p:nvPr/>
        </p:nvSpPr>
        <p:spPr>
          <a:xfrm rot="0">
            <a:off x="1804045" y="9193360"/>
            <a:ext cx="13597299" cy="4252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250"/>
              </a:lnSpc>
            </a:pPr>
            <a:r>
              <a:rPr lang="en-US" sz="2500">
                <a:solidFill>
                  <a:srgbClr val="191919"/>
                </a:solidFill>
                <a:latin typeface="Poppins Bold"/>
              </a:rPr>
              <a:t>Effective prevention of replay attacks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014047" y="4073811"/>
            <a:ext cx="14259906" cy="2139377"/>
            <a:chOff x="0" y="0"/>
            <a:chExt cx="19013207" cy="2852503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76225"/>
              <a:ext cx="19013207" cy="16764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9480"/>
                </a:lnSpc>
              </a:pPr>
              <a:r>
                <a:rPr lang="en-US" sz="7900">
                  <a:solidFill>
                    <a:srgbClr val="F4F4F4"/>
                  </a:solidFill>
                  <a:latin typeface="Poppins Bold"/>
                </a:rPr>
                <a:t>Live Demonstration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2367649"/>
              <a:ext cx="19013207" cy="4849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90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 rot="5400000">
            <a:off x="2798982" y="9355847"/>
            <a:ext cx="929773" cy="932534"/>
          </a:xfrm>
          <a:prstGeom prst="rect">
            <a:avLst/>
          </a:prstGeom>
          <a:solidFill>
            <a:srgbClr val="F4A100"/>
          </a:solidFill>
        </p:spPr>
      </p:sp>
      <p:sp>
        <p:nvSpPr>
          <p:cNvPr name="AutoShape 6" id="6"/>
          <p:cNvSpPr/>
          <p:nvPr/>
        </p:nvSpPr>
        <p:spPr>
          <a:xfrm rot="-5400000">
            <a:off x="14559245" y="-1380"/>
            <a:ext cx="929773" cy="932534"/>
          </a:xfrm>
          <a:prstGeom prst="rect">
            <a:avLst/>
          </a:prstGeom>
          <a:solidFill>
            <a:srgbClr val="F4A100"/>
          </a:solidFill>
        </p:spPr>
      </p:sp>
      <p:sp>
        <p:nvSpPr>
          <p:cNvPr name="AutoShape 7" id="7"/>
          <p:cNvSpPr/>
          <p:nvPr/>
        </p:nvSpPr>
        <p:spPr>
          <a:xfrm rot="5400000">
            <a:off x="1866448" y="8426074"/>
            <a:ext cx="929773" cy="932534"/>
          </a:xfrm>
          <a:prstGeom prst="rect">
            <a:avLst/>
          </a:prstGeom>
          <a:solidFill>
            <a:srgbClr val="EFC136"/>
          </a:solidFill>
        </p:spPr>
      </p:sp>
      <p:sp>
        <p:nvSpPr>
          <p:cNvPr name="AutoShape 8" id="8"/>
          <p:cNvSpPr/>
          <p:nvPr/>
        </p:nvSpPr>
        <p:spPr>
          <a:xfrm rot="-5400000">
            <a:off x="15491779" y="928392"/>
            <a:ext cx="929773" cy="932534"/>
          </a:xfrm>
          <a:prstGeom prst="rect">
            <a:avLst/>
          </a:prstGeom>
          <a:solidFill>
            <a:srgbClr val="EFC136"/>
          </a:solidFill>
        </p:spPr>
      </p:sp>
      <p:sp>
        <p:nvSpPr>
          <p:cNvPr name="AutoShape 9" id="9"/>
          <p:cNvSpPr/>
          <p:nvPr/>
        </p:nvSpPr>
        <p:spPr>
          <a:xfrm rot="5400000">
            <a:off x="933914" y="7496301"/>
            <a:ext cx="929773" cy="932534"/>
          </a:xfrm>
          <a:prstGeom prst="rect">
            <a:avLst/>
          </a:prstGeom>
          <a:solidFill>
            <a:srgbClr val="FADB7A"/>
          </a:solidFill>
        </p:spPr>
      </p:sp>
      <p:sp>
        <p:nvSpPr>
          <p:cNvPr name="AutoShape 10" id="10"/>
          <p:cNvSpPr/>
          <p:nvPr/>
        </p:nvSpPr>
        <p:spPr>
          <a:xfrm rot="-5400000">
            <a:off x="16424313" y="1858165"/>
            <a:ext cx="929773" cy="932534"/>
          </a:xfrm>
          <a:prstGeom prst="rect">
            <a:avLst/>
          </a:prstGeom>
          <a:solidFill>
            <a:srgbClr val="FADB7A"/>
          </a:solidFill>
        </p:spPr>
      </p:sp>
      <p:sp>
        <p:nvSpPr>
          <p:cNvPr name="AutoShape 11" id="11"/>
          <p:cNvSpPr/>
          <p:nvPr/>
        </p:nvSpPr>
        <p:spPr>
          <a:xfrm rot="5400000">
            <a:off x="1380" y="6566528"/>
            <a:ext cx="929773" cy="932534"/>
          </a:xfrm>
          <a:prstGeom prst="rect">
            <a:avLst/>
          </a:prstGeom>
          <a:solidFill>
            <a:srgbClr val="F4F4F4"/>
          </a:solidFill>
        </p:spPr>
      </p:sp>
      <p:sp>
        <p:nvSpPr>
          <p:cNvPr name="AutoShape 12" id="12"/>
          <p:cNvSpPr/>
          <p:nvPr/>
        </p:nvSpPr>
        <p:spPr>
          <a:xfrm rot="-5400000">
            <a:off x="17356847" y="2787938"/>
            <a:ext cx="929773" cy="932534"/>
          </a:xfrm>
          <a:prstGeom prst="rect">
            <a:avLst/>
          </a:prstGeom>
          <a:solidFill>
            <a:srgbClr val="F4F4F4"/>
          </a:solidFill>
        </p:spPr>
      </p:sp>
      <p:sp>
        <p:nvSpPr>
          <p:cNvPr name="AutoShape 13" id="13"/>
          <p:cNvSpPr/>
          <p:nvPr/>
        </p:nvSpPr>
        <p:spPr>
          <a:xfrm rot="5400000">
            <a:off x="1380" y="8426074"/>
            <a:ext cx="929773" cy="932534"/>
          </a:xfrm>
          <a:prstGeom prst="rect">
            <a:avLst/>
          </a:prstGeom>
          <a:solidFill>
            <a:srgbClr val="EFC136"/>
          </a:solidFill>
        </p:spPr>
      </p:sp>
      <p:sp>
        <p:nvSpPr>
          <p:cNvPr name="AutoShape 14" id="14"/>
          <p:cNvSpPr/>
          <p:nvPr/>
        </p:nvSpPr>
        <p:spPr>
          <a:xfrm rot="-5400000">
            <a:off x="17356847" y="928392"/>
            <a:ext cx="929773" cy="932534"/>
          </a:xfrm>
          <a:prstGeom prst="rect">
            <a:avLst/>
          </a:prstGeom>
          <a:solidFill>
            <a:srgbClr val="EFC136"/>
          </a:solidFill>
        </p:spPr>
      </p:sp>
      <p:sp>
        <p:nvSpPr>
          <p:cNvPr name="AutoShape 15" id="15"/>
          <p:cNvSpPr/>
          <p:nvPr/>
        </p:nvSpPr>
        <p:spPr>
          <a:xfrm rot="5400000">
            <a:off x="933914" y="9355847"/>
            <a:ext cx="929773" cy="932534"/>
          </a:xfrm>
          <a:prstGeom prst="rect">
            <a:avLst/>
          </a:prstGeom>
          <a:solidFill>
            <a:srgbClr val="F4A100"/>
          </a:solidFill>
        </p:spPr>
      </p:sp>
      <p:sp>
        <p:nvSpPr>
          <p:cNvPr name="AutoShape 16" id="16"/>
          <p:cNvSpPr/>
          <p:nvPr/>
        </p:nvSpPr>
        <p:spPr>
          <a:xfrm rot="-5400000">
            <a:off x="16424313" y="-1380"/>
            <a:ext cx="929773" cy="932534"/>
          </a:xfrm>
          <a:prstGeom prst="rect">
            <a:avLst/>
          </a:prstGeom>
          <a:solidFill>
            <a:srgbClr val="F4A100"/>
          </a:solid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18288000" cy="4245074"/>
          </a:xfrm>
          <a:prstGeom prst="rect">
            <a:avLst/>
          </a:prstGeom>
          <a:solidFill>
            <a:srgbClr val="191919"/>
          </a:solidFill>
        </p:spPr>
      </p:sp>
      <p:sp>
        <p:nvSpPr>
          <p:cNvPr name="AutoShape 3" id="3"/>
          <p:cNvSpPr/>
          <p:nvPr/>
        </p:nvSpPr>
        <p:spPr>
          <a:xfrm rot="-10800000">
            <a:off x="0" y="2830049"/>
            <a:ext cx="1425295" cy="1415025"/>
          </a:xfrm>
          <a:prstGeom prst="rect">
            <a:avLst/>
          </a:prstGeom>
          <a:solidFill>
            <a:srgbClr val="FADB7A"/>
          </a:solidFill>
        </p:spPr>
      </p:sp>
      <p:sp>
        <p:nvSpPr>
          <p:cNvPr name="AutoShape 4" id="4"/>
          <p:cNvSpPr/>
          <p:nvPr/>
        </p:nvSpPr>
        <p:spPr>
          <a:xfrm rot="-10800000">
            <a:off x="0" y="0"/>
            <a:ext cx="1425295" cy="1415025"/>
          </a:xfrm>
          <a:prstGeom prst="rect">
            <a:avLst/>
          </a:prstGeom>
          <a:solidFill>
            <a:srgbClr val="F4A100"/>
          </a:solidFill>
        </p:spPr>
      </p:sp>
      <p:sp>
        <p:nvSpPr>
          <p:cNvPr name="AutoShape 5" id="5"/>
          <p:cNvSpPr/>
          <p:nvPr/>
        </p:nvSpPr>
        <p:spPr>
          <a:xfrm rot="-10800000">
            <a:off x="1425295" y="1415025"/>
            <a:ext cx="1425295" cy="1415025"/>
          </a:xfrm>
          <a:prstGeom prst="rect">
            <a:avLst/>
          </a:prstGeom>
          <a:solidFill>
            <a:srgbClr val="EFC136"/>
          </a:solidFill>
        </p:spPr>
      </p:sp>
      <p:sp>
        <p:nvSpPr>
          <p:cNvPr name="AutoShape 6" id="6"/>
          <p:cNvSpPr/>
          <p:nvPr/>
        </p:nvSpPr>
        <p:spPr>
          <a:xfrm rot="-10800000">
            <a:off x="2850590" y="0"/>
            <a:ext cx="1425295" cy="1415025"/>
          </a:xfrm>
          <a:prstGeom prst="rect">
            <a:avLst/>
          </a:prstGeom>
          <a:solidFill>
            <a:srgbClr val="F4A100"/>
          </a:solidFill>
        </p:spPr>
      </p:sp>
      <p:sp>
        <p:nvSpPr>
          <p:cNvPr name="Freeform 7" id="7"/>
          <p:cNvSpPr/>
          <p:nvPr/>
        </p:nvSpPr>
        <p:spPr>
          <a:xfrm flipH="false" flipV="false" rot="0">
            <a:off x="1028700" y="4924425"/>
            <a:ext cx="416776" cy="353123"/>
          </a:xfrm>
          <a:custGeom>
            <a:avLst/>
            <a:gdLst/>
            <a:ahLst/>
            <a:cxnLst/>
            <a:rect r="r" b="b" t="t" l="l"/>
            <a:pathLst>
              <a:path h="353123" w="416776">
                <a:moveTo>
                  <a:pt x="0" y="0"/>
                </a:moveTo>
                <a:lnTo>
                  <a:pt x="416776" y="0"/>
                </a:lnTo>
                <a:lnTo>
                  <a:pt x="416776" y="353123"/>
                </a:lnTo>
                <a:lnTo>
                  <a:pt x="0" y="3531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28700" y="6242986"/>
            <a:ext cx="416776" cy="353123"/>
          </a:xfrm>
          <a:custGeom>
            <a:avLst/>
            <a:gdLst/>
            <a:ahLst/>
            <a:cxnLst/>
            <a:rect r="r" b="b" t="t" l="l"/>
            <a:pathLst>
              <a:path h="353123" w="416776">
                <a:moveTo>
                  <a:pt x="0" y="0"/>
                </a:moveTo>
                <a:lnTo>
                  <a:pt x="416776" y="0"/>
                </a:lnTo>
                <a:lnTo>
                  <a:pt x="416776" y="353123"/>
                </a:lnTo>
                <a:lnTo>
                  <a:pt x="0" y="3531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3165096" y="4416271"/>
            <a:ext cx="4027529" cy="5725179"/>
          </a:xfrm>
          <a:custGeom>
            <a:avLst/>
            <a:gdLst/>
            <a:ahLst/>
            <a:cxnLst/>
            <a:rect r="r" b="b" t="t" l="l"/>
            <a:pathLst>
              <a:path h="5725179" w="4027529">
                <a:moveTo>
                  <a:pt x="0" y="0"/>
                </a:moveTo>
                <a:lnTo>
                  <a:pt x="4027529" y="0"/>
                </a:lnTo>
                <a:lnTo>
                  <a:pt x="4027529" y="5725180"/>
                </a:lnTo>
                <a:lnTo>
                  <a:pt x="0" y="572518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911866" y="1703341"/>
            <a:ext cx="13685940" cy="1304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>
                <a:solidFill>
                  <a:srgbClr val="F4A100"/>
                </a:solidFill>
                <a:latin typeface="Poppins Bold"/>
                <a:ea typeface="Poppins Bold"/>
              </a:rPr>
              <a:t>Secu﻿re Document</a:t>
            </a:r>
            <a:r>
              <a:rPr lang="en-US" sz="8000">
                <a:solidFill>
                  <a:srgbClr val="F4F4F4"/>
                </a:solidFill>
                <a:latin typeface="Poppins Bold"/>
              </a:rPr>
              <a:t> Format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646097" y="4876800"/>
            <a:ext cx="10687998" cy="8899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79"/>
              </a:lnSpc>
            </a:pPr>
            <a:r>
              <a:rPr lang="en-US" sz="2676">
                <a:solidFill>
                  <a:srgbClr val="191919"/>
                </a:solidFill>
                <a:latin typeface="Poppins Bold"/>
              </a:rPr>
              <a:t>The protected document must ensure the </a:t>
            </a:r>
            <a:r>
              <a:rPr lang="en-US" sz="2676">
                <a:solidFill>
                  <a:srgbClr val="F4A100"/>
                </a:solidFill>
                <a:latin typeface="Poppins Bold"/>
              </a:rPr>
              <a:t>authenticity </a:t>
            </a:r>
            <a:r>
              <a:rPr lang="en-US" sz="2676">
                <a:solidFill>
                  <a:srgbClr val="191919"/>
                </a:solidFill>
                <a:latin typeface="Poppins Bold"/>
              </a:rPr>
              <a:t>and </a:t>
            </a:r>
            <a:r>
              <a:rPr lang="en-US" sz="2676">
                <a:solidFill>
                  <a:srgbClr val="F4A100"/>
                </a:solidFill>
                <a:latin typeface="Poppins Bold"/>
              </a:rPr>
              <a:t>confidentiality </a:t>
            </a:r>
            <a:r>
              <a:rPr lang="en-US" sz="2676">
                <a:solidFill>
                  <a:srgbClr val="191919"/>
                </a:solidFill>
                <a:latin typeface="Poppins Bold"/>
              </a:rPr>
              <a:t>of the account data.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646097" y="6195361"/>
            <a:ext cx="14551985" cy="4517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79"/>
              </a:lnSpc>
            </a:pPr>
            <a:r>
              <a:rPr lang="en-US" sz="2676">
                <a:solidFill>
                  <a:srgbClr val="191919"/>
                </a:solidFill>
                <a:latin typeface="Poppins"/>
              </a:rPr>
              <a:t>Assumption: user and the service share a </a:t>
            </a:r>
            <a:r>
              <a:rPr lang="en-US" sz="2676">
                <a:solidFill>
                  <a:srgbClr val="F4A100"/>
                </a:solidFill>
                <a:latin typeface="Poppins"/>
              </a:rPr>
              <a:t>secret key</a:t>
            </a:r>
            <a:r>
              <a:rPr lang="en-US" sz="2676">
                <a:solidFill>
                  <a:srgbClr val="191919"/>
                </a:solidFill>
                <a:latin typeface="Poppins"/>
              </a:rPr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18288000" cy="4245074"/>
          </a:xfrm>
          <a:prstGeom prst="rect">
            <a:avLst/>
          </a:prstGeom>
          <a:solidFill>
            <a:srgbClr val="191919"/>
          </a:solidFill>
        </p:spPr>
      </p:sp>
      <p:sp>
        <p:nvSpPr>
          <p:cNvPr name="AutoShape 3" id="3"/>
          <p:cNvSpPr/>
          <p:nvPr/>
        </p:nvSpPr>
        <p:spPr>
          <a:xfrm rot="-10800000">
            <a:off x="0" y="2830049"/>
            <a:ext cx="1425295" cy="1415025"/>
          </a:xfrm>
          <a:prstGeom prst="rect">
            <a:avLst/>
          </a:prstGeom>
          <a:solidFill>
            <a:srgbClr val="FADB7A"/>
          </a:solidFill>
        </p:spPr>
      </p:sp>
      <p:sp>
        <p:nvSpPr>
          <p:cNvPr name="AutoShape 4" id="4"/>
          <p:cNvSpPr/>
          <p:nvPr/>
        </p:nvSpPr>
        <p:spPr>
          <a:xfrm rot="-10800000">
            <a:off x="0" y="0"/>
            <a:ext cx="1425295" cy="1415025"/>
          </a:xfrm>
          <a:prstGeom prst="rect">
            <a:avLst/>
          </a:prstGeom>
          <a:solidFill>
            <a:srgbClr val="F4A100"/>
          </a:solidFill>
        </p:spPr>
      </p:sp>
      <p:sp>
        <p:nvSpPr>
          <p:cNvPr name="AutoShape 5" id="5"/>
          <p:cNvSpPr/>
          <p:nvPr/>
        </p:nvSpPr>
        <p:spPr>
          <a:xfrm rot="-10800000">
            <a:off x="1425295" y="1415025"/>
            <a:ext cx="1425295" cy="1415025"/>
          </a:xfrm>
          <a:prstGeom prst="rect">
            <a:avLst/>
          </a:prstGeom>
          <a:solidFill>
            <a:srgbClr val="EFC136"/>
          </a:solidFill>
        </p:spPr>
      </p:sp>
      <p:sp>
        <p:nvSpPr>
          <p:cNvPr name="AutoShape 6" id="6"/>
          <p:cNvSpPr/>
          <p:nvPr/>
        </p:nvSpPr>
        <p:spPr>
          <a:xfrm rot="-10800000">
            <a:off x="2850590" y="0"/>
            <a:ext cx="1425295" cy="1415025"/>
          </a:xfrm>
          <a:prstGeom prst="rect">
            <a:avLst/>
          </a:prstGeom>
          <a:solidFill>
            <a:srgbClr val="F4A100"/>
          </a:solidFill>
        </p:spPr>
      </p:sp>
      <p:grpSp>
        <p:nvGrpSpPr>
          <p:cNvPr name="Group 7" id="7"/>
          <p:cNvGrpSpPr/>
          <p:nvPr/>
        </p:nvGrpSpPr>
        <p:grpSpPr>
          <a:xfrm rot="0">
            <a:off x="2239626" y="5321455"/>
            <a:ext cx="2070815" cy="959310"/>
            <a:chOff x="0" y="0"/>
            <a:chExt cx="545400" cy="25265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45400" cy="252658"/>
            </a:xfrm>
            <a:custGeom>
              <a:avLst/>
              <a:gdLst/>
              <a:ahLst/>
              <a:cxnLst/>
              <a:rect r="r" b="b" t="t" l="l"/>
              <a:pathLst>
                <a:path h="252658" w="545400">
                  <a:moveTo>
                    <a:pt x="0" y="0"/>
                  </a:moveTo>
                  <a:lnTo>
                    <a:pt x="545400" y="0"/>
                  </a:lnTo>
                  <a:lnTo>
                    <a:pt x="545400" y="252658"/>
                  </a:lnTo>
                  <a:lnTo>
                    <a:pt x="0" y="25265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545400" cy="3002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89"/>
                </a:lnSpc>
              </a:pPr>
              <a:r>
                <a:rPr lang="en-US" sz="2376">
                  <a:solidFill>
                    <a:srgbClr val="000000"/>
                  </a:solidFill>
                  <a:latin typeface="Poppins Bold"/>
                </a:rPr>
                <a:t>Server </a:t>
              </a: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3911866" y="1703341"/>
            <a:ext cx="13685940" cy="1304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>
                <a:solidFill>
                  <a:srgbClr val="F4A100"/>
                </a:solidFill>
                <a:latin typeface="Poppins Bold"/>
                <a:ea typeface="Poppins Bold"/>
              </a:rPr>
              <a:t>Secu﻿re Document</a:t>
            </a:r>
            <a:r>
              <a:rPr lang="en-US" sz="8000">
                <a:solidFill>
                  <a:srgbClr val="F4F4F4"/>
                </a:solidFill>
                <a:latin typeface="Poppins Bold"/>
              </a:rPr>
              <a:t> Flow</a:t>
            </a:r>
          </a:p>
        </p:txBody>
      </p:sp>
      <p:sp>
        <p:nvSpPr>
          <p:cNvPr name="AutoShape 11" id="11"/>
          <p:cNvSpPr/>
          <p:nvPr/>
        </p:nvSpPr>
        <p:spPr>
          <a:xfrm flipV="true">
            <a:off x="4310441" y="5820160"/>
            <a:ext cx="3042261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2" id="12"/>
          <p:cNvSpPr/>
          <p:nvPr/>
        </p:nvSpPr>
        <p:spPr>
          <a:xfrm>
            <a:off x="509195" y="5820160"/>
            <a:ext cx="1696339" cy="1905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13" id="13"/>
          <p:cNvSpPr txBox="true"/>
          <p:nvPr/>
        </p:nvSpPr>
        <p:spPr>
          <a:xfrm rot="0">
            <a:off x="499670" y="5393277"/>
            <a:ext cx="1670596" cy="3232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660"/>
              </a:lnSpc>
              <a:spcBef>
                <a:spcPct val="0"/>
              </a:spcBef>
            </a:pPr>
            <a:r>
              <a:rPr lang="en-US" sz="1900">
                <a:solidFill>
                  <a:srgbClr val="000000"/>
                </a:solidFill>
                <a:latin typeface="Open Sans"/>
              </a:rPr>
              <a:t>plain_text_json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4310441" y="5084033"/>
            <a:ext cx="2992486" cy="6565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60"/>
              </a:lnSpc>
            </a:pPr>
            <a:r>
              <a:rPr lang="en-US" sz="1900">
                <a:solidFill>
                  <a:srgbClr val="000000"/>
                </a:solidFill>
                <a:latin typeface="Open Sans"/>
              </a:rPr>
              <a:t>encrypt with the</a:t>
            </a:r>
          </a:p>
          <a:p>
            <a:pPr algn="ctr" marL="0" indent="0" lvl="0">
              <a:lnSpc>
                <a:spcPts val="2660"/>
              </a:lnSpc>
              <a:spcBef>
                <a:spcPct val="0"/>
              </a:spcBef>
            </a:pPr>
            <a:r>
              <a:rPr lang="en-US" sz="1900">
                <a:solidFill>
                  <a:srgbClr val="000000"/>
                </a:solidFill>
                <a:latin typeface="Open Sans Bold"/>
              </a:rPr>
              <a:t> account_symmetric_key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499670" y="4438173"/>
            <a:ext cx="4175075" cy="407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89"/>
              </a:lnSpc>
              <a:spcBef>
                <a:spcPct val="0"/>
              </a:spcBef>
            </a:pPr>
            <a:r>
              <a:rPr lang="en-US" sz="2376">
                <a:solidFill>
                  <a:srgbClr val="000000"/>
                </a:solidFill>
                <a:latin typeface="Poppins Bold"/>
              </a:rPr>
              <a:t>protect (twoLayer == true )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4835808" y="5886835"/>
            <a:ext cx="1941753" cy="3232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660"/>
              </a:lnSpc>
              <a:spcBef>
                <a:spcPct val="0"/>
              </a:spcBef>
            </a:pPr>
            <a:r>
              <a:rPr lang="en-US" sz="1900">
                <a:solidFill>
                  <a:srgbClr val="000000"/>
                </a:solidFill>
                <a:latin typeface="Open Sans"/>
              </a:rPr>
              <a:t>(first layer)</a:t>
            </a:r>
          </a:p>
        </p:txBody>
      </p:sp>
      <p:sp>
        <p:nvSpPr>
          <p:cNvPr name="Freeform 17" id="17"/>
          <p:cNvSpPr/>
          <p:nvPr/>
        </p:nvSpPr>
        <p:spPr>
          <a:xfrm flipH="false" flipV="false" rot="0">
            <a:off x="301557" y="4059202"/>
            <a:ext cx="4704198" cy="1103348"/>
          </a:xfrm>
          <a:custGeom>
            <a:avLst/>
            <a:gdLst/>
            <a:ahLst/>
            <a:cxnLst/>
            <a:rect r="r" b="b" t="t" l="l"/>
            <a:pathLst>
              <a:path h="1103348" w="4704198">
                <a:moveTo>
                  <a:pt x="0" y="0"/>
                </a:moveTo>
                <a:lnTo>
                  <a:pt x="4704198" y="0"/>
                </a:lnTo>
                <a:lnTo>
                  <a:pt x="4704198" y="1103348"/>
                </a:lnTo>
                <a:lnTo>
                  <a:pt x="0" y="11033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8" id="18"/>
          <p:cNvGrpSpPr/>
          <p:nvPr/>
        </p:nvGrpSpPr>
        <p:grpSpPr>
          <a:xfrm rot="0">
            <a:off x="7419377" y="4305655"/>
            <a:ext cx="3837037" cy="3067110"/>
            <a:chOff x="0" y="0"/>
            <a:chExt cx="5116049" cy="4089480"/>
          </a:xfrm>
        </p:grpSpPr>
        <p:grpSp>
          <p:nvGrpSpPr>
            <p:cNvPr name="Group 19" id="19"/>
            <p:cNvGrpSpPr/>
            <p:nvPr/>
          </p:nvGrpSpPr>
          <p:grpSpPr>
            <a:xfrm rot="0">
              <a:off x="0" y="0"/>
              <a:ext cx="5116049" cy="3850930"/>
              <a:chOff x="0" y="0"/>
              <a:chExt cx="1010578" cy="760677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1010578" cy="760677"/>
              </a:xfrm>
              <a:custGeom>
                <a:avLst/>
                <a:gdLst/>
                <a:ahLst/>
                <a:cxnLst/>
                <a:rect r="r" b="b" t="t" l="l"/>
                <a:pathLst>
                  <a:path h="760677" w="1010578">
                    <a:moveTo>
                      <a:pt x="0" y="0"/>
                    </a:moveTo>
                    <a:lnTo>
                      <a:pt x="1010578" y="0"/>
                    </a:lnTo>
                    <a:lnTo>
                      <a:pt x="1010578" y="760677"/>
                    </a:lnTo>
                    <a:lnTo>
                      <a:pt x="0" y="760677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0" y="-47625"/>
                <a:ext cx="1010578" cy="80830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089"/>
                  </a:lnSpc>
                </a:pPr>
              </a:p>
            </p:txBody>
          </p:sp>
        </p:grpSp>
        <p:sp>
          <p:nvSpPr>
            <p:cNvPr name="TextBox 22" id="22"/>
            <p:cNvSpPr txBox="true"/>
            <p:nvPr/>
          </p:nvSpPr>
          <p:spPr>
            <a:xfrm rot="0">
              <a:off x="209037" y="115228"/>
              <a:ext cx="4758259" cy="397425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1900">
                  <a:solidFill>
                    <a:srgbClr val="000000"/>
                  </a:solidFill>
                  <a:latin typeface="Open Sans Bold"/>
                </a:rPr>
                <a:t>JSON</a:t>
              </a:r>
            </a:p>
            <a:p>
              <a:pPr>
                <a:lnSpc>
                  <a:spcPts val="2660"/>
                </a:lnSpc>
              </a:pPr>
              <a:r>
                <a:rPr lang="en-US" sz="1900">
                  <a:solidFill>
                    <a:srgbClr val="000000"/>
                  </a:solidFill>
                  <a:latin typeface="Open Sans Bold"/>
                </a:rPr>
                <a:t>accountHolder</a:t>
              </a:r>
              <a:r>
                <a:rPr lang="en-US" sz="1900">
                  <a:solidFill>
                    <a:srgbClr val="000000"/>
                  </a:solidFill>
                  <a:latin typeface="Open Sans"/>
                </a:rPr>
                <a:t>: “alice”</a:t>
              </a:r>
            </a:p>
            <a:p>
              <a:pPr>
                <a:lnSpc>
                  <a:spcPts val="2660"/>
                </a:lnSpc>
              </a:pPr>
              <a:r>
                <a:rPr lang="en-US" sz="1900">
                  <a:solidFill>
                    <a:srgbClr val="000000"/>
                  </a:solidFill>
                  <a:latin typeface="Open Sans Bold"/>
                </a:rPr>
                <a:t>balance</a:t>
              </a:r>
              <a:r>
                <a:rPr lang="en-US" sz="1900">
                  <a:solidFill>
                    <a:srgbClr val="000000"/>
                  </a:solidFill>
                  <a:latin typeface="Open Sans"/>
                </a:rPr>
                <a:t>: SqdFYB5wT</a:t>
              </a:r>
            </a:p>
            <a:p>
              <a:pPr>
                <a:lnSpc>
                  <a:spcPts val="2660"/>
                </a:lnSpc>
              </a:pPr>
              <a:r>
                <a:rPr lang="en-US" sz="1900">
                  <a:solidFill>
                    <a:srgbClr val="000000"/>
                  </a:solidFill>
                  <a:latin typeface="Open Sans Bold"/>
                </a:rPr>
                <a:t>movements</a:t>
              </a:r>
              <a:r>
                <a:rPr lang="en-US" sz="1900">
                  <a:solidFill>
                    <a:srgbClr val="000000"/>
                  </a:solidFill>
                  <a:latin typeface="Open Sans"/>
                </a:rPr>
                <a:t>: {</a:t>
              </a:r>
            </a:p>
            <a:p>
              <a:pPr>
                <a:lnSpc>
                  <a:spcPts val="2660"/>
                </a:lnSpc>
              </a:pPr>
              <a:r>
                <a:rPr lang="en-US" sz="1900">
                  <a:solidFill>
                    <a:srgbClr val="000000"/>
                  </a:solidFill>
                  <a:latin typeface="Open Sans"/>
                </a:rPr>
                <a:t>    </a:t>
              </a:r>
              <a:r>
                <a:rPr lang="en-US" sz="1900">
                  <a:solidFill>
                    <a:srgbClr val="000000"/>
                  </a:solidFill>
                  <a:latin typeface="Open Sans Bold"/>
                </a:rPr>
                <a:t>value</a:t>
              </a:r>
              <a:r>
                <a:rPr lang="en-US" sz="1900">
                  <a:solidFill>
                    <a:srgbClr val="000000"/>
                  </a:solidFill>
                  <a:latin typeface="Open Sans"/>
                </a:rPr>
                <a:t>: CDT8Q4K5jDM==</a:t>
              </a:r>
            </a:p>
            <a:p>
              <a:pPr>
                <a:lnSpc>
                  <a:spcPts val="2660"/>
                </a:lnSpc>
              </a:pPr>
              <a:r>
                <a:rPr lang="en-US" sz="1900">
                  <a:solidFill>
                    <a:srgbClr val="000000"/>
                  </a:solidFill>
                  <a:latin typeface="Open Sans"/>
                </a:rPr>
                <a:t>    </a:t>
              </a:r>
              <a:r>
                <a:rPr lang="en-US" sz="1900">
                  <a:solidFill>
                    <a:srgbClr val="000000"/>
                  </a:solidFill>
                  <a:latin typeface="Open Sans Bold"/>
                </a:rPr>
                <a:t>date</a:t>
              </a:r>
              <a:r>
                <a:rPr lang="en-US" sz="1900">
                  <a:solidFill>
                    <a:srgbClr val="000000"/>
                  </a:solidFill>
                  <a:latin typeface="Open Sans"/>
                </a:rPr>
                <a:t>: ZGS4a2oMtzO31=</a:t>
              </a:r>
            </a:p>
            <a:p>
              <a:pPr>
                <a:lnSpc>
                  <a:spcPts val="2660"/>
                </a:lnSpc>
              </a:pPr>
              <a:r>
                <a:rPr lang="en-US" sz="1900">
                  <a:solidFill>
                    <a:srgbClr val="000000"/>
                  </a:solidFill>
                  <a:latin typeface="Open Sans"/>
                </a:rPr>
                <a:t>    </a:t>
              </a:r>
              <a:r>
                <a:rPr lang="en-US" sz="1900">
                  <a:solidFill>
                    <a:srgbClr val="000000"/>
                  </a:solidFill>
                  <a:latin typeface="Open Sans Bold"/>
                </a:rPr>
                <a:t>description</a:t>
              </a:r>
              <a:r>
                <a:rPr lang="en-US" sz="1900">
                  <a:solidFill>
                    <a:srgbClr val="000000"/>
                  </a:solidFill>
                  <a:latin typeface="Open Sans"/>
                </a:rPr>
                <a:t>: lOskTiyTHWRTJ</a:t>
              </a:r>
            </a:p>
            <a:p>
              <a:pPr>
                <a:lnSpc>
                  <a:spcPts val="2660"/>
                </a:lnSpc>
              </a:pPr>
              <a:r>
                <a:rPr lang="en-US" sz="1900">
                  <a:solidFill>
                    <a:srgbClr val="000000"/>
                  </a:solidFill>
                  <a:latin typeface="Open Sans"/>
                </a:rPr>
                <a:t>}</a:t>
              </a:r>
            </a:p>
            <a:p>
              <a:pPr marL="0" indent="0" lvl="0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18288000" cy="4245074"/>
          </a:xfrm>
          <a:prstGeom prst="rect">
            <a:avLst/>
          </a:prstGeom>
          <a:solidFill>
            <a:srgbClr val="191919"/>
          </a:solidFill>
        </p:spPr>
      </p:sp>
      <p:sp>
        <p:nvSpPr>
          <p:cNvPr name="AutoShape 3" id="3"/>
          <p:cNvSpPr/>
          <p:nvPr/>
        </p:nvSpPr>
        <p:spPr>
          <a:xfrm rot="-10800000">
            <a:off x="0" y="2830049"/>
            <a:ext cx="1425295" cy="1415025"/>
          </a:xfrm>
          <a:prstGeom prst="rect">
            <a:avLst/>
          </a:prstGeom>
          <a:solidFill>
            <a:srgbClr val="FADB7A"/>
          </a:solidFill>
        </p:spPr>
      </p:sp>
      <p:sp>
        <p:nvSpPr>
          <p:cNvPr name="AutoShape 4" id="4"/>
          <p:cNvSpPr/>
          <p:nvPr/>
        </p:nvSpPr>
        <p:spPr>
          <a:xfrm rot="-10800000">
            <a:off x="0" y="0"/>
            <a:ext cx="1425295" cy="1415025"/>
          </a:xfrm>
          <a:prstGeom prst="rect">
            <a:avLst/>
          </a:prstGeom>
          <a:solidFill>
            <a:srgbClr val="F4A100"/>
          </a:solidFill>
        </p:spPr>
      </p:sp>
      <p:sp>
        <p:nvSpPr>
          <p:cNvPr name="AutoShape 5" id="5"/>
          <p:cNvSpPr/>
          <p:nvPr/>
        </p:nvSpPr>
        <p:spPr>
          <a:xfrm rot="-10800000">
            <a:off x="1425295" y="1415025"/>
            <a:ext cx="1425295" cy="1415025"/>
          </a:xfrm>
          <a:prstGeom prst="rect">
            <a:avLst/>
          </a:prstGeom>
          <a:solidFill>
            <a:srgbClr val="EFC136"/>
          </a:solidFill>
        </p:spPr>
      </p:sp>
      <p:sp>
        <p:nvSpPr>
          <p:cNvPr name="AutoShape 6" id="6"/>
          <p:cNvSpPr/>
          <p:nvPr/>
        </p:nvSpPr>
        <p:spPr>
          <a:xfrm rot="-10800000">
            <a:off x="2850590" y="0"/>
            <a:ext cx="1425295" cy="1415025"/>
          </a:xfrm>
          <a:prstGeom prst="rect">
            <a:avLst/>
          </a:prstGeom>
          <a:solidFill>
            <a:srgbClr val="F4A100"/>
          </a:solidFill>
        </p:spPr>
      </p:sp>
      <p:grpSp>
        <p:nvGrpSpPr>
          <p:cNvPr name="Group 7" id="7"/>
          <p:cNvGrpSpPr/>
          <p:nvPr/>
        </p:nvGrpSpPr>
        <p:grpSpPr>
          <a:xfrm rot="0">
            <a:off x="2239626" y="5321455"/>
            <a:ext cx="2070815" cy="959310"/>
            <a:chOff x="0" y="0"/>
            <a:chExt cx="545400" cy="25265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45400" cy="252658"/>
            </a:xfrm>
            <a:custGeom>
              <a:avLst/>
              <a:gdLst/>
              <a:ahLst/>
              <a:cxnLst/>
              <a:rect r="r" b="b" t="t" l="l"/>
              <a:pathLst>
                <a:path h="252658" w="545400">
                  <a:moveTo>
                    <a:pt x="0" y="0"/>
                  </a:moveTo>
                  <a:lnTo>
                    <a:pt x="545400" y="0"/>
                  </a:lnTo>
                  <a:lnTo>
                    <a:pt x="545400" y="252658"/>
                  </a:lnTo>
                  <a:lnTo>
                    <a:pt x="0" y="25265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545400" cy="3002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89"/>
                </a:lnSpc>
              </a:pPr>
              <a:r>
                <a:rPr lang="en-US" sz="2376">
                  <a:solidFill>
                    <a:srgbClr val="000000"/>
                  </a:solidFill>
                  <a:latin typeface="Poppins Bold"/>
                </a:rPr>
                <a:t>Server </a:t>
              </a: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3911866" y="1703341"/>
            <a:ext cx="13685940" cy="1304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>
                <a:solidFill>
                  <a:srgbClr val="F4A100"/>
                </a:solidFill>
                <a:latin typeface="Poppins Bold"/>
                <a:ea typeface="Poppins Bold"/>
              </a:rPr>
              <a:t>Secu﻿re Document</a:t>
            </a:r>
            <a:r>
              <a:rPr lang="en-US" sz="8000">
                <a:solidFill>
                  <a:srgbClr val="F4F4F4"/>
                </a:solidFill>
                <a:latin typeface="Poppins Bold"/>
              </a:rPr>
              <a:t> Flow</a:t>
            </a:r>
          </a:p>
        </p:txBody>
      </p:sp>
      <p:sp>
        <p:nvSpPr>
          <p:cNvPr name="AutoShape 11" id="11"/>
          <p:cNvSpPr/>
          <p:nvPr/>
        </p:nvSpPr>
        <p:spPr>
          <a:xfrm flipV="true">
            <a:off x="4310441" y="5820160"/>
            <a:ext cx="3042261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2" id="12"/>
          <p:cNvSpPr/>
          <p:nvPr/>
        </p:nvSpPr>
        <p:spPr>
          <a:xfrm>
            <a:off x="509195" y="5820160"/>
            <a:ext cx="1696339" cy="1905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13" id="13"/>
          <p:cNvSpPr txBox="true"/>
          <p:nvPr/>
        </p:nvSpPr>
        <p:spPr>
          <a:xfrm rot="0">
            <a:off x="499670" y="5393277"/>
            <a:ext cx="1670596" cy="3232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660"/>
              </a:lnSpc>
              <a:spcBef>
                <a:spcPct val="0"/>
              </a:spcBef>
            </a:pPr>
            <a:r>
              <a:rPr lang="en-US" sz="1900">
                <a:solidFill>
                  <a:srgbClr val="000000"/>
                </a:solidFill>
                <a:latin typeface="Open Sans"/>
              </a:rPr>
              <a:t>plain_text_json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4310441" y="5084033"/>
            <a:ext cx="2992486" cy="6565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60"/>
              </a:lnSpc>
            </a:pPr>
            <a:r>
              <a:rPr lang="en-US" sz="1900">
                <a:solidFill>
                  <a:srgbClr val="000000"/>
                </a:solidFill>
                <a:latin typeface="Open Sans"/>
              </a:rPr>
              <a:t>encrypt with the</a:t>
            </a:r>
          </a:p>
          <a:p>
            <a:pPr algn="ctr" marL="0" indent="0" lvl="0">
              <a:lnSpc>
                <a:spcPts val="2660"/>
              </a:lnSpc>
              <a:spcBef>
                <a:spcPct val="0"/>
              </a:spcBef>
            </a:pPr>
            <a:r>
              <a:rPr lang="en-US" sz="1900">
                <a:solidFill>
                  <a:srgbClr val="000000"/>
                </a:solidFill>
                <a:latin typeface="Open Sans Bold"/>
              </a:rPr>
              <a:t> account_symmetric_key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499670" y="4438173"/>
            <a:ext cx="4175075" cy="407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89"/>
              </a:lnSpc>
              <a:spcBef>
                <a:spcPct val="0"/>
              </a:spcBef>
            </a:pPr>
            <a:r>
              <a:rPr lang="en-US" sz="2376">
                <a:solidFill>
                  <a:srgbClr val="000000"/>
                </a:solidFill>
                <a:latin typeface="Poppins Bold"/>
              </a:rPr>
              <a:t>protect (twoLayer == true )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4835808" y="5886835"/>
            <a:ext cx="1941753" cy="3232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660"/>
              </a:lnSpc>
              <a:spcBef>
                <a:spcPct val="0"/>
              </a:spcBef>
            </a:pPr>
            <a:r>
              <a:rPr lang="en-US" sz="1900">
                <a:solidFill>
                  <a:srgbClr val="000000"/>
                </a:solidFill>
                <a:latin typeface="Open Sans"/>
              </a:rPr>
              <a:t>(first layer)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7419377" y="4305655"/>
            <a:ext cx="3837037" cy="3067110"/>
            <a:chOff x="0" y="0"/>
            <a:chExt cx="5116049" cy="4089480"/>
          </a:xfrm>
        </p:grpSpPr>
        <p:grpSp>
          <p:nvGrpSpPr>
            <p:cNvPr name="Group 18" id="18"/>
            <p:cNvGrpSpPr/>
            <p:nvPr/>
          </p:nvGrpSpPr>
          <p:grpSpPr>
            <a:xfrm rot="0">
              <a:off x="0" y="0"/>
              <a:ext cx="5116049" cy="3850930"/>
              <a:chOff x="0" y="0"/>
              <a:chExt cx="1010578" cy="760677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1010578" cy="760677"/>
              </a:xfrm>
              <a:custGeom>
                <a:avLst/>
                <a:gdLst/>
                <a:ahLst/>
                <a:cxnLst/>
                <a:rect r="r" b="b" t="t" l="l"/>
                <a:pathLst>
                  <a:path h="760677" w="1010578">
                    <a:moveTo>
                      <a:pt x="0" y="0"/>
                    </a:moveTo>
                    <a:lnTo>
                      <a:pt x="1010578" y="0"/>
                    </a:lnTo>
                    <a:lnTo>
                      <a:pt x="1010578" y="760677"/>
                    </a:lnTo>
                    <a:lnTo>
                      <a:pt x="0" y="760677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20" id="20"/>
              <p:cNvSpPr txBox="true"/>
              <p:nvPr/>
            </p:nvSpPr>
            <p:spPr>
              <a:xfrm>
                <a:off x="0" y="-47625"/>
                <a:ext cx="1010578" cy="80830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089"/>
                  </a:lnSpc>
                </a:pPr>
              </a:p>
            </p:txBody>
          </p:sp>
        </p:grpSp>
        <p:sp>
          <p:nvSpPr>
            <p:cNvPr name="TextBox 21" id="21"/>
            <p:cNvSpPr txBox="true"/>
            <p:nvPr/>
          </p:nvSpPr>
          <p:spPr>
            <a:xfrm rot="0">
              <a:off x="209037" y="115228"/>
              <a:ext cx="4758259" cy="397425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1900">
                  <a:solidFill>
                    <a:srgbClr val="000000"/>
                  </a:solidFill>
                  <a:latin typeface="Open Sans Bold"/>
                </a:rPr>
                <a:t>JSON</a:t>
              </a:r>
            </a:p>
            <a:p>
              <a:pPr>
                <a:lnSpc>
                  <a:spcPts val="2660"/>
                </a:lnSpc>
              </a:pPr>
              <a:r>
                <a:rPr lang="en-US" sz="1900">
                  <a:solidFill>
                    <a:srgbClr val="000000"/>
                  </a:solidFill>
                  <a:latin typeface="Open Sans Bold"/>
                </a:rPr>
                <a:t>accountHolder</a:t>
              </a:r>
              <a:r>
                <a:rPr lang="en-US" sz="1900">
                  <a:solidFill>
                    <a:srgbClr val="000000"/>
                  </a:solidFill>
                  <a:latin typeface="Open Sans"/>
                </a:rPr>
                <a:t>: “alice”</a:t>
              </a:r>
            </a:p>
            <a:p>
              <a:pPr>
                <a:lnSpc>
                  <a:spcPts val="2660"/>
                </a:lnSpc>
              </a:pPr>
              <a:r>
                <a:rPr lang="en-US" sz="1900">
                  <a:solidFill>
                    <a:srgbClr val="000000"/>
                  </a:solidFill>
                  <a:latin typeface="Open Sans Bold"/>
                </a:rPr>
                <a:t>balance</a:t>
              </a:r>
              <a:r>
                <a:rPr lang="en-US" sz="1900">
                  <a:solidFill>
                    <a:srgbClr val="000000"/>
                  </a:solidFill>
                  <a:latin typeface="Open Sans"/>
                </a:rPr>
                <a:t>: SqdFYB5wT</a:t>
              </a:r>
            </a:p>
            <a:p>
              <a:pPr>
                <a:lnSpc>
                  <a:spcPts val="2660"/>
                </a:lnSpc>
              </a:pPr>
              <a:r>
                <a:rPr lang="en-US" sz="1900">
                  <a:solidFill>
                    <a:srgbClr val="000000"/>
                  </a:solidFill>
                  <a:latin typeface="Open Sans Bold"/>
                </a:rPr>
                <a:t>movements</a:t>
              </a:r>
              <a:r>
                <a:rPr lang="en-US" sz="1900">
                  <a:solidFill>
                    <a:srgbClr val="000000"/>
                  </a:solidFill>
                  <a:latin typeface="Open Sans"/>
                </a:rPr>
                <a:t>: {</a:t>
              </a:r>
            </a:p>
            <a:p>
              <a:pPr>
                <a:lnSpc>
                  <a:spcPts val="2660"/>
                </a:lnSpc>
              </a:pPr>
              <a:r>
                <a:rPr lang="en-US" sz="1900">
                  <a:solidFill>
                    <a:srgbClr val="000000"/>
                  </a:solidFill>
                  <a:latin typeface="Open Sans"/>
                </a:rPr>
                <a:t>    </a:t>
              </a:r>
              <a:r>
                <a:rPr lang="en-US" sz="1900">
                  <a:solidFill>
                    <a:srgbClr val="000000"/>
                  </a:solidFill>
                  <a:latin typeface="Open Sans Bold"/>
                </a:rPr>
                <a:t>value</a:t>
              </a:r>
              <a:r>
                <a:rPr lang="en-US" sz="1900">
                  <a:solidFill>
                    <a:srgbClr val="000000"/>
                  </a:solidFill>
                  <a:latin typeface="Open Sans"/>
                </a:rPr>
                <a:t>: CDT8Q4K5jDM==</a:t>
              </a:r>
            </a:p>
            <a:p>
              <a:pPr>
                <a:lnSpc>
                  <a:spcPts val="2660"/>
                </a:lnSpc>
              </a:pPr>
              <a:r>
                <a:rPr lang="en-US" sz="1900">
                  <a:solidFill>
                    <a:srgbClr val="000000"/>
                  </a:solidFill>
                  <a:latin typeface="Open Sans"/>
                </a:rPr>
                <a:t>    </a:t>
              </a:r>
              <a:r>
                <a:rPr lang="en-US" sz="1900">
                  <a:solidFill>
                    <a:srgbClr val="000000"/>
                  </a:solidFill>
                  <a:latin typeface="Open Sans Bold"/>
                </a:rPr>
                <a:t>date</a:t>
              </a:r>
              <a:r>
                <a:rPr lang="en-US" sz="1900">
                  <a:solidFill>
                    <a:srgbClr val="000000"/>
                  </a:solidFill>
                  <a:latin typeface="Open Sans"/>
                </a:rPr>
                <a:t>: ZGS4a2oMtzO31=</a:t>
              </a:r>
            </a:p>
            <a:p>
              <a:pPr>
                <a:lnSpc>
                  <a:spcPts val="2660"/>
                </a:lnSpc>
              </a:pPr>
              <a:r>
                <a:rPr lang="en-US" sz="1900">
                  <a:solidFill>
                    <a:srgbClr val="000000"/>
                  </a:solidFill>
                  <a:latin typeface="Open Sans"/>
                </a:rPr>
                <a:t>    </a:t>
              </a:r>
              <a:r>
                <a:rPr lang="en-US" sz="1900">
                  <a:solidFill>
                    <a:srgbClr val="000000"/>
                  </a:solidFill>
                  <a:latin typeface="Open Sans Bold"/>
                </a:rPr>
                <a:t>description</a:t>
              </a:r>
              <a:r>
                <a:rPr lang="en-US" sz="1900">
                  <a:solidFill>
                    <a:srgbClr val="000000"/>
                  </a:solidFill>
                  <a:latin typeface="Open Sans"/>
                </a:rPr>
                <a:t>: lOskTiyTHWRTJ</a:t>
              </a:r>
            </a:p>
            <a:p>
              <a:pPr>
                <a:lnSpc>
                  <a:spcPts val="2660"/>
                </a:lnSpc>
              </a:pPr>
              <a:r>
                <a:rPr lang="en-US" sz="1900">
                  <a:solidFill>
                    <a:srgbClr val="000000"/>
                  </a:solidFill>
                  <a:latin typeface="Open Sans"/>
                </a:rPr>
                <a:t>}</a:t>
              </a:r>
            </a:p>
            <a:p>
              <a:pPr marL="0" indent="0" lvl="0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22" id="22"/>
          <p:cNvSpPr/>
          <p:nvPr/>
        </p:nvSpPr>
        <p:spPr>
          <a:xfrm flipV="true">
            <a:off x="11323088" y="5728003"/>
            <a:ext cx="3042261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23" id="23"/>
          <p:cNvSpPr txBox="true"/>
          <p:nvPr/>
        </p:nvSpPr>
        <p:spPr>
          <a:xfrm rot="0">
            <a:off x="11323088" y="4991877"/>
            <a:ext cx="2992486" cy="6565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60"/>
              </a:lnSpc>
            </a:pPr>
            <a:r>
              <a:rPr lang="en-US" sz="1900">
                <a:solidFill>
                  <a:srgbClr val="000000"/>
                </a:solidFill>
                <a:latin typeface="Open Sans"/>
              </a:rPr>
              <a:t>encrypt with the</a:t>
            </a:r>
          </a:p>
          <a:p>
            <a:pPr algn="ctr" marL="0" indent="0" lvl="0">
              <a:lnSpc>
                <a:spcPts val="2660"/>
              </a:lnSpc>
              <a:spcBef>
                <a:spcPct val="0"/>
              </a:spcBef>
            </a:pPr>
            <a:r>
              <a:rPr lang="en-US" sz="1900">
                <a:solidFill>
                  <a:srgbClr val="000000"/>
                </a:solidFill>
                <a:latin typeface="Open Sans Bold"/>
              </a:rPr>
              <a:t>server_db_shared_key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1848455" y="5794678"/>
            <a:ext cx="1941753" cy="3232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660"/>
              </a:lnSpc>
              <a:spcBef>
                <a:spcPct val="0"/>
              </a:spcBef>
            </a:pPr>
            <a:r>
              <a:rPr lang="en-US" sz="1900">
                <a:solidFill>
                  <a:srgbClr val="000000"/>
                </a:solidFill>
                <a:latin typeface="Open Sans"/>
              </a:rPr>
              <a:t>(second layer)</a:t>
            </a:r>
          </a:p>
        </p:txBody>
      </p:sp>
      <p:grpSp>
        <p:nvGrpSpPr>
          <p:cNvPr name="Group 25" id="25"/>
          <p:cNvGrpSpPr/>
          <p:nvPr/>
        </p:nvGrpSpPr>
        <p:grpSpPr>
          <a:xfrm rot="0">
            <a:off x="14412974" y="4846144"/>
            <a:ext cx="3489036" cy="1986132"/>
            <a:chOff x="0" y="0"/>
            <a:chExt cx="4652048" cy="2648176"/>
          </a:xfrm>
        </p:grpSpPr>
        <p:grpSp>
          <p:nvGrpSpPr>
            <p:cNvPr name="Group 26" id="26"/>
            <p:cNvGrpSpPr/>
            <p:nvPr/>
          </p:nvGrpSpPr>
          <p:grpSpPr>
            <a:xfrm rot="0">
              <a:off x="0" y="0"/>
              <a:ext cx="4652048" cy="2242679"/>
              <a:chOff x="0" y="0"/>
              <a:chExt cx="1023114" cy="493227"/>
            </a:xfrm>
          </p:grpSpPr>
          <p:sp>
            <p:nvSpPr>
              <p:cNvPr name="Freeform 27" id="27"/>
              <p:cNvSpPr/>
              <p:nvPr/>
            </p:nvSpPr>
            <p:spPr>
              <a:xfrm flipH="false" flipV="false" rot="0">
                <a:off x="0" y="0"/>
                <a:ext cx="1023114" cy="493227"/>
              </a:xfrm>
              <a:custGeom>
                <a:avLst/>
                <a:gdLst/>
                <a:ahLst/>
                <a:cxnLst/>
                <a:rect r="r" b="b" t="t" l="l"/>
                <a:pathLst>
                  <a:path h="493227" w="1023114">
                    <a:moveTo>
                      <a:pt x="0" y="0"/>
                    </a:moveTo>
                    <a:lnTo>
                      <a:pt x="1023114" y="0"/>
                    </a:lnTo>
                    <a:lnTo>
                      <a:pt x="1023114" y="493227"/>
                    </a:lnTo>
                    <a:lnTo>
                      <a:pt x="0" y="493227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28" id="28"/>
              <p:cNvSpPr txBox="true"/>
              <p:nvPr/>
            </p:nvSpPr>
            <p:spPr>
              <a:xfrm>
                <a:off x="0" y="-47625"/>
                <a:ext cx="1023114" cy="540852"/>
              </a:xfrm>
              <a:prstGeom prst="rect">
                <a:avLst/>
              </a:prstGeom>
            </p:spPr>
            <p:txBody>
              <a:bodyPr anchor="ctr" rtlCol="false" tIns="45627" lIns="45627" bIns="45627" rIns="45627"/>
              <a:lstStyle/>
              <a:p>
                <a:pPr algn="ctr">
                  <a:lnSpc>
                    <a:spcPts val="3089"/>
                  </a:lnSpc>
                </a:pPr>
              </a:p>
            </p:txBody>
          </p:sp>
        </p:grpSp>
        <p:sp>
          <p:nvSpPr>
            <p:cNvPr name="TextBox 29" id="29"/>
            <p:cNvSpPr txBox="true"/>
            <p:nvPr/>
          </p:nvSpPr>
          <p:spPr>
            <a:xfrm rot="0">
              <a:off x="184964" y="224840"/>
              <a:ext cx="4378184" cy="24233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447"/>
                </a:lnSpc>
              </a:pPr>
              <a:r>
                <a:rPr lang="en-US" sz="1748">
                  <a:solidFill>
                    <a:srgbClr val="000000"/>
                  </a:solidFill>
                  <a:latin typeface="Open Sans Bold"/>
                </a:rPr>
                <a:t>JSON</a:t>
              </a:r>
            </a:p>
            <a:p>
              <a:pPr>
                <a:lnSpc>
                  <a:spcPts val="2447"/>
                </a:lnSpc>
              </a:pPr>
            </a:p>
            <a:p>
              <a:pPr>
                <a:lnSpc>
                  <a:spcPts val="2447"/>
                </a:lnSpc>
              </a:pPr>
              <a:r>
                <a:rPr lang="en-US" sz="1748">
                  <a:solidFill>
                    <a:srgbClr val="000000"/>
                  </a:solidFill>
                  <a:latin typeface="Open Sans"/>
                </a:rPr>
                <a:t>CDT8Q4K5jDMS4lOskTiyTHWRTJa2oMlOskTiyTHWRTJtz==</a:t>
              </a:r>
            </a:p>
            <a:p>
              <a:pPr>
                <a:lnSpc>
                  <a:spcPts val="2447"/>
                </a:lnSpc>
              </a:pPr>
              <a:r>
                <a:rPr lang="en-US" sz="1748">
                  <a:solidFill>
                    <a:srgbClr val="000000"/>
                  </a:solidFill>
                  <a:latin typeface="Open Sans"/>
                </a:rPr>
                <a:t>  </a:t>
              </a:r>
            </a:p>
            <a:p>
              <a:pPr marL="0" indent="0" lvl="0">
                <a:lnSpc>
                  <a:spcPts val="2447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30" id="30"/>
          <p:cNvSpPr/>
          <p:nvPr/>
        </p:nvSpPr>
        <p:spPr>
          <a:xfrm flipH="true">
            <a:off x="16902303" y="6513504"/>
            <a:ext cx="9525" cy="1102575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31" id="31"/>
          <p:cNvGrpSpPr/>
          <p:nvPr/>
        </p:nvGrpSpPr>
        <p:grpSpPr>
          <a:xfrm rot="0">
            <a:off x="15188485" y="7616079"/>
            <a:ext cx="2070815" cy="959310"/>
            <a:chOff x="0" y="0"/>
            <a:chExt cx="545400" cy="252658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545400" cy="252658"/>
            </a:xfrm>
            <a:custGeom>
              <a:avLst/>
              <a:gdLst/>
              <a:ahLst/>
              <a:cxnLst/>
              <a:rect r="r" b="b" t="t" l="l"/>
              <a:pathLst>
                <a:path h="252658" w="545400">
                  <a:moveTo>
                    <a:pt x="0" y="0"/>
                  </a:moveTo>
                  <a:lnTo>
                    <a:pt x="545400" y="0"/>
                  </a:lnTo>
                  <a:lnTo>
                    <a:pt x="545400" y="252658"/>
                  </a:lnTo>
                  <a:lnTo>
                    <a:pt x="0" y="25265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0" y="-47625"/>
              <a:ext cx="545400" cy="3002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89"/>
                </a:lnSpc>
              </a:pPr>
              <a:r>
                <a:rPr lang="en-US" sz="2376">
                  <a:solidFill>
                    <a:srgbClr val="000000"/>
                  </a:solidFill>
                  <a:latin typeface="Poppins Bold"/>
                </a:rPr>
                <a:t>DataBase</a:t>
              </a:r>
            </a:p>
          </p:txBody>
        </p:sp>
      </p:grpSp>
      <p:sp>
        <p:nvSpPr>
          <p:cNvPr name="TextBox 34" id="34"/>
          <p:cNvSpPr txBox="true"/>
          <p:nvPr/>
        </p:nvSpPr>
        <p:spPr>
          <a:xfrm rot="0">
            <a:off x="14788043" y="6786963"/>
            <a:ext cx="2384972" cy="5859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55"/>
              </a:lnSpc>
            </a:pPr>
            <a:r>
              <a:rPr lang="en-US" sz="1682">
                <a:solidFill>
                  <a:srgbClr val="000000"/>
                </a:solidFill>
                <a:latin typeface="Open Sans"/>
              </a:rPr>
              <a:t>send with </a:t>
            </a:r>
          </a:p>
          <a:p>
            <a:pPr algn="ctr" marL="0" indent="0" lvl="0">
              <a:lnSpc>
                <a:spcPts val="2355"/>
              </a:lnSpc>
              <a:spcBef>
                <a:spcPct val="0"/>
              </a:spcBef>
            </a:pPr>
            <a:r>
              <a:rPr lang="en-US" sz="1682">
                <a:solidFill>
                  <a:srgbClr val="000000"/>
                </a:solidFill>
                <a:latin typeface="Open Sans Bold"/>
              </a:rPr>
              <a:t>Server Signature</a:t>
            </a:r>
          </a:p>
        </p:txBody>
      </p:sp>
      <p:sp>
        <p:nvSpPr>
          <p:cNvPr name="Freeform 35" id="35"/>
          <p:cNvSpPr/>
          <p:nvPr/>
        </p:nvSpPr>
        <p:spPr>
          <a:xfrm flipH="false" flipV="false" rot="0">
            <a:off x="301557" y="4059202"/>
            <a:ext cx="4704198" cy="1103348"/>
          </a:xfrm>
          <a:custGeom>
            <a:avLst/>
            <a:gdLst/>
            <a:ahLst/>
            <a:cxnLst/>
            <a:rect r="r" b="b" t="t" l="l"/>
            <a:pathLst>
              <a:path h="1103348" w="4704198">
                <a:moveTo>
                  <a:pt x="0" y="0"/>
                </a:moveTo>
                <a:lnTo>
                  <a:pt x="4704198" y="0"/>
                </a:lnTo>
                <a:lnTo>
                  <a:pt x="4704198" y="1103348"/>
                </a:lnTo>
                <a:lnTo>
                  <a:pt x="0" y="11033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18288000" cy="4245074"/>
          </a:xfrm>
          <a:prstGeom prst="rect">
            <a:avLst/>
          </a:prstGeom>
          <a:solidFill>
            <a:srgbClr val="191919"/>
          </a:solidFill>
        </p:spPr>
      </p:sp>
      <p:sp>
        <p:nvSpPr>
          <p:cNvPr name="AutoShape 3" id="3"/>
          <p:cNvSpPr/>
          <p:nvPr/>
        </p:nvSpPr>
        <p:spPr>
          <a:xfrm rot="-10800000">
            <a:off x="0" y="2830049"/>
            <a:ext cx="1425295" cy="1415025"/>
          </a:xfrm>
          <a:prstGeom prst="rect">
            <a:avLst/>
          </a:prstGeom>
          <a:solidFill>
            <a:srgbClr val="FADB7A"/>
          </a:solidFill>
        </p:spPr>
      </p:sp>
      <p:sp>
        <p:nvSpPr>
          <p:cNvPr name="AutoShape 4" id="4"/>
          <p:cNvSpPr/>
          <p:nvPr/>
        </p:nvSpPr>
        <p:spPr>
          <a:xfrm rot="-10800000">
            <a:off x="0" y="0"/>
            <a:ext cx="1425295" cy="1415025"/>
          </a:xfrm>
          <a:prstGeom prst="rect">
            <a:avLst/>
          </a:prstGeom>
          <a:solidFill>
            <a:srgbClr val="F4A100"/>
          </a:solidFill>
        </p:spPr>
      </p:sp>
      <p:sp>
        <p:nvSpPr>
          <p:cNvPr name="AutoShape 5" id="5"/>
          <p:cNvSpPr/>
          <p:nvPr/>
        </p:nvSpPr>
        <p:spPr>
          <a:xfrm rot="-10800000">
            <a:off x="1425295" y="1415025"/>
            <a:ext cx="1425295" cy="1415025"/>
          </a:xfrm>
          <a:prstGeom prst="rect">
            <a:avLst/>
          </a:prstGeom>
          <a:solidFill>
            <a:srgbClr val="EFC136"/>
          </a:solidFill>
        </p:spPr>
      </p:sp>
      <p:sp>
        <p:nvSpPr>
          <p:cNvPr name="AutoShape 6" id="6"/>
          <p:cNvSpPr/>
          <p:nvPr/>
        </p:nvSpPr>
        <p:spPr>
          <a:xfrm rot="-10800000">
            <a:off x="2850590" y="0"/>
            <a:ext cx="1425295" cy="1415025"/>
          </a:xfrm>
          <a:prstGeom prst="rect">
            <a:avLst/>
          </a:prstGeom>
          <a:solidFill>
            <a:srgbClr val="F4A100"/>
          </a:solidFill>
        </p:spPr>
      </p:sp>
      <p:grpSp>
        <p:nvGrpSpPr>
          <p:cNvPr name="Group 7" id="7"/>
          <p:cNvGrpSpPr/>
          <p:nvPr/>
        </p:nvGrpSpPr>
        <p:grpSpPr>
          <a:xfrm rot="0">
            <a:off x="2239626" y="5321455"/>
            <a:ext cx="2070815" cy="959310"/>
            <a:chOff x="0" y="0"/>
            <a:chExt cx="545400" cy="25265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45400" cy="252658"/>
            </a:xfrm>
            <a:custGeom>
              <a:avLst/>
              <a:gdLst/>
              <a:ahLst/>
              <a:cxnLst/>
              <a:rect r="r" b="b" t="t" l="l"/>
              <a:pathLst>
                <a:path h="252658" w="545400">
                  <a:moveTo>
                    <a:pt x="0" y="0"/>
                  </a:moveTo>
                  <a:lnTo>
                    <a:pt x="545400" y="0"/>
                  </a:lnTo>
                  <a:lnTo>
                    <a:pt x="545400" y="252658"/>
                  </a:lnTo>
                  <a:lnTo>
                    <a:pt x="0" y="252658"/>
                  </a:lnTo>
                  <a:close/>
                </a:path>
              </a:pathLst>
            </a:custGeom>
            <a:solidFill>
              <a:srgbClr val="FFFFFF">
                <a:alpha val="17647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545400" cy="3002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89"/>
                </a:lnSpc>
              </a:pPr>
              <a:r>
                <a:rPr lang="en-US" sz="2376">
                  <a:solidFill>
                    <a:srgbClr val="000000">
                      <a:alpha val="17647"/>
                    </a:srgbClr>
                  </a:solidFill>
                  <a:latin typeface="Poppins Bold"/>
                </a:rPr>
                <a:t>Server </a:t>
              </a: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3911866" y="1703341"/>
            <a:ext cx="13685940" cy="1304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>
                <a:solidFill>
                  <a:srgbClr val="F4A100"/>
                </a:solidFill>
                <a:latin typeface="Poppins Bold"/>
                <a:ea typeface="Poppins Bold"/>
              </a:rPr>
              <a:t>Secu﻿re Document</a:t>
            </a:r>
            <a:r>
              <a:rPr lang="en-US" sz="8000">
                <a:solidFill>
                  <a:srgbClr val="F4F4F4"/>
                </a:solidFill>
                <a:latin typeface="Poppins Bold"/>
              </a:rPr>
              <a:t> Flow</a:t>
            </a:r>
          </a:p>
        </p:txBody>
      </p:sp>
      <p:sp>
        <p:nvSpPr>
          <p:cNvPr name="AutoShape 11" id="11"/>
          <p:cNvSpPr/>
          <p:nvPr/>
        </p:nvSpPr>
        <p:spPr>
          <a:xfrm flipV="true">
            <a:off x="4310441" y="5820160"/>
            <a:ext cx="3042261" cy="0"/>
          </a:xfrm>
          <a:prstGeom prst="line">
            <a:avLst/>
          </a:prstGeom>
          <a:ln cap="flat" w="38100">
            <a:solidFill>
              <a:srgbClr val="000000">
                <a:alpha val="17647"/>
              </a:srgbClr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2" id="12"/>
          <p:cNvSpPr/>
          <p:nvPr/>
        </p:nvSpPr>
        <p:spPr>
          <a:xfrm>
            <a:off x="509195" y="5820160"/>
            <a:ext cx="1696339" cy="19050"/>
          </a:xfrm>
          <a:prstGeom prst="line">
            <a:avLst/>
          </a:prstGeom>
          <a:ln cap="flat" w="38100">
            <a:solidFill>
              <a:srgbClr val="000000">
                <a:alpha val="17647"/>
              </a:srgbClr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13" id="13"/>
          <p:cNvSpPr txBox="true"/>
          <p:nvPr/>
        </p:nvSpPr>
        <p:spPr>
          <a:xfrm rot="0">
            <a:off x="499670" y="5393277"/>
            <a:ext cx="1670596" cy="3232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660"/>
              </a:lnSpc>
              <a:spcBef>
                <a:spcPct val="0"/>
              </a:spcBef>
            </a:pPr>
            <a:r>
              <a:rPr lang="en-US" sz="1900">
                <a:solidFill>
                  <a:srgbClr val="000000">
                    <a:alpha val="17647"/>
                  </a:srgbClr>
                </a:solidFill>
                <a:latin typeface="Open Sans"/>
              </a:rPr>
              <a:t>plain_text_json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4310441" y="5084033"/>
            <a:ext cx="2992486" cy="6565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60"/>
              </a:lnSpc>
            </a:pPr>
            <a:r>
              <a:rPr lang="en-US" sz="1900">
                <a:solidFill>
                  <a:srgbClr val="000000">
                    <a:alpha val="17647"/>
                  </a:srgbClr>
                </a:solidFill>
                <a:latin typeface="Open Sans"/>
              </a:rPr>
              <a:t>encrypt with the</a:t>
            </a:r>
          </a:p>
          <a:p>
            <a:pPr algn="ctr" marL="0" indent="0" lvl="0">
              <a:lnSpc>
                <a:spcPts val="2660"/>
              </a:lnSpc>
              <a:spcBef>
                <a:spcPct val="0"/>
              </a:spcBef>
            </a:pPr>
            <a:r>
              <a:rPr lang="en-US" sz="1900">
                <a:solidFill>
                  <a:srgbClr val="000000">
                    <a:alpha val="17647"/>
                  </a:srgbClr>
                </a:solidFill>
                <a:latin typeface="Open Sans Bold"/>
              </a:rPr>
              <a:t> account_symmetric_key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499670" y="4438173"/>
            <a:ext cx="4175075" cy="407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89"/>
              </a:lnSpc>
              <a:spcBef>
                <a:spcPct val="0"/>
              </a:spcBef>
            </a:pPr>
            <a:r>
              <a:rPr lang="en-US" sz="2376">
                <a:solidFill>
                  <a:srgbClr val="000000">
                    <a:alpha val="17647"/>
                  </a:srgbClr>
                </a:solidFill>
                <a:latin typeface="Poppins Bold"/>
              </a:rPr>
              <a:t>protect (twoLayer == true )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4835808" y="5886835"/>
            <a:ext cx="1941753" cy="3232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660"/>
              </a:lnSpc>
              <a:spcBef>
                <a:spcPct val="0"/>
              </a:spcBef>
            </a:pPr>
            <a:r>
              <a:rPr lang="en-US" sz="1900">
                <a:solidFill>
                  <a:srgbClr val="000000">
                    <a:alpha val="17647"/>
                  </a:srgbClr>
                </a:solidFill>
                <a:latin typeface="Open Sans"/>
              </a:rPr>
              <a:t>(first layer)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7419377" y="4305655"/>
            <a:ext cx="3837037" cy="3067110"/>
            <a:chOff x="0" y="0"/>
            <a:chExt cx="5116049" cy="4089480"/>
          </a:xfrm>
        </p:grpSpPr>
        <p:grpSp>
          <p:nvGrpSpPr>
            <p:cNvPr name="Group 18" id="18"/>
            <p:cNvGrpSpPr/>
            <p:nvPr/>
          </p:nvGrpSpPr>
          <p:grpSpPr>
            <a:xfrm rot="0">
              <a:off x="0" y="0"/>
              <a:ext cx="5116049" cy="3850930"/>
              <a:chOff x="0" y="0"/>
              <a:chExt cx="1010578" cy="760677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1010578" cy="760677"/>
              </a:xfrm>
              <a:custGeom>
                <a:avLst/>
                <a:gdLst/>
                <a:ahLst/>
                <a:cxnLst/>
                <a:rect r="r" b="b" t="t" l="l"/>
                <a:pathLst>
                  <a:path h="760677" w="1010578">
                    <a:moveTo>
                      <a:pt x="0" y="0"/>
                    </a:moveTo>
                    <a:lnTo>
                      <a:pt x="1010578" y="0"/>
                    </a:lnTo>
                    <a:lnTo>
                      <a:pt x="1010578" y="760677"/>
                    </a:lnTo>
                    <a:lnTo>
                      <a:pt x="0" y="760677"/>
                    </a:lnTo>
                    <a:close/>
                  </a:path>
                </a:pathLst>
              </a:custGeom>
              <a:solidFill>
                <a:srgbClr val="FFFFFF">
                  <a:alpha val="17647"/>
                </a:srgbClr>
              </a:solidFill>
            </p:spPr>
          </p:sp>
          <p:sp>
            <p:nvSpPr>
              <p:cNvPr name="TextBox 20" id="20"/>
              <p:cNvSpPr txBox="true"/>
              <p:nvPr/>
            </p:nvSpPr>
            <p:spPr>
              <a:xfrm>
                <a:off x="0" y="-47625"/>
                <a:ext cx="1010578" cy="80830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089"/>
                  </a:lnSpc>
                </a:pPr>
              </a:p>
            </p:txBody>
          </p:sp>
        </p:grpSp>
        <p:sp>
          <p:nvSpPr>
            <p:cNvPr name="TextBox 21" id="21"/>
            <p:cNvSpPr txBox="true"/>
            <p:nvPr/>
          </p:nvSpPr>
          <p:spPr>
            <a:xfrm rot="0">
              <a:off x="209037" y="115228"/>
              <a:ext cx="4758259" cy="397425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1900">
                  <a:solidFill>
                    <a:srgbClr val="000000">
                      <a:alpha val="17647"/>
                    </a:srgbClr>
                  </a:solidFill>
                  <a:latin typeface="Open Sans Bold"/>
                </a:rPr>
                <a:t>JSON</a:t>
              </a:r>
            </a:p>
            <a:p>
              <a:pPr>
                <a:lnSpc>
                  <a:spcPts val="2660"/>
                </a:lnSpc>
              </a:pPr>
              <a:r>
                <a:rPr lang="en-US" sz="1900">
                  <a:solidFill>
                    <a:srgbClr val="000000">
                      <a:alpha val="17647"/>
                    </a:srgbClr>
                  </a:solidFill>
                  <a:latin typeface="Open Sans"/>
                </a:rPr>
                <a:t>accountHolder: “alice”</a:t>
              </a:r>
            </a:p>
            <a:p>
              <a:pPr>
                <a:lnSpc>
                  <a:spcPts val="2660"/>
                </a:lnSpc>
              </a:pPr>
              <a:r>
                <a:rPr lang="en-US" sz="1900">
                  <a:solidFill>
                    <a:srgbClr val="000000">
                      <a:alpha val="17647"/>
                    </a:srgbClr>
                  </a:solidFill>
                  <a:latin typeface="Open Sans"/>
                </a:rPr>
                <a:t>balance: SqdFYB5wT</a:t>
              </a:r>
            </a:p>
            <a:p>
              <a:pPr>
                <a:lnSpc>
                  <a:spcPts val="2660"/>
                </a:lnSpc>
              </a:pPr>
              <a:r>
                <a:rPr lang="en-US" sz="1900">
                  <a:solidFill>
                    <a:srgbClr val="000000">
                      <a:alpha val="17647"/>
                    </a:srgbClr>
                  </a:solidFill>
                  <a:latin typeface="Open Sans"/>
                </a:rPr>
                <a:t>movements: {</a:t>
              </a:r>
            </a:p>
            <a:p>
              <a:pPr>
                <a:lnSpc>
                  <a:spcPts val="2660"/>
                </a:lnSpc>
              </a:pPr>
              <a:r>
                <a:rPr lang="en-US" sz="1900">
                  <a:solidFill>
                    <a:srgbClr val="000000">
                      <a:alpha val="17647"/>
                    </a:srgbClr>
                  </a:solidFill>
                  <a:latin typeface="Open Sans"/>
                </a:rPr>
                <a:t>    value: CDT8Q4K5jDM==</a:t>
              </a:r>
            </a:p>
            <a:p>
              <a:pPr>
                <a:lnSpc>
                  <a:spcPts val="2660"/>
                </a:lnSpc>
              </a:pPr>
              <a:r>
                <a:rPr lang="en-US" sz="1900">
                  <a:solidFill>
                    <a:srgbClr val="000000">
                      <a:alpha val="17647"/>
                    </a:srgbClr>
                  </a:solidFill>
                  <a:latin typeface="Open Sans"/>
                </a:rPr>
                <a:t>    date: ZGS4a2oMtzO31=</a:t>
              </a:r>
            </a:p>
            <a:p>
              <a:pPr>
                <a:lnSpc>
                  <a:spcPts val="2660"/>
                </a:lnSpc>
              </a:pPr>
              <a:r>
                <a:rPr lang="en-US" sz="1900">
                  <a:solidFill>
                    <a:srgbClr val="000000">
                      <a:alpha val="17647"/>
                    </a:srgbClr>
                  </a:solidFill>
                  <a:latin typeface="Open Sans"/>
                </a:rPr>
                <a:t>    description: lOskTiyTHWRTJ</a:t>
              </a:r>
            </a:p>
            <a:p>
              <a:pPr>
                <a:lnSpc>
                  <a:spcPts val="2660"/>
                </a:lnSpc>
              </a:pPr>
              <a:r>
                <a:rPr lang="en-US" sz="1900">
                  <a:solidFill>
                    <a:srgbClr val="000000">
                      <a:alpha val="17647"/>
                    </a:srgbClr>
                  </a:solidFill>
                  <a:latin typeface="Open Sans"/>
                </a:rPr>
                <a:t>}</a:t>
              </a:r>
            </a:p>
            <a:p>
              <a:pPr marL="0" indent="0" lvl="0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22" id="22"/>
          <p:cNvSpPr/>
          <p:nvPr/>
        </p:nvSpPr>
        <p:spPr>
          <a:xfrm flipV="true">
            <a:off x="11323088" y="5728003"/>
            <a:ext cx="3042261" cy="0"/>
          </a:xfrm>
          <a:prstGeom prst="line">
            <a:avLst/>
          </a:prstGeom>
          <a:ln cap="flat" w="38100">
            <a:solidFill>
              <a:srgbClr val="000000">
                <a:alpha val="17647"/>
              </a:srgbClr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23" id="23"/>
          <p:cNvSpPr txBox="true"/>
          <p:nvPr/>
        </p:nvSpPr>
        <p:spPr>
          <a:xfrm rot="0">
            <a:off x="11323088" y="4991877"/>
            <a:ext cx="2992486" cy="6565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60"/>
              </a:lnSpc>
            </a:pPr>
            <a:r>
              <a:rPr lang="en-US" sz="1900">
                <a:solidFill>
                  <a:srgbClr val="000000">
                    <a:alpha val="17647"/>
                  </a:srgbClr>
                </a:solidFill>
                <a:latin typeface="Open Sans"/>
              </a:rPr>
              <a:t>encrypt with the</a:t>
            </a:r>
          </a:p>
          <a:p>
            <a:pPr algn="ctr" marL="0" indent="0" lvl="0">
              <a:lnSpc>
                <a:spcPts val="2660"/>
              </a:lnSpc>
              <a:spcBef>
                <a:spcPct val="0"/>
              </a:spcBef>
            </a:pPr>
            <a:r>
              <a:rPr lang="en-US" sz="1900">
                <a:solidFill>
                  <a:srgbClr val="000000">
                    <a:alpha val="17647"/>
                  </a:srgbClr>
                </a:solidFill>
                <a:latin typeface="Open Sans Bold"/>
              </a:rPr>
              <a:t>server_db_shared_key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1848455" y="5794678"/>
            <a:ext cx="1941753" cy="3232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660"/>
              </a:lnSpc>
              <a:spcBef>
                <a:spcPct val="0"/>
              </a:spcBef>
            </a:pPr>
            <a:r>
              <a:rPr lang="en-US" sz="1900">
                <a:solidFill>
                  <a:srgbClr val="000000">
                    <a:alpha val="17647"/>
                  </a:srgbClr>
                </a:solidFill>
                <a:latin typeface="Open Sans"/>
              </a:rPr>
              <a:t>(second layer)</a:t>
            </a:r>
          </a:p>
        </p:txBody>
      </p:sp>
      <p:grpSp>
        <p:nvGrpSpPr>
          <p:cNvPr name="Group 25" id="25"/>
          <p:cNvGrpSpPr/>
          <p:nvPr/>
        </p:nvGrpSpPr>
        <p:grpSpPr>
          <a:xfrm rot="0">
            <a:off x="14412974" y="4846144"/>
            <a:ext cx="3489036" cy="1986132"/>
            <a:chOff x="0" y="0"/>
            <a:chExt cx="4652048" cy="2648176"/>
          </a:xfrm>
        </p:grpSpPr>
        <p:grpSp>
          <p:nvGrpSpPr>
            <p:cNvPr name="Group 26" id="26"/>
            <p:cNvGrpSpPr/>
            <p:nvPr/>
          </p:nvGrpSpPr>
          <p:grpSpPr>
            <a:xfrm rot="0">
              <a:off x="0" y="0"/>
              <a:ext cx="4652048" cy="2242679"/>
              <a:chOff x="0" y="0"/>
              <a:chExt cx="1023114" cy="493227"/>
            </a:xfrm>
          </p:grpSpPr>
          <p:sp>
            <p:nvSpPr>
              <p:cNvPr name="Freeform 27" id="27"/>
              <p:cNvSpPr/>
              <p:nvPr/>
            </p:nvSpPr>
            <p:spPr>
              <a:xfrm flipH="false" flipV="false" rot="0">
                <a:off x="0" y="0"/>
                <a:ext cx="1023114" cy="493227"/>
              </a:xfrm>
              <a:custGeom>
                <a:avLst/>
                <a:gdLst/>
                <a:ahLst/>
                <a:cxnLst/>
                <a:rect r="r" b="b" t="t" l="l"/>
                <a:pathLst>
                  <a:path h="493227" w="1023114">
                    <a:moveTo>
                      <a:pt x="0" y="0"/>
                    </a:moveTo>
                    <a:lnTo>
                      <a:pt x="1023114" y="0"/>
                    </a:lnTo>
                    <a:lnTo>
                      <a:pt x="1023114" y="493227"/>
                    </a:lnTo>
                    <a:lnTo>
                      <a:pt x="0" y="493227"/>
                    </a:lnTo>
                    <a:close/>
                  </a:path>
                </a:pathLst>
              </a:custGeom>
              <a:solidFill>
                <a:srgbClr val="FFFFFF">
                  <a:alpha val="17647"/>
                </a:srgbClr>
              </a:solidFill>
            </p:spPr>
          </p:sp>
          <p:sp>
            <p:nvSpPr>
              <p:cNvPr name="TextBox 28" id="28"/>
              <p:cNvSpPr txBox="true"/>
              <p:nvPr/>
            </p:nvSpPr>
            <p:spPr>
              <a:xfrm>
                <a:off x="0" y="-47625"/>
                <a:ext cx="1023114" cy="540852"/>
              </a:xfrm>
              <a:prstGeom prst="rect">
                <a:avLst/>
              </a:prstGeom>
            </p:spPr>
            <p:txBody>
              <a:bodyPr anchor="ctr" rtlCol="false" tIns="45627" lIns="45627" bIns="45627" rIns="45627"/>
              <a:lstStyle/>
              <a:p>
                <a:pPr algn="ctr">
                  <a:lnSpc>
                    <a:spcPts val="3089"/>
                  </a:lnSpc>
                </a:pPr>
              </a:p>
            </p:txBody>
          </p:sp>
        </p:grpSp>
        <p:sp>
          <p:nvSpPr>
            <p:cNvPr name="TextBox 29" id="29"/>
            <p:cNvSpPr txBox="true"/>
            <p:nvPr/>
          </p:nvSpPr>
          <p:spPr>
            <a:xfrm rot="0">
              <a:off x="184964" y="224840"/>
              <a:ext cx="4378184" cy="24233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447"/>
                </a:lnSpc>
              </a:pPr>
              <a:r>
                <a:rPr lang="en-US" sz="1748">
                  <a:solidFill>
                    <a:srgbClr val="000000">
                      <a:alpha val="17647"/>
                    </a:srgbClr>
                  </a:solidFill>
                  <a:latin typeface="Open Sans Bold"/>
                </a:rPr>
                <a:t>JSON</a:t>
              </a:r>
            </a:p>
            <a:p>
              <a:pPr>
                <a:lnSpc>
                  <a:spcPts val="2447"/>
                </a:lnSpc>
              </a:pPr>
            </a:p>
            <a:p>
              <a:pPr>
                <a:lnSpc>
                  <a:spcPts val="2447"/>
                </a:lnSpc>
              </a:pPr>
              <a:r>
                <a:rPr lang="en-US" sz="1748">
                  <a:solidFill>
                    <a:srgbClr val="000000">
                      <a:alpha val="17647"/>
                    </a:srgbClr>
                  </a:solidFill>
                  <a:latin typeface="Open Sans"/>
                </a:rPr>
                <a:t>CDT8Q4K5jDMS4lOskTiyTHWRTJa2oMlOskTiyTHWRTJtz==</a:t>
              </a:r>
            </a:p>
            <a:p>
              <a:pPr>
                <a:lnSpc>
                  <a:spcPts val="2447"/>
                </a:lnSpc>
              </a:pPr>
              <a:r>
                <a:rPr lang="en-US" sz="1748">
                  <a:solidFill>
                    <a:srgbClr val="000000">
                      <a:alpha val="17647"/>
                    </a:srgbClr>
                  </a:solidFill>
                  <a:latin typeface="Open Sans"/>
                </a:rPr>
                <a:t>  </a:t>
              </a:r>
            </a:p>
            <a:p>
              <a:pPr marL="0" indent="0" lvl="0">
                <a:lnSpc>
                  <a:spcPts val="2447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30" id="30"/>
          <p:cNvSpPr/>
          <p:nvPr/>
        </p:nvSpPr>
        <p:spPr>
          <a:xfrm flipH="true">
            <a:off x="16902303" y="6513504"/>
            <a:ext cx="9525" cy="1102575"/>
          </a:xfrm>
          <a:prstGeom prst="line">
            <a:avLst/>
          </a:prstGeom>
          <a:ln cap="flat" w="38100">
            <a:solidFill>
              <a:srgbClr val="000000">
                <a:alpha val="17647"/>
              </a:srgbClr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31" id="31"/>
          <p:cNvGrpSpPr/>
          <p:nvPr/>
        </p:nvGrpSpPr>
        <p:grpSpPr>
          <a:xfrm rot="0">
            <a:off x="15188485" y="7616079"/>
            <a:ext cx="2070815" cy="959310"/>
            <a:chOff x="0" y="0"/>
            <a:chExt cx="545400" cy="252658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545400" cy="252658"/>
            </a:xfrm>
            <a:custGeom>
              <a:avLst/>
              <a:gdLst/>
              <a:ahLst/>
              <a:cxnLst/>
              <a:rect r="r" b="b" t="t" l="l"/>
              <a:pathLst>
                <a:path h="252658" w="545400">
                  <a:moveTo>
                    <a:pt x="0" y="0"/>
                  </a:moveTo>
                  <a:lnTo>
                    <a:pt x="545400" y="0"/>
                  </a:lnTo>
                  <a:lnTo>
                    <a:pt x="545400" y="252658"/>
                  </a:lnTo>
                  <a:lnTo>
                    <a:pt x="0" y="25265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0" y="-47625"/>
              <a:ext cx="545400" cy="3002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89"/>
                </a:lnSpc>
              </a:pPr>
              <a:r>
                <a:rPr lang="en-US" sz="2376">
                  <a:solidFill>
                    <a:srgbClr val="000000"/>
                  </a:solidFill>
                  <a:latin typeface="Poppins Bold"/>
                </a:rPr>
                <a:t>DataBase</a:t>
              </a:r>
            </a:p>
          </p:txBody>
        </p:sp>
      </p:grpSp>
      <p:sp>
        <p:nvSpPr>
          <p:cNvPr name="TextBox 34" id="34"/>
          <p:cNvSpPr txBox="true"/>
          <p:nvPr/>
        </p:nvSpPr>
        <p:spPr>
          <a:xfrm rot="0">
            <a:off x="14788043" y="6786963"/>
            <a:ext cx="2384972" cy="5859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55"/>
              </a:lnSpc>
            </a:pPr>
            <a:r>
              <a:rPr lang="en-US" sz="1682">
                <a:solidFill>
                  <a:srgbClr val="000000">
                    <a:alpha val="17647"/>
                  </a:srgbClr>
                </a:solidFill>
                <a:latin typeface="Open Sans"/>
              </a:rPr>
              <a:t>send with </a:t>
            </a:r>
          </a:p>
          <a:p>
            <a:pPr algn="ctr" marL="0" indent="0" lvl="0">
              <a:lnSpc>
                <a:spcPts val="2355"/>
              </a:lnSpc>
              <a:spcBef>
                <a:spcPct val="0"/>
              </a:spcBef>
            </a:pPr>
            <a:r>
              <a:rPr lang="en-US" sz="1682">
                <a:solidFill>
                  <a:srgbClr val="000000">
                    <a:alpha val="17647"/>
                  </a:srgbClr>
                </a:solidFill>
                <a:latin typeface="Open Sans Bold"/>
              </a:rPr>
              <a:t>Server Signature</a:t>
            </a:r>
          </a:p>
        </p:txBody>
      </p:sp>
      <p:sp>
        <p:nvSpPr>
          <p:cNvPr name="AutoShape 35" id="35"/>
          <p:cNvSpPr/>
          <p:nvPr/>
        </p:nvSpPr>
        <p:spPr>
          <a:xfrm flipH="true">
            <a:off x="14315574" y="9415833"/>
            <a:ext cx="2567679" cy="1905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36" id="36"/>
          <p:cNvSpPr/>
          <p:nvPr/>
        </p:nvSpPr>
        <p:spPr>
          <a:xfrm flipH="true">
            <a:off x="16864204" y="8599807"/>
            <a:ext cx="19049" cy="835076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7" id="37"/>
          <p:cNvSpPr txBox="true"/>
          <p:nvPr/>
        </p:nvSpPr>
        <p:spPr>
          <a:xfrm rot="0">
            <a:off x="11012544" y="8057634"/>
            <a:ext cx="3613574" cy="3191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09"/>
              </a:lnSpc>
              <a:spcBef>
                <a:spcPct val="0"/>
              </a:spcBef>
            </a:pPr>
            <a:r>
              <a:rPr lang="en-US" sz="1853">
                <a:solidFill>
                  <a:srgbClr val="000000"/>
                </a:solidFill>
                <a:latin typeface="Poppins Bold"/>
              </a:rPr>
              <a:t>un</a:t>
            </a:r>
            <a:r>
              <a:rPr lang="en-US" sz="1853">
                <a:solidFill>
                  <a:srgbClr val="000000"/>
                </a:solidFill>
                <a:latin typeface="Poppins Bold"/>
              </a:rPr>
              <a:t>protect (twoLayer == false)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14315574" y="8982589"/>
            <a:ext cx="2533533" cy="2905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355"/>
              </a:lnSpc>
              <a:spcBef>
                <a:spcPct val="0"/>
              </a:spcBef>
            </a:pPr>
            <a:r>
              <a:rPr lang="en-US" sz="1682">
                <a:solidFill>
                  <a:srgbClr val="000000"/>
                </a:solidFill>
                <a:latin typeface="Open Sans"/>
              </a:rPr>
              <a:t>check signature</a:t>
            </a:r>
          </a:p>
        </p:txBody>
      </p:sp>
      <p:sp>
        <p:nvSpPr>
          <p:cNvPr name="AutoShape 39" id="39"/>
          <p:cNvSpPr/>
          <p:nvPr/>
        </p:nvSpPr>
        <p:spPr>
          <a:xfrm flipH="true" flipV="true">
            <a:off x="10236223" y="9434883"/>
            <a:ext cx="3972621" cy="1905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40" id="40"/>
          <p:cNvSpPr/>
          <p:nvPr/>
        </p:nvSpPr>
        <p:spPr>
          <a:xfrm flipH="false" flipV="false" rot="0">
            <a:off x="10797722" y="7749152"/>
            <a:ext cx="4153457" cy="974174"/>
          </a:xfrm>
          <a:custGeom>
            <a:avLst/>
            <a:gdLst/>
            <a:ahLst/>
            <a:cxnLst/>
            <a:rect r="r" b="b" t="t" l="l"/>
            <a:pathLst>
              <a:path h="974174" w="4153457">
                <a:moveTo>
                  <a:pt x="0" y="0"/>
                </a:moveTo>
                <a:lnTo>
                  <a:pt x="4153456" y="0"/>
                </a:lnTo>
                <a:lnTo>
                  <a:pt x="4153456" y="974174"/>
                </a:lnTo>
                <a:lnTo>
                  <a:pt x="0" y="9741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1" id="41"/>
          <p:cNvSpPr txBox="true"/>
          <p:nvPr/>
        </p:nvSpPr>
        <p:spPr>
          <a:xfrm rot="0">
            <a:off x="10797722" y="8676242"/>
            <a:ext cx="2992486" cy="6565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60"/>
              </a:lnSpc>
            </a:pPr>
            <a:r>
              <a:rPr lang="en-US" sz="1900">
                <a:solidFill>
                  <a:srgbClr val="000000"/>
                </a:solidFill>
                <a:latin typeface="Open Sans"/>
              </a:rPr>
              <a:t>decrypt with the</a:t>
            </a:r>
          </a:p>
          <a:p>
            <a:pPr algn="ctr" marL="0" indent="0" lvl="0">
              <a:lnSpc>
                <a:spcPts val="2660"/>
              </a:lnSpc>
              <a:spcBef>
                <a:spcPct val="0"/>
              </a:spcBef>
            </a:pPr>
            <a:r>
              <a:rPr lang="en-US" sz="1900">
                <a:solidFill>
                  <a:srgbClr val="000000"/>
                </a:solidFill>
                <a:latin typeface="Open Sans Bold"/>
              </a:rPr>
              <a:t>server_db_shared_key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11323088" y="9479044"/>
            <a:ext cx="1941753" cy="3232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660"/>
              </a:lnSpc>
              <a:spcBef>
                <a:spcPct val="0"/>
              </a:spcBef>
            </a:pPr>
            <a:r>
              <a:rPr lang="en-US" sz="1900">
                <a:solidFill>
                  <a:srgbClr val="000000"/>
                </a:solidFill>
                <a:latin typeface="Open Sans"/>
              </a:rPr>
              <a:t>(external layer)</a:t>
            </a:r>
          </a:p>
        </p:txBody>
      </p:sp>
      <p:sp>
        <p:nvSpPr>
          <p:cNvPr name="AutoShape 43" id="43"/>
          <p:cNvSpPr/>
          <p:nvPr/>
        </p:nvSpPr>
        <p:spPr>
          <a:xfrm>
            <a:off x="14208845" y="9317338"/>
            <a:ext cx="0" cy="235091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4" id="44"/>
          <p:cNvSpPr/>
          <p:nvPr/>
        </p:nvSpPr>
        <p:spPr>
          <a:xfrm>
            <a:off x="14296524" y="9317338"/>
            <a:ext cx="0" cy="235091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5" id="45"/>
          <p:cNvSpPr/>
          <p:nvPr/>
        </p:nvSpPr>
        <p:spPr>
          <a:xfrm flipH="false" flipV="false" rot="0">
            <a:off x="301557" y="4059202"/>
            <a:ext cx="4704198" cy="1103348"/>
          </a:xfrm>
          <a:custGeom>
            <a:avLst/>
            <a:gdLst/>
            <a:ahLst/>
            <a:cxnLst/>
            <a:rect r="r" b="b" t="t" l="l"/>
            <a:pathLst>
              <a:path h="1103348" w="4704198">
                <a:moveTo>
                  <a:pt x="0" y="0"/>
                </a:moveTo>
                <a:lnTo>
                  <a:pt x="4704198" y="0"/>
                </a:lnTo>
                <a:lnTo>
                  <a:pt x="4704198" y="1103348"/>
                </a:lnTo>
                <a:lnTo>
                  <a:pt x="0" y="11033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8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6" id="46"/>
          <p:cNvGrpSpPr/>
          <p:nvPr/>
        </p:nvGrpSpPr>
        <p:grpSpPr>
          <a:xfrm rot="0">
            <a:off x="7156936" y="7916227"/>
            <a:ext cx="3079287" cy="2453856"/>
            <a:chOff x="0" y="0"/>
            <a:chExt cx="4105716" cy="3271808"/>
          </a:xfrm>
        </p:grpSpPr>
        <p:grpSp>
          <p:nvGrpSpPr>
            <p:cNvPr name="Group 47" id="47"/>
            <p:cNvGrpSpPr/>
            <p:nvPr/>
          </p:nvGrpSpPr>
          <p:grpSpPr>
            <a:xfrm rot="0">
              <a:off x="0" y="0"/>
              <a:ext cx="4105716" cy="3090436"/>
              <a:chOff x="0" y="0"/>
              <a:chExt cx="1010578" cy="760677"/>
            </a:xfrm>
          </p:grpSpPr>
          <p:sp>
            <p:nvSpPr>
              <p:cNvPr name="Freeform 48" id="48"/>
              <p:cNvSpPr/>
              <p:nvPr/>
            </p:nvSpPr>
            <p:spPr>
              <a:xfrm flipH="false" flipV="false" rot="0">
                <a:off x="0" y="0"/>
                <a:ext cx="1010578" cy="760677"/>
              </a:xfrm>
              <a:custGeom>
                <a:avLst/>
                <a:gdLst/>
                <a:ahLst/>
                <a:cxnLst/>
                <a:rect r="r" b="b" t="t" l="l"/>
                <a:pathLst>
                  <a:path h="760677" w="1010578">
                    <a:moveTo>
                      <a:pt x="0" y="0"/>
                    </a:moveTo>
                    <a:lnTo>
                      <a:pt x="1010578" y="0"/>
                    </a:lnTo>
                    <a:lnTo>
                      <a:pt x="1010578" y="760677"/>
                    </a:lnTo>
                    <a:lnTo>
                      <a:pt x="0" y="760677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49" id="49"/>
              <p:cNvSpPr txBox="true"/>
              <p:nvPr/>
            </p:nvSpPr>
            <p:spPr>
              <a:xfrm>
                <a:off x="0" y="-47625"/>
                <a:ext cx="1010578" cy="80830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089"/>
                  </a:lnSpc>
                </a:pPr>
              </a:p>
            </p:txBody>
          </p:sp>
        </p:grpSp>
        <p:sp>
          <p:nvSpPr>
            <p:cNvPr name="TextBox 50" id="50"/>
            <p:cNvSpPr txBox="true"/>
            <p:nvPr/>
          </p:nvSpPr>
          <p:spPr>
            <a:xfrm rot="0">
              <a:off x="167756" y="94473"/>
              <a:ext cx="3818584" cy="31773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134"/>
                </a:lnSpc>
              </a:pPr>
              <a:r>
                <a:rPr lang="en-US" sz="1524">
                  <a:solidFill>
                    <a:srgbClr val="000000"/>
                  </a:solidFill>
                  <a:latin typeface="Open Sans Bold"/>
                </a:rPr>
                <a:t>JSON</a:t>
              </a:r>
            </a:p>
            <a:p>
              <a:pPr>
                <a:lnSpc>
                  <a:spcPts val="2134"/>
                </a:lnSpc>
              </a:pPr>
              <a:r>
                <a:rPr lang="en-US" sz="1524">
                  <a:solidFill>
                    <a:srgbClr val="000000"/>
                  </a:solidFill>
                  <a:latin typeface="Open Sans Bold"/>
                </a:rPr>
                <a:t>accountHolder</a:t>
              </a:r>
              <a:r>
                <a:rPr lang="en-US" sz="1524">
                  <a:solidFill>
                    <a:srgbClr val="000000"/>
                  </a:solidFill>
                  <a:latin typeface="Open Sans"/>
                </a:rPr>
                <a:t>: “alice”</a:t>
              </a:r>
            </a:p>
            <a:p>
              <a:pPr>
                <a:lnSpc>
                  <a:spcPts val="2134"/>
                </a:lnSpc>
              </a:pPr>
              <a:r>
                <a:rPr lang="en-US" sz="1524">
                  <a:solidFill>
                    <a:srgbClr val="000000"/>
                  </a:solidFill>
                  <a:latin typeface="Open Sans Bold"/>
                </a:rPr>
                <a:t>balance</a:t>
              </a:r>
              <a:r>
                <a:rPr lang="en-US" sz="1524">
                  <a:solidFill>
                    <a:srgbClr val="000000"/>
                  </a:solidFill>
                  <a:latin typeface="Open Sans"/>
                </a:rPr>
                <a:t>: SqdFYB5wT</a:t>
              </a:r>
            </a:p>
            <a:p>
              <a:pPr>
                <a:lnSpc>
                  <a:spcPts val="2134"/>
                </a:lnSpc>
              </a:pPr>
              <a:r>
                <a:rPr lang="en-US" sz="1524">
                  <a:solidFill>
                    <a:srgbClr val="000000"/>
                  </a:solidFill>
                  <a:latin typeface="Open Sans Bold"/>
                </a:rPr>
                <a:t>movements</a:t>
              </a:r>
              <a:r>
                <a:rPr lang="en-US" sz="1524">
                  <a:solidFill>
                    <a:srgbClr val="000000"/>
                  </a:solidFill>
                  <a:latin typeface="Open Sans"/>
                </a:rPr>
                <a:t>: {</a:t>
              </a:r>
            </a:p>
            <a:p>
              <a:pPr>
                <a:lnSpc>
                  <a:spcPts val="2134"/>
                </a:lnSpc>
              </a:pPr>
              <a:r>
                <a:rPr lang="en-US" sz="1524">
                  <a:solidFill>
                    <a:srgbClr val="000000"/>
                  </a:solidFill>
                  <a:latin typeface="Open Sans"/>
                </a:rPr>
                <a:t>    </a:t>
              </a:r>
              <a:r>
                <a:rPr lang="en-US" sz="1524">
                  <a:solidFill>
                    <a:srgbClr val="000000"/>
                  </a:solidFill>
                  <a:latin typeface="Open Sans Bold"/>
                </a:rPr>
                <a:t>value</a:t>
              </a:r>
              <a:r>
                <a:rPr lang="en-US" sz="1524">
                  <a:solidFill>
                    <a:srgbClr val="000000"/>
                  </a:solidFill>
                  <a:latin typeface="Open Sans"/>
                </a:rPr>
                <a:t>: CDT8Q4K5jDM==</a:t>
              </a:r>
            </a:p>
            <a:p>
              <a:pPr>
                <a:lnSpc>
                  <a:spcPts val="2134"/>
                </a:lnSpc>
              </a:pPr>
              <a:r>
                <a:rPr lang="en-US" sz="1524">
                  <a:solidFill>
                    <a:srgbClr val="000000"/>
                  </a:solidFill>
                  <a:latin typeface="Open Sans"/>
                </a:rPr>
                <a:t>    </a:t>
              </a:r>
              <a:r>
                <a:rPr lang="en-US" sz="1524">
                  <a:solidFill>
                    <a:srgbClr val="000000"/>
                  </a:solidFill>
                  <a:latin typeface="Open Sans Bold"/>
                </a:rPr>
                <a:t>date</a:t>
              </a:r>
              <a:r>
                <a:rPr lang="en-US" sz="1524">
                  <a:solidFill>
                    <a:srgbClr val="000000"/>
                  </a:solidFill>
                  <a:latin typeface="Open Sans"/>
                </a:rPr>
                <a:t>: ZGS4a2oMtzO31=</a:t>
              </a:r>
            </a:p>
            <a:p>
              <a:pPr>
                <a:lnSpc>
                  <a:spcPts val="2134"/>
                </a:lnSpc>
              </a:pPr>
              <a:r>
                <a:rPr lang="en-US" sz="1524">
                  <a:solidFill>
                    <a:srgbClr val="000000"/>
                  </a:solidFill>
                  <a:latin typeface="Open Sans"/>
                </a:rPr>
                <a:t>    </a:t>
              </a:r>
              <a:r>
                <a:rPr lang="en-US" sz="1524">
                  <a:solidFill>
                    <a:srgbClr val="000000"/>
                  </a:solidFill>
                  <a:latin typeface="Open Sans Bold"/>
                </a:rPr>
                <a:t>description</a:t>
              </a:r>
              <a:r>
                <a:rPr lang="en-US" sz="1524">
                  <a:solidFill>
                    <a:srgbClr val="000000"/>
                  </a:solidFill>
                  <a:latin typeface="Open Sans"/>
                </a:rPr>
                <a:t>: lOskTiyTHWRTJ</a:t>
              </a:r>
            </a:p>
            <a:p>
              <a:pPr>
                <a:lnSpc>
                  <a:spcPts val="2134"/>
                </a:lnSpc>
              </a:pPr>
              <a:r>
                <a:rPr lang="en-US" sz="1524">
                  <a:solidFill>
                    <a:srgbClr val="000000"/>
                  </a:solidFill>
                  <a:latin typeface="Open Sans"/>
                </a:rPr>
                <a:t>}</a:t>
              </a:r>
            </a:p>
            <a:p>
              <a:pPr marL="0" indent="0" lvl="0">
                <a:lnSpc>
                  <a:spcPts val="2134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18288000" cy="4245074"/>
          </a:xfrm>
          <a:prstGeom prst="rect">
            <a:avLst/>
          </a:prstGeom>
          <a:solidFill>
            <a:srgbClr val="191919"/>
          </a:solidFill>
        </p:spPr>
      </p:sp>
      <p:sp>
        <p:nvSpPr>
          <p:cNvPr name="AutoShape 3" id="3"/>
          <p:cNvSpPr/>
          <p:nvPr/>
        </p:nvSpPr>
        <p:spPr>
          <a:xfrm rot="-10800000">
            <a:off x="0" y="2830049"/>
            <a:ext cx="1425295" cy="1415025"/>
          </a:xfrm>
          <a:prstGeom prst="rect">
            <a:avLst/>
          </a:prstGeom>
          <a:solidFill>
            <a:srgbClr val="FADB7A"/>
          </a:solidFill>
        </p:spPr>
      </p:sp>
      <p:sp>
        <p:nvSpPr>
          <p:cNvPr name="AutoShape 4" id="4"/>
          <p:cNvSpPr/>
          <p:nvPr/>
        </p:nvSpPr>
        <p:spPr>
          <a:xfrm rot="-10800000">
            <a:off x="0" y="0"/>
            <a:ext cx="1425295" cy="1415025"/>
          </a:xfrm>
          <a:prstGeom prst="rect">
            <a:avLst/>
          </a:prstGeom>
          <a:solidFill>
            <a:srgbClr val="F4A100"/>
          </a:solidFill>
        </p:spPr>
      </p:sp>
      <p:sp>
        <p:nvSpPr>
          <p:cNvPr name="AutoShape 5" id="5"/>
          <p:cNvSpPr/>
          <p:nvPr/>
        </p:nvSpPr>
        <p:spPr>
          <a:xfrm rot="-10800000">
            <a:off x="1425295" y="1415025"/>
            <a:ext cx="1425295" cy="1415025"/>
          </a:xfrm>
          <a:prstGeom prst="rect">
            <a:avLst/>
          </a:prstGeom>
          <a:solidFill>
            <a:srgbClr val="EFC136"/>
          </a:solidFill>
        </p:spPr>
      </p:sp>
      <p:sp>
        <p:nvSpPr>
          <p:cNvPr name="AutoShape 6" id="6"/>
          <p:cNvSpPr/>
          <p:nvPr/>
        </p:nvSpPr>
        <p:spPr>
          <a:xfrm rot="-10800000">
            <a:off x="2850590" y="0"/>
            <a:ext cx="1425295" cy="1415025"/>
          </a:xfrm>
          <a:prstGeom prst="rect">
            <a:avLst/>
          </a:prstGeom>
          <a:solidFill>
            <a:srgbClr val="F4A100"/>
          </a:solidFill>
        </p:spPr>
      </p:sp>
      <p:grpSp>
        <p:nvGrpSpPr>
          <p:cNvPr name="Group 7" id="7"/>
          <p:cNvGrpSpPr/>
          <p:nvPr/>
        </p:nvGrpSpPr>
        <p:grpSpPr>
          <a:xfrm rot="0">
            <a:off x="2239626" y="5321455"/>
            <a:ext cx="2070815" cy="959310"/>
            <a:chOff x="0" y="0"/>
            <a:chExt cx="545400" cy="25265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45400" cy="252658"/>
            </a:xfrm>
            <a:custGeom>
              <a:avLst/>
              <a:gdLst/>
              <a:ahLst/>
              <a:cxnLst/>
              <a:rect r="r" b="b" t="t" l="l"/>
              <a:pathLst>
                <a:path h="252658" w="545400">
                  <a:moveTo>
                    <a:pt x="0" y="0"/>
                  </a:moveTo>
                  <a:lnTo>
                    <a:pt x="545400" y="0"/>
                  </a:lnTo>
                  <a:lnTo>
                    <a:pt x="545400" y="252658"/>
                  </a:lnTo>
                  <a:lnTo>
                    <a:pt x="0" y="252658"/>
                  </a:lnTo>
                  <a:close/>
                </a:path>
              </a:pathLst>
            </a:custGeom>
            <a:solidFill>
              <a:srgbClr val="FFFFFF">
                <a:alpha val="4706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545400" cy="3002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89"/>
                </a:lnSpc>
              </a:pPr>
              <a:r>
                <a:rPr lang="en-US" sz="2376">
                  <a:solidFill>
                    <a:srgbClr val="000000">
                      <a:alpha val="4706"/>
                    </a:srgbClr>
                  </a:solidFill>
                  <a:latin typeface="Poppins Bold"/>
                </a:rPr>
                <a:t>Server </a:t>
              </a: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3911866" y="1703341"/>
            <a:ext cx="13685940" cy="1304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>
                <a:solidFill>
                  <a:srgbClr val="F4A100"/>
                </a:solidFill>
                <a:latin typeface="Poppins Bold"/>
                <a:ea typeface="Poppins Bold"/>
              </a:rPr>
              <a:t>Secu﻿re Document</a:t>
            </a:r>
            <a:r>
              <a:rPr lang="en-US" sz="8000">
                <a:solidFill>
                  <a:srgbClr val="F4F4F4"/>
                </a:solidFill>
                <a:latin typeface="Poppins Bold"/>
              </a:rPr>
              <a:t> Flow</a:t>
            </a:r>
          </a:p>
        </p:txBody>
      </p:sp>
      <p:sp>
        <p:nvSpPr>
          <p:cNvPr name="AutoShape 11" id="11"/>
          <p:cNvSpPr/>
          <p:nvPr/>
        </p:nvSpPr>
        <p:spPr>
          <a:xfrm flipV="true">
            <a:off x="4310441" y="5820160"/>
            <a:ext cx="3042261" cy="0"/>
          </a:xfrm>
          <a:prstGeom prst="line">
            <a:avLst/>
          </a:prstGeom>
          <a:ln cap="flat" w="38100">
            <a:solidFill>
              <a:srgbClr val="000000">
                <a:alpha val="4706"/>
              </a:srgbClr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2" id="12"/>
          <p:cNvSpPr/>
          <p:nvPr/>
        </p:nvSpPr>
        <p:spPr>
          <a:xfrm>
            <a:off x="509195" y="5820160"/>
            <a:ext cx="1696339" cy="19050"/>
          </a:xfrm>
          <a:prstGeom prst="line">
            <a:avLst/>
          </a:prstGeom>
          <a:ln cap="flat" w="38100">
            <a:solidFill>
              <a:srgbClr val="000000">
                <a:alpha val="4706"/>
              </a:srgbClr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13" id="13"/>
          <p:cNvSpPr txBox="true"/>
          <p:nvPr/>
        </p:nvSpPr>
        <p:spPr>
          <a:xfrm rot="0">
            <a:off x="499670" y="5393277"/>
            <a:ext cx="1670596" cy="3232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660"/>
              </a:lnSpc>
              <a:spcBef>
                <a:spcPct val="0"/>
              </a:spcBef>
            </a:pPr>
            <a:r>
              <a:rPr lang="en-US" sz="1900">
                <a:solidFill>
                  <a:srgbClr val="000000">
                    <a:alpha val="4706"/>
                  </a:srgbClr>
                </a:solidFill>
                <a:latin typeface="Open Sans"/>
              </a:rPr>
              <a:t>plain_text_json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4310441" y="5084033"/>
            <a:ext cx="2992486" cy="6565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60"/>
              </a:lnSpc>
            </a:pPr>
            <a:r>
              <a:rPr lang="en-US" sz="1900">
                <a:solidFill>
                  <a:srgbClr val="000000">
                    <a:alpha val="4706"/>
                  </a:srgbClr>
                </a:solidFill>
                <a:latin typeface="Open Sans"/>
              </a:rPr>
              <a:t>encrypt with the</a:t>
            </a:r>
          </a:p>
          <a:p>
            <a:pPr algn="ctr" marL="0" indent="0" lvl="0">
              <a:lnSpc>
                <a:spcPts val="2660"/>
              </a:lnSpc>
              <a:spcBef>
                <a:spcPct val="0"/>
              </a:spcBef>
            </a:pPr>
            <a:r>
              <a:rPr lang="en-US" sz="1900">
                <a:solidFill>
                  <a:srgbClr val="000000">
                    <a:alpha val="4706"/>
                  </a:srgbClr>
                </a:solidFill>
                <a:latin typeface="Open Sans Bold"/>
              </a:rPr>
              <a:t> account_symmetric_key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499670" y="4438173"/>
            <a:ext cx="4175075" cy="407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89"/>
              </a:lnSpc>
              <a:spcBef>
                <a:spcPct val="0"/>
              </a:spcBef>
            </a:pPr>
            <a:r>
              <a:rPr lang="en-US" sz="2376">
                <a:solidFill>
                  <a:srgbClr val="000000">
                    <a:alpha val="4706"/>
                  </a:srgbClr>
                </a:solidFill>
                <a:latin typeface="Poppins Bold"/>
              </a:rPr>
              <a:t>protect (twoLayer == true )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4835808" y="5886835"/>
            <a:ext cx="1941753" cy="3232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660"/>
              </a:lnSpc>
              <a:spcBef>
                <a:spcPct val="0"/>
              </a:spcBef>
            </a:pPr>
            <a:r>
              <a:rPr lang="en-US" sz="1900">
                <a:solidFill>
                  <a:srgbClr val="000000">
                    <a:alpha val="4706"/>
                  </a:srgbClr>
                </a:solidFill>
                <a:latin typeface="Open Sans"/>
              </a:rPr>
              <a:t>(first layer)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7419377" y="4305655"/>
            <a:ext cx="3837037" cy="3067110"/>
            <a:chOff x="0" y="0"/>
            <a:chExt cx="5116049" cy="4089480"/>
          </a:xfrm>
        </p:grpSpPr>
        <p:grpSp>
          <p:nvGrpSpPr>
            <p:cNvPr name="Group 18" id="18"/>
            <p:cNvGrpSpPr/>
            <p:nvPr/>
          </p:nvGrpSpPr>
          <p:grpSpPr>
            <a:xfrm rot="0">
              <a:off x="0" y="0"/>
              <a:ext cx="5116049" cy="3850930"/>
              <a:chOff x="0" y="0"/>
              <a:chExt cx="1010578" cy="760677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1010578" cy="760677"/>
              </a:xfrm>
              <a:custGeom>
                <a:avLst/>
                <a:gdLst/>
                <a:ahLst/>
                <a:cxnLst/>
                <a:rect r="r" b="b" t="t" l="l"/>
                <a:pathLst>
                  <a:path h="760677" w="1010578">
                    <a:moveTo>
                      <a:pt x="0" y="0"/>
                    </a:moveTo>
                    <a:lnTo>
                      <a:pt x="1010578" y="0"/>
                    </a:lnTo>
                    <a:lnTo>
                      <a:pt x="1010578" y="760677"/>
                    </a:lnTo>
                    <a:lnTo>
                      <a:pt x="0" y="760677"/>
                    </a:lnTo>
                    <a:close/>
                  </a:path>
                </a:pathLst>
              </a:custGeom>
              <a:solidFill>
                <a:srgbClr val="FFFFFF">
                  <a:alpha val="4706"/>
                </a:srgbClr>
              </a:solidFill>
            </p:spPr>
          </p:sp>
          <p:sp>
            <p:nvSpPr>
              <p:cNvPr name="TextBox 20" id="20"/>
              <p:cNvSpPr txBox="true"/>
              <p:nvPr/>
            </p:nvSpPr>
            <p:spPr>
              <a:xfrm>
                <a:off x="0" y="-47625"/>
                <a:ext cx="1010578" cy="80830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089"/>
                  </a:lnSpc>
                </a:pPr>
              </a:p>
            </p:txBody>
          </p:sp>
        </p:grpSp>
        <p:sp>
          <p:nvSpPr>
            <p:cNvPr name="TextBox 21" id="21"/>
            <p:cNvSpPr txBox="true"/>
            <p:nvPr/>
          </p:nvSpPr>
          <p:spPr>
            <a:xfrm rot="0">
              <a:off x="209037" y="115228"/>
              <a:ext cx="4758259" cy="397425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1900">
                  <a:solidFill>
                    <a:srgbClr val="000000">
                      <a:alpha val="4706"/>
                    </a:srgbClr>
                  </a:solidFill>
                  <a:latin typeface="Open Sans Bold"/>
                </a:rPr>
                <a:t>JSON</a:t>
              </a:r>
            </a:p>
            <a:p>
              <a:pPr>
                <a:lnSpc>
                  <a:spcPts val="2660"/>
                </a:lnSpc>
              </a:pPr>
              <a:r>
                <a:rPr lang="en-US" sz="1900">
                  <a:solidFill>
                    <a:srgbClr val="000000">
                      <a:alpha val="4706"/>
                    </a:srgbClr>
                  </a:solidFill>
                  <a:latin typeface="Open Sans"/>
                </a:rPr>
                <a:t>accountHolder: “alice”</a:t>
              </a:r>
            </a:p>
            <a:p>
              <a:pPr>
                <a:lnSpc>
                  <a:spcPts val="2660"/>
                </a:lnSpc>
              </a:pPr>
              <a:r>
                <a:rPr lang="en-US" sz="1900">
                  <a:solidFill>
                    <a:srgbClr val="000000">
                      <a:alpha val="4706"/>
                    </a:srgbClr>
                  </a:solidFill>
                  <a:latin typeface="Open Sans"/>
                </a:rPr>
                <a:t>balance: SqdFYB5wT</a:t>
              </a:r>
            </a:p>
            <a:p>
              <a:pPr>
                <a:lnSpc>
                  <a:spcPts val="2660"/>
                </a:lnSpc>
              </a:pPr>
              <a:r>
                <a:rPr lang="en-US" sz="1900">
                  <a:solidFill>
                    <a:srgbClr val="000000">
                      <a:alpha val="4706"/>
                    </a:srgbClr>
                  </a:solidFill>
                  <a:latin typeface="Open Sans"/>
                </a:rPr>
                <a:t>movements: {</a:t>
              </a:r>
            </a:p>
            <a:p>
              <a:pPr>
                <a:lnSpc>
                  <a:spcPts val="2660"/>
                </a:lnSpc>
              </a:pPr>
              <a:r>
                <a:rPr lang="en-US" sz="1900">
                  <a:solidFill>
                    <a:srgbClr val="000000">
                      <a:alpha val="4706"/>
                    </a:srgbClr>
                  </a:solidFill>
                  <a:latin typeface="Open Sans"/>
                </a:rPr>
                <a:t>    value: CDT8Q4K5jDM==</a:t>
              </a:r>
            </a:p>
            <a:p>
              <a:pPr>
                <a:lnSpc>
                  <a:spcPts val="2660"/>
                </a:lnSpc>
              </a:pPr>
              <a:r>
                <a:rPr lang="en-US" sz="1900">
                  <a:solidFill>
                    <a:srgbClr val="000000">
                      <a:alpha val="4706"/>
                    </a:srgbClr>
                  </a:solidFill>
                  <a:latin typeface="Open Sans"/>
                </a:rPr>
                <a:t>    date: ZGS4a2oMtzO31=</a:t>
              </a:r>
            </a:p>
            <a:p>
              <a:pPr>
                <a:lnSpc>
                  <a:spcPts val="2660"/>
                </a:lnSpc>
              </a:pPr>
              <a:r>
                <a:rPr lang="en-US" sz="1900">
                  <a:solidFill>
                    <a:srgbClr val="000000">
                      <a:alpha val="4706"/>
                    </a:srgbClr>
                  </a:solidFill>
                  <a:latin typeface="Open Sans"/>
                </a:rPr>
                <a:t>    description: lOskTiyTHWRTJ</a:t>
              </a:r>
            </a:p>
            <a:p>
              <a:pPr>
                <a:lnSpc>
                  <a:spcPts val="2660"/>
                </a:lnSpc>
              </a:pPr>
              <a:r>
                <a:rPr lang="en-US" sz="1900">
                  <a:solidFill>
                    <a:srgbClr val="000000">
                      <a:alpha val="4706"/>
                    </a:srgbClr>
                  </a:solidFill>
                  <a:latin typeface="Open Sans"/>
                </a:rPr>
                <a:t>}</a:t>
              </a:r>
            </a:p>
            <a:p>
              <a:pPr marL="0" indent="0" lvl="0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22" id="22"/>
          <p:cNvSpPr/>
          <p:nvPr/>
        </p:nvSpPr>
        <p:spPr>
          <a:xfrm flipV="true">
            <a:off x="11323088" y="5728003"/>
            <a:ext cx="3042261" cy="0"/>
          </a:xfrm>
          <a:prstGeom prst="line">
            <a:avLst/>
          </a:prstGeom>
          <a:ln cap="flat" w="38100">
            <a:solidFill>
              <a:srgbClr val="000000">
                <a:alpha val="4706"/>
              </a:srgbClr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23" id="23"/>
          <p:cNvSpPr txBox="true"/>
          <p:nvPr/>
        </p:nvSpPr>
        <p:spPr>
          <a:xfrm rot="0">
            <a:off x="11323088" y="4991877"/>
            <a:ext cx="2992486" cy="6565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60"/>
              </a:lnSpc>
            </a:pPr>
            <a:r>
              <a:rPr lang="en-US" sz="1900">
                <a:solidFill>
                  <a:srgbClr val="000000">
                    <a:alpha val="4706"/>
                  </a:srgbClr>
                </a:solidFill>
                <a:latin typeface="Open Sans"/>
              </a:rPr>
              <a:t>encrypt with the</a:t>
            </a:r>
          </a:p>
          <a:p>
            <a:pPr algn="ctr" marL="0" indent="0" lvl="0">
              <a:lnSpc>
                <a:spcPts val="2660"/>
              </a:lnSpc>
              <a:spcBef>
                <a:spcPct val="0"/>
              </a:spcBef>
            </a:pPr>
            <a:r>
              <a:rPr lang="en-US" sz="1900">
                <a:solidFill>
                  <a:srgbClr val="000000">
                    <a:alpha val="4706"/>
                  </a:srgbClr>
                </a:solidFill>
                <a:latin typeface="Open Sans Bold"/>
              </a:rPr>
              <a:t>server_db_shared_key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1848455" y="5794678"/>
            <a:ext cx="1941753" cy="3232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660"/>
              </a:lnSpc>
              <a:spcBef>
                <a:spcPct val="0"/>
              </a:spcBef>
            </a:pPr>
            <a:r>
              <a:rPr lang="en-US" sz="1900">
                <a:solidFill>
                  <a:srgbClr val="000000">
                    <a:alpha val="4706"/>
                  </a:srgbClr>
                </a:solidFill>
                <a:latin typeface="Open Sans"/>
              </a:rPr>
              <a:t>(second layer)</a:t>
            </a:r>
          </a:p>
        </p:txBody>
      </p:sp>
      <p:grpSp>
        <p:nvGrpSpPr>
          <p:cNvPr name="Group 25" id="25"/>
          <p:cNvGrpSpPr/>
          <p:nvPr/>
        </p:nvGrpSpPr>
        <p:grpSpPr>
          <a:xfrm rot="0">
            <a:off x="14412974" y="4846144"/>
            <a:ext cx="3489036" cy="1986132"/>
            <a:chOff x="0" y="0"/>
            <a:chExt cx="4652048" cy="2648176"/>
          </a:xfrm>
        </p:grpSpPr>
        <p:grpSp>
          <p:nvGrpSpPr>
            <p:cNvPr name="Group 26" id="26"/>
            <p:cNvGrpSpPr/>
            <p:nvPr/>
          </p:nvGrpSpPr>
          <p:grpSpPr>
            <a:xfrm rot="0">
              <a:off x="0" y="0"/>
              <a:ext cx="4652048" cy="2242679"/>
              <a:chOff x="0" y="0"/>
              <a:chExt cx="1023114" cy="493227"/>
            </a:xfrm>
          </p:grpSpPr>
          <p:sp>
            <p:nvSpPr>
              <p:cNvPr name="Freeform 27" id="27"/>
              <p:cNvSpPr/>
              <p:nvPr/>
            </p:nvSpPr>
            <p:spPr>
              <a:xfrm flipH="false" flipV="false" rot="0">
                <a:off x="0" y="0"/>
                <a:ext cx="1023114" cy="493227"/>
              </a:xfrm>
              <a:custGeom>
                <a:avLst/>
                <a:gdLst/>
                <a:ahLst/>
                <a:cxnLst/>
                <a:rect r="r" b="b" t="t" l="l"/>
                <a:pathLst>
                  <a:path h="493227" w="1023114">
                    <a:moveTo>
                      <a:pt x="0" y="0"/>
                    </a:moveTo>
                    <a:lnTo>
                      <a:pt x="1023114" y="0"/>
                    </a:lnTo>
                    <a:lnTo>
                      <a:pt x="1023114" y="493227"/>
                    </a:lnTo>
                    <a:lnTo>
                      <a:pt x="0" y="493227"/>
                    </a:lnTo>
                    <a:close/>
                  </a:path>
                </a:pathLst>
              </a:custGeom>
              <a:solidFill>
                <a:srgbClr val="FFFFFF">
                  <a:alpha val="4706"/>
                </a:srgbClr>
              </a:solidFill>
            </p:spPr>
          </p:sp>
          <p:sp>
            <p:nvSpPr>
              <p:cNvPr name="TextBox 28" id="28"/>
              <p:cNvSpPr txBox="true"/>
              <p:nvPr/>
            </p:nvSpPr>
            <p:spPr>
              <a:xfrm>
                <a:off x="0" y="-47625"/>
                <a:ext cx="1023114" cy="540852"/>
              </a:xfrm>
              <a:prstGeom prst="rect">
                <a:avLst/>
              </a:prstGeom>
            </p:spPr>
            <p:txBody>
              <a:bodyPr anchor="ctr" rtlCol="false" tIns="45627" lIns="45627" bIns="45627" rIns="45627"/>
              <a:lstStyle/>
              <a:p>
                <a:pPr algn="ctr">
                  <a:lnSpc>
                    <a:spcPts val="3089"/>
                  </a:lnSpc>
                </a:pPr>
              </a:p>
            </p:txBody>
          </p:sp>
        </p:grpSp>
        <p:sp>
          <p:nvSpPr>
            <p:cNvPr name="TextBox 29" id="29"/>
            <p:cNvSpPr txBox="true"/>
            <p:nvPr/>
          </p:nvSpPr>
          <p:spPr>
            <a:xfrm rot="0">
              <a:off x="184964" y="224840"/>
              <a:ext cx="4378184" cy="24233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447"/>
                </a:lnSpc>
              </a:pPr>
              <a:r>
                <a:rPr lang="en-US" sz="1748">
                  <a:solidFill>
                    <a:srgbClr val="000000">
                      <a:alpha val="4706"/>
                    </a:srgbClr>
                  </a:solidFill>
                  <a:latin typeface="Open Sans Bold"/>
                </a:rPr>
                <a:t>JSON</a:t>
              </a:r>
            </a:p>
            <a:p>
              <a:pPr>
                <a:lnSpc>
                  <a:spcPts val="2447"/>
                </a:lnSpc>
              </a:pPr>
            </a:p>
            <a:p>
              <a:pPr>
                <a:lnSpc>
                  <a:spcPts val="2447"/>
                </a:lnSpc>
              </a:pPr>
              <a:r>
                <a:rPr lang="en-US" sz="1748">
                  <a:solidFill>
                    <a:srgbClr val="000000">
                      <a:alpha val="4706"/>
                    </a:srgbClr>
                  </a:solidFill>
                  <a:latin typeface="Open Sans"/>
                </a:rPr>
                <a:t>CDT8Q4K5jDMS4lOskTiyTHWRTJa2oMlOskTiyTHWRTJtz==</a:t>
              </a:r>
            </a:p>
            <a:p>
              <a:pPr>
                <a:lnSpc>
                  <a:spcPts val="2447"/>
                </a:lnSpc>
              </a:pPr>
              <a:r>
                <a:rPr lang="en-US" sz="1748">
                  <a:solidFill>
                    <a:srgbClr val="000000">
                      <a:alpha val="4706"/>
                    </a:srgbClr>
                  </a:solidFill>
                  <a:latin typeface="Open Sans"/>
                </a:rPr>
                <a:t>  </a:t>
              </a:r>
            </a:p>
            <a:p>
              <a:pPr marL="0" indent="0" lvl="0">
                <a:lnSpc>
                  <a:spcPts val="2447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30" id="30"/>
          <p:cNvSpPr/>
          <p:nvPr/>
        </p:nvSpPr>
        <p:spPr>
          <a:xfrm flipH="true">
            <a:off x="16902303" y="6513504"/>
            <a:ext cx="9525" cy="1102575"/>
          </a:xfrm>
          <a:prstGeom prst="line">
            <a:avLst/>
          </a:prstGeom>
          <a:ln cap="flat" w="38100">
            <a:solidFill>
              <a:srgbClr val="000000">
                <a:alpha val="4706"/>
              </a:srgbClr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31" id="31"/>
          <p:cNvGrpSpPr/>
          <p:nvPr/>
        </p:nvGrpSpPr>
        <p:grpSpPr>
          <a:xfrm rot="0">
            <a:off x="15188485" y="7616079"/>
            <a:ext cx="2070815" cy="959310"/>
            <a:chOff x="0" y="0"/>
            <a:chExt cx="545400" cy="252658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545400" cy="252658"/>
            </a:xfrm>
            <a:custGeom>
              <a:avLst/>
              <a:gdLst/>
              <a:ahLst/>
              <a:cxnLst/>
              <a:rect r="r" b="b" t="t" l="l"/>
              <a:pathLst>
                <a:path h="252658" w="545400">
                  <a:moveTo>
                    <a:pt x="0" y="0"/>
                  </a:moveTo>
                  <a:lnTo>
                    <a:pt x="545400" y="0"/>
                  </a:lnTo>
                  <a:lnTo>
                    <a:pt x="545400" y="252658"/>
                  </a:lnTo>
                  <a:lnTo>
                    <a:pt x="0" y="25265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0" y="-47625"/>
              <a:ext cx="545400" cy="3002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89"/>
                </a:lnSpc>
              </a:pPr>
              <a:r>
                <a:rPr lang="en-US" sz="2376">
                  <a:solidFill>
                    <a:srgbClr val="000000"/>
                  </a:solidFill>
                  <a:latin typeface="Poppins Bold"/>
                </a:rPr>
                <a:t>DataBase</a:t>
              </a:r>
            </a:p>
          </p:txBody>
        </p:sp>
      </p:grpSp>
      <p:sp>
        <p:nvSpPr>
          <p:cNvPr name="TextBox 34" id="34"/>
          <p:cNvSpPr txBox="true"/>
          <p:nvPr/>
        </p:nvSpPr>
        <p:spPr>
          <a:xfrm rot="0">
            <a:off x="14788043" y="6786963"/>
            <a:ext cx="2384972" cy="5859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55"/>
              </a:lnSpc>
            </a:pPr>
            <a:r>
              <a:rPr lang="en-US" sz="1682">
                <a:solidFill>
                  <a:srgbClr val="000000">
                    <a:alpha val="4706"/>
                  </a:srgbClr>
                </a:solidFill>
                <a:latin typeface="Open Sans"/>
              </a:rPr>
              <a:t>send with </a:t>
            </a:r>
          </a:p>
          <a:p>
            <a:pPr algn="ctr" marL="0" indent="0" lvl="0">
              <a:lnSpc>
                <a:spcPts val="2355"/>
              </a:lnSpc>
              <a:spcBef>
                <a:spcPct val="0"/>
              </a:spcBef>
            </a:pPr>
            <a:r>
              <a:rPr lang="en-US" sz="1682">
                <a:solidFill>
                  <a:srgbClr val="000000">
                    <a:alpha val="4706"/>
                  </a:srgbClr>
                </a:solidFill>
                <a:latin typeface="Open Sans Bold"/>
              </a:rPr>
              <a:t>Server Signature</a:t>
            </a:r>
          </a:p>
        </p:txBody>
      </p:sp>
      <p:sp>
        <p:nvSpPr>
          <p:cNvPr name="AutoShape 35" id="35"/>
          <p:cNvSpPr/>
          <p:nvPr/>
        </p:nvSpPr>
        <p:spPr>
          <a:xfrm flipH="true">
            <a:off x="14315574" y="9415833"/>
            <a:ext cx="2567679" cy="1905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36" id="36"/>
          <p:cNvSpPr/>
          <p:nvPr/>
        </p:nvSpPr>
        <p:spPr>
          <a:xfrm flipH="true">
            <a:off x="16864204" y="8599807"/>
            <a:ext cx="19049" cy="835076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7" id="37"/>
          <p:cNvSpPr txBox="true"/>
          <p:nvPr/>
        </p:nvSpPr>
        <p:spPr>
          <a:xfrm rot="0">
            <a:off x="11012544" y="8057634"/>
            <a:ext cx="3613574" cy="3191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09"/>
              </a:lnSpc>
              <a:spcBef>
                <a:spcPct val="0"/>
              </a:spcBef>
            </a:pPr>
            <a:r>
              <a:rPr lang="en-US" sz="1853">
                <a:solidFill>
                  <a:srgbClr val="000000"/>
                </a:solidFill>
                <a:latin typeface="Poppins Bold"/>
              </a:rPr>
              <a:t>un</a:t>
            </a:r>
            <a:r>
              <a:rPr lang="en-US" sz="1853">
                <a:solidFill>
                  <a:srgbClr val="000000"/>
                </a:solidFill>
                <a:latin typeface="Poppins Bold"/>
              </a:rPr>
              <a:t>protect (twoLayer == false)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14315574" y="8982589"/>
            <a:ext cx="2533533" cy="2905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355"/>
              </a:lnSpc>
              <a:spcBef>
                <a:spcPct val="0"/>
              </a:spcBef>
            </a:pPr>
            <a:r>
              <a:rPr lang="en-US" sz="1682">
                <a:solidFill>
                  <a:srgbClr val="000000"/>
                </a:solidFill>
                <a:latin typeface="Open Sans"/>
              </a:rPr>
              <a:t>check signature</a:t>
            </a:r>
          </a:p>
        </p:txBody>
      </p:sp>
      <p:sp>
        <p:nvSpPr>
          <p:cNvPr name="AutoShape 39" id="39"/>
          <p:cNvSpPr/>
          <p:nvPr/>
        </p:nvSpPr>
        <p:spPr>
          <a:xfrm flipH="true" flipV="true">
            <a:off x="10236223" y="9434883"/>
            <a:ext cx="3972621" cy="1905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40" id="40"/>
          <p:cNvSpPr/>
          <p:nvPr/>
        </p:nvSpPr>
        <p:spPr>
          <a:xfrm flipH="false" flipV="false" rot="0">
            <a:off x="10797722" y="7749152"/>
            <a:ext cx="4153457" cy="974174"/>
          </a:xfrm>
          <a:custGeom>
            <a:avLst/>
            <a:gdLst/>
            <a:ahLst/>
            <a:cxnLst/>
            <a:rect r="r" b="b" t="t" l="l"/>
            <a:pathLst>
              <a:path h="974174" w="4153457">
                <a:moveTo>
                  <a:pt x="0" y="0"/>
                </a:moveTo>
                <a:lnTo>
                  <a:pt x="4153456" y="0"/>
                </a:lnTo>
                <a:lnTo>
                  <a:pt x="4153456" y="974174"/>
                </a:lnTo>
                <a:lnTo>
                  <a:pt x="0" y="9741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1" id="41"/>
          <p:cNvSpPr txBox="true"/>
          <p:nvPr/>
        </p:nvSpPr>
        <p:spPr>
          <a:xfrm rot="0">
            <a:off x="10797722" y="8676242"/>
            <a:ext cx="2992486" cy="6565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60"/>
              </a:lnSpc>
            </a:pPr>
            <a:r>
              <a:rPr lang="en-US" sz="1900">
                <a:solidFill>
                  <a:srgbClr val="000000"/>
                </a:solidFill>
                <a:latin typeface="Open Sans"/>
              </a:rPr>
              <a:t>decrypt with the</a:t>
            </a:r>
          </a:p>
          <a:p>
            <a:pPr algn="ctr" marL="0" indent="0" lvl="0">
              <a:lnSpc>
                <a:spcPts val="2660"/>
              </a:lnSpc>
              <a:spcBef>
                <a:spcPct val="0"/>
              </a:spcBef>
            </a:pPr>
            <a:r>
              <a:rPr lang="en-US" sz="1900">
                <a:solidFill>
                  <a:srgbClr val="000000"/>
                </a:solidFill>
                <a:latin typeface="Open Sans Bold"/>
              </a:rPr>
              <a:t>server_db_shared_key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11323088" y="9479044"/>
            <a:ext cx="1941753" cy="3232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660"/>
              </a:lnSpc>
              <a:spcBef>
                <a:spcPct val="0"/>
              </a:spcBef>
            </a:pPr>
            <a:r>
              <a:rPr lang="en-US" sz="1900">
                <a:solidFill>
                  <a:srgbClr val="000000"/>
                </a:solidFill>
                <a:latin typeface="Open Sans"/>
              </a:rPr>
              <a:t>(external layer)</a:t>
            </a:r>
          </a:p>
        </p:txBody>
      </p:sp>
      <p:sp>
        <p:nvSpPr>
          <p:cNvPr name="AutoShape 43" id="43"/>
          <p:cNvSpPr/>
          <p:nvPr/>
        </p:nvSpPr>
        <p:spPr>
          <a:xfrm>
            <a:off x="14208845" y="9317338"/>
            <a:ext cx="0" cy="235091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4" id="44"/>
          <p:cNvSpPr/>
          <p:nvPr/>
        </p:nvSpPr>
        <p:spPr>
          <a:xfrm>
            <a:off x="14296524" y="9317338"/>
            <a:ext cx="0" cy="235091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5" id="45"/>
          <p:cNvGrpSpPr/>
          <p:nvPr/>
        </p:nvGrpSpPr>
        <p:grpSpPr>
          <a:xfrm rot="0">
            <a:off x="7156936" y="7916227"/>
            <a:ext cx="3079287" cy="2453856"/>
            <a:chOff x="0" y="0"/>
            <a:chExt cx="4105716" cy="3271808"/>
          </a:xfrm>
        </p:grpSpPr>
        <p:grpSp>
          <p:nvGrpSpPr>
            <p:cNvPr name="Group 46" id="46"/>
            <p:cNvGrpSpPr/>
            <p:nvPr/>
          </p:nvGrpSpPr>
          <p:grpSpPr>
            <a:xfrm rot="0">
              <a:off x="0" y="0"/>
              <a:ext cx="4105716" cy="3090436"/>
              <a:chOff x="0" y="0"/>
              <a:chExt cx="1010578" cy="760677"/>
            </a:xfrm>
          </p:grpSpPr>
          <p:sp>
            <p:nvSpPr>
              <p:cNvPr name="Freeform 47" id="47"/>
              <p:cNvSpPr/>
              <p:nvPr/>
            </p:nvSpPr>
            <p:spPr>
              <a:xfrm flipH="false" flipV="false" rot="0">
                <a:off x="0" y="0"/>
                <a:ext cx="1010578" cy="760677"/>
              </a:xfrm>
              <a:custGeom>
                <a:avLst/>
                <a:gdLst/>
                <a:ahLst/>
                <a:cxnLst/>
                <a:rect r="r" b="b" t="t" l="l"/>
                <a:pathLst>
                  <a:path h="760677" w="1010578">
                    <a:moveTo>
                      <a:pt x="0" y="0"/>
                    </a:moveTo>
                    <a:lnTo>
                      <a:pt x="1010578" y="0"/>
                    </a:lnTo>
                    <a:lnTo>
                      <a:pt x="1010578" y="760677"/>
                    </a:lnTo>
                    <a:lnTo>
                      <a:pt x="0" y="760677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48" id="48"/>
              <p:cNvSpPr txBox="true"/>
              <p:nvPr/>
            </p:nvSpPr>
            <p:spPr>
              <a:xfrm>
                <a:off x="0" y="-47625"/>
                <a:ext cx="1010578" cy="80830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089"/>
                  </a:lnSpc>
                </a:pPr>
              </a:p>
            </p:txBody>
          </p:sp>
        </p:grpSp>
        <p:sp>
          <p:nvSpPr>
            <p:cNvPr name="TextBox 49" id="49"/>
            <p:cNvSpPr txBox="true"/>
            <p:nvPr/>
          </p:nvSpPr>
          <p:spPr>
            <a:xfrm rot="0">
              <a:off x="167756" y="94473"/>
              <a:ext cx="3818584" cy="31773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134"/>
                </a:lnSpc>
              </a:pPr>
              <a:r>
                <a:rPr lang="en-US" sz="1524">
                  <a:solidFill>
                    <a:srgbClr val="000000"/>
                  </a:solidFill>
                  <a:latin typeface="Open Sans Bold"/>
                </a:rPr>
                <a:t>JSON</a:t>
              </a:r>
            </a:p>
            <a:p>
              <a:pPr>
                <a:lnSpc>
                  <a:spcPts val="2134"/>
                </a:lnSpc>
              </a:pPr>
              <a:r>
                <a:rPr lang="en-US" sz="1524">
                  <a:solidFill>
                    <a:srgbClr val="000000"/>
                  </a:solidFill>
                  <a:latin typeface="Open Sans Bold"/>
                </a:rPr>
                <a:t>accountHolder</a:t>
              </a:r>
              <a:r>
                <a:rPr lang="en-US" sz="1524">
                  <a:solidFill>
                    <a:srgbClr val="000000"/>
                  </a:solidFill>
                  <a:latin typeface="Open Sans"/>
                </a:rPr>
                <a:t>: “alice”</a:t>
              </a:r>
            </a:p>
            <a:p>
              <a:pPr>
                <a:lnSpc>
                  <a:spcPts val="2134"/>
                </a:lnSpc>
              </a:pPr>
              <a:r>
                <a:rPr lang="en-US" sz="1524">
                  <a:solidFill>
                    <a:srgbClr val="000000"/>
                  </a:solidFill>
                  <a:latin typeface="Open Sans Bold"/>
                </a:rPr>
                <a:t>balance</a:t>
              </a:r>
              <a:r>
                <a:rPr lang="en-US" sz="1524">
                  <a:solidFill>
                    <a:srgbClr val="000000"/>
                  </a:solidFill>
                  <a:latin typeface="Open Sans"/>
                </a:rPr>
                <a:t>: SqdFYB5wT</a:t>
              </a:r>
            </a:p>
            <a:p>
              <a:pPr>
                <a:lnSpc>
                  <a:spcPts val="2134"/>
                </a:lnSpc>
              </a:pPr>
              <a:r>
                <a:rPr lang="en-US" sz="1524">
                  <a:solidFill>
                    <a:srgbClr val="000000"/>
                  </a:solidFill>
                  <a:latin typeface="Open Sans Bold"/>
                </a:rPr>
                <a:t>movements</a:t>
              </a:r>
              <a:r>
                <a:rPr lang="en-US" sz="1524">
                  <a:solidFill>
                    <a:srgbClr val="000000"/>
                  </a:solidFill>
                  <a:latin typeface="Open Sans"/>
                </a:rPr>
                <a:t>: {</a:t>
              </a:r>
            </a:p>
            <a:p>
              <a:pPr>
                <a:lnSpc>
                  <a:spcPts val="2134"/>
                </a:lnSpc>
              </a:pPr>
              <a:r>
                <a:rPr lang="en-US" sz="1524">
                  <a:solidFill>
                    <a:srgbClr val="000000"/>
                  </a:solidFill>
                  <a:latin typeface="Open Sans"/>
                </a:rPr>
                <a:t>    </a:t>
              </a:r>
              <a:r>
                <a:rPr lang="en-US" sz="1524">
                  <a:solidFill>
                    <a:srgbClr val="000000"/>
                  </a:solidFill>
                  <a:latin typeface="Open Sans Bold"/>
                </a:rPr>
                <a:t>value</a:t>
              </a:r>
              <a:r>
                <a:rPr lang="en-US" sz="1524">
                  <a:solidFill>
                    <a:srgbClr val="000000"/>
                  </a:solidFill>
                  <a:latin typeface="Open Sans"/>
                </a:rPr>
                <a:t>: CDT8Q4K5jDM==</a:t>
              </a:r>
            </a:p>
            <a:p>
              <a:pPr>
                <a:lnSpc>
                  <a:spcPts val="2134"/>
                </a:lnSpc>
              </a:pPr>
              <a:r>
                <a:rPr lang="en-US" sz="1524">
                  <a:solidFill>
                    <a:srgbClr val="000000"/>
                  </a:solidFill>
                  <a:latin typeface="Open Sans"/>
                </a:rPr>
                <a:t>    </a:t>
              </a:r>
              <a:r>
                <a:rPr lang="en-US" sz="1524">
                  <a:solidFill>
                    <a:srgbClr val="000000"/>
                  </a:solidFill>
                  <a:latin typeface="Open Sans Bold"/>
                </a:rPr>
                <a:t>date</a:t>
              </a:r>
              <a:r>
                <a:rPr lang="en-US" sz="1524">
                  <a:solidFill>
                    <a:srgbClr val="000000"/>
                  </a:solidFill>
                  <a:latin typeface="Open Sans"/>
                </a:rPr>
                <a:t>: ZGS4a2oMtzO31=</a:t>
              </a:r>
            </a:p>
            <a:p>
              <a:pPr>
                <a:lnSpc>
                  <a:spcPts val="2134"/>
                </a:lnSpc>
              </a:pPr>
              <a:r>
                <a:rPr lang="en-US" sz="1524">
                  <a:solidFill>
                    <a:srgbClr val="000000"/>
                  </a:solidFill>
                  <a:latin typeface="Open Sans"/>
                </a:rPr>
                <a:t>    </a:t>
              </a:r>
              <a:r>
                <a:rPr lang="en-US" sz="1524">
                  <a:solidFill>
                    <a:srgbClr val="000000"/>
                  </a:solidFill>
                  <a:latin typeface="Open Sans Bold"/>
                </a:rPr>
                <a:t>description</a:t>
              </a:r>
              <a:r>
                <a:rPr lang="en-US" sz="1524">
                  <a:solidFill>
                    <a:srgbClr val="000000"/>
                  </a:solidFill>
                  <a:latin typeface="Open Sans"/>
                </a:rPr>
                <a:t>: lOskTiyTHWRTJ</a:t>
              </a:r>
            </a:p>
            <a:p>
              <a:pPr>
                <a:lnSpc>
                  <a:spcPts val="2134"/>
                </a:lnSpc>
              </a:pPr>
              <a:r>
                <a:rPr lang="en-US" sz="1524">
                  <a:solidFill>
                    <a:srgbClr val="000000"/>
                  </a:solidFill>
                  <a:latin typeface="Open Sans"/>
                </a:rPr>
                <a:t>}</a:t>
              </a:r>
            </a:p>
            <a:p>
              <a:pPr marL="0" indent="0" lvl="0">
                <a:lnSpc>
                  <a:spcPts val="2134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0" id="50"/>
          <p:cNvSpPr/>
          <p:nvPr/>
        </p:nvSpPr>
        <p:spPr>
          <a:xfrm flipH="false" flipV="false" rot="0">
            <a:off x="301557" y="4059202"/>
            <a:ext cx="4704198" cy="1103348"/>
          </a:xfrm>
          <a:custGeom>
            <a:avLst/>
            <a:gdLst/>
            <a:ahLst/>
            <a:cxnLst/>
            <a:rect r="r" b="b" t="t" l="l"/>
            <a:pathLst>
              <a:path h="1103348" w="4704198">
                <a:moveTo>
                  <a:pt x="0" y="0"/>
                </a:moveTo>
                <a:lnTo>
                  <a:pt x="4704198" y="0"/>
                </a:lnTo>
                <a:lnTo>
                  <a:pt x="4704198" y="1103348"/>
                </a:lnTo>
                <a:lnTo>
                  <a:pt x="0" y="11033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1" id="51"/>
          <p:cNvSpPr txBox="true"/>
          <p:nvPr/>
        </p:nvSpPr>
        <p:spPr>
          <a:xfrm rot="0">
            <a:off x="3583426" y="8564873"/>
            <a:ext cx="2992486" cy="6565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60"/>
              </a:lnSpc>
            </a:pPr>
            <a:r>
              <a:rPr lang="en-US" sz="1900">
                <a:solidFill>
                  <a:srgbClr val="000000"/>
                </a:solidFill>
                <a:latin typeface="Open Sans"/>
              </a:rPr>
              <a:t>encrypt with the</a:t>
            </a:r>
          </a:p>
          <a:p>
            <a:pPr algn="ctr" marL="0" indent="0" lvl="0">
              <a:lnSpc>
                <a:spcPts val="2660"/>
              </a:lnSpc>
              <a:spcBef>
                <a:spcPct val="0"/>
              </a:spcBef>
            </a:pPr>
            <a:r>
              <a:rPr lang="en-US" sz="1900">
                <a:solidFill>
                  <a:srgbClr val="000000"/>
                </a:solidFill>
                <a:latin typeface="Open Sans Bold"/>
              </a:rPr>
              <a:t>server_db_shared_key</a:t>
            </a:r>
          </a:p>
        </p:txBody>
      </p:sp>
      <p:sp>
        <p:nvSpPr>
          <p:cNvPr name="TextBox 52" id="52"/>
          <p:cNvSpPr txBox="true"/>
          <p:nvPr/>
        </p:nvSpPr>
        <p:spPr>
          <a:xfrm rot="0">
            <a:off x="4015829" y="9367674"/>
            <a:ext cx="1941753" cy="3232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660"/>
              </a:lnSpc>
              <a:spcBef>
                <a:spcPct val="0"/>
              </a:spcBef>
            </a:pPr>
            <a:r>
              <a:rPr lang="en-US" sz="1900">
                <a:solidFill>
                  <a:srgbClr val="000000"/>
                </a:solidFill>
                <a:latin typeface="Open Sans"/>
              </a:rPr>
              <a:t>(external layer)</a:t>
            </a:r>
          </a:p>
        </p:txBody>
      </p:sp>
      <p:sp>
        <p:nvSpPr>
          <p:cNvPr name="Freeform 53" id="53"/>
          <p:cNvSpPr/>
          <p:nvPr/>
        </p:nvSpPr>
        <p:spPr>
          <a:xfrm flipH="false" flipV="false" rot="0">
            <a:off x="2759079" y="7509490"/>
            <a:ext cx="4153457" cy="974174"/>
          </a:xfrm>
          <a:custGeom>
            <a:avLst/>
            <a:gdLst/>
            <a:ahLst/>
            <a:cxnLst/>
            <a:rect r="r" b="b" t="t" l="l"/>
            <a:pathLst>
              <a:path h="974174" w="4153457">
                <a:moveTo>
                  <a:pt x="0" y="0"/>
                </a:moveTo>
                <a:lnTo>
                  <a:pt x="4153457" y="0"/>
                </a:lnTo>
                <a:lnTo>
                  <a:pt x="4153457" y="974174"/>
                </a:lnTo>
                <a:lnTo>
                  <a:pt x="0" y="9741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4" id="54"/>
          <p:cNvSpPr txBox="true"/>
          <p:nvPr/>
        </p:nvSpPr>
        <p:spPr>
          <a:xfrm rot="0">
            <a:off x="3120944" y="7825404"/>
            <a:ext cx="3296378" cy="3191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09"/>
              </a:lnSpc>
              <a:spcBef>
                <a:spcPct val="0"/>
              </a:spcBef>
            </a:pPr>
            <a:r>
              <a:rPr lang="en-US" sz="1853">
                <a:solidFill>
                  <a:srgbClr val="000000"/>
                </a:solidFill>
                <a:latin typeface="Poppins Bold"/>
              </a:rPr>
              <a:t>protect (twoLayer == false)</a:t>
            </a:r>
          </a:p>
        </p:txBody>
      </p:sp>
      <p:sp>
        <p:nvSpPr>
          <p:cNvPr name="AutoShape 55" id="55"/>
          <p:cNvSpPr/>
          <p:nvPr/>
        </p:nvSpPr>
        <p:spPr>
          <a:xfrm flipH="true" flipV="true">
            <a:off x="2587208" y="9332831"/>
            <a:ext cx="4569729" cy="1905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6" id="56"/>
          <p:cNvSpPr/>
          <p:nvPr/>
        </p:nvSpPr>
        <p:spPr>
          <a:xfrm flipH="true" flipV="true">
            <a:off x="2587208" y="7098969"/>
            <a:ext cx="9525" cy="2243387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57" id="57"/>
          <p:cNvSpPr txBox="true"/>
          <p:nvPr/>
        </p:nvSpPr>
        <p:spPr>
          <a:xfrm rot="0">
            <a:off x="251859" y="7277702"/>
            <a:ext cx="2384972" cy="5859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55"/>
              </a:lnSpc>
            </a:pPr>
            <a:r>
              <a:rPr lang="en-US" sz="1682">
                <a:solidFill>
                  <a:srgbClr val="000000"/>
                </a:solidFill>
                <a:latin typeface="Open Sans"/>
              </a:rPr>
              <a:t>send with </a:t>
            </a:r>
          </a:p>
          <a:p>
            <a:pPr algn="ctr" marL="0" indent="0" lvl="0">
              <a:lnSpc>
                <a:spcPts val="2355"/>
              </a:lnSpc>
              <a:spcBef>
                <a:spcPct val="0"/>
              </a:spcBef>
            </a:pPr>
            <a:r>
              <a:rPr lang="en-US" sz="1682">
                <a:solidFill>
                  <a:srgbClr val="000000"/>
                </a:solidFill>
                <a:latin typeface="Open Sans Bold"/>
              </a:rPr>
              <a:t>DataBase Signature</a:t>
            </a:r>
          </a:p>
        </p:txBody>
      </p:sp>
      <p:grpSp>
        <p:nvGrpSpPr>
          <p:cNvPr name="Group 58" id="58"/>
          <p:cNvGrpSpPr/>
          <p:nvPr/>
        </p:nvGrpSpPr>
        <p:grpSpPr>
          <a:xfrm rot="0">
            <a:off x="1585499" y="6139660"/>
            <a:ext cx="2070815" cy="959310"/>
            <a:chOff x="0" y="0"/>
            <a:chExt cx="545400" cy="252658"/>
          </a:xfrm>
        </p:grpSpPr>
        <p:sp>
          <p:nvSpPr>
            <p:cNvPr name="Freeform 59" id="59"/>
            <p:cNvSpPr/>
            <p:nvPr/>
          </p:nvSpPr>
          <p:spPr>
            <a:xfrm flipH="false" flipV="false" rot="0">
              <a:off x="0" y="0"/>
              <a:ext cx="545400" cy="252658"/>
            </a:xfrm>
            <a:custGeom>
              <a:avLst/>
              <a:gdLst/>
              <a:ahLst/>
              <a:cxnLst/>
              <a:rect r="r" b="b" t="t" l="l"/>
              <a:pathLst>
                <a:path h="252658" w="545400">
                  <a:moveTo>
                    <a:pt x="0" y="0"/>
                  </a:moveTo>
                  <a:lnTo>
                    <a:pt x="545400" y="0"/>
                  </a:lnTo>
                  <a:lnTo>
                    <a:pt x="545400" y="252658"/>
                  </a:lnTo>
                  <a:lnTo>
                    <a:pt x="0" y="25265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60" id="60"/>
            <p:cNvSpPr txBox="true"/>
            <p:nvPr/>
          </p:nvSpPr>
          <p:spPr>
            <a:xfrm>
              <a:off x="0" y="-47625"/>
              <a:ext cx="545400" cy="3002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89"/>
                </a:lnSpc>
              </a:pPr>
              <a:r>
                <a:rPr lang="en-US" sz="2376">
                  <a:solidFill>
                    <a:srgbClr val="000000"/>
                  </a:solidFill>
                  <a:latin typeface="Poppins Bold"/>
                </a:rPr>
                <a:t>Server 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18288000" cy="4245074"/>
          </a:xfrm>
          <a:prstGeom prst="rect">
            <a:avLst/>
          </a:prstGeom>
          <a:solidFill>
            <a:srgbClr val="191919"/>
          </a:solidFill>
        </p:spPr>
      </p:sp>
      <p:sp>
        <p:nvSpPr>
          <p:cNvPr name="AutoShape 3" id="3"/>
          <p:cNvSpPr/>
          <p:nvPr/>
        </p:nvSpPr>
        <p:spPr>
          <a:xfrm rot="-10800000">
            <a:off x="0" y="2830049"/>
            <a:ext cx="1425295" cy="1415025"/>
          </a:xfrm>
          <a:prstGeom prst="rect">
            <a:avLst/>
          </a:prstGeom>
          <a:solidFill>
            <a:srgbClr val="FADB7A"/>
          </a:solidFill>
        </p:spPr>
      </p:sp>
      <p:sp>
        <p:nvSpPr>
          <p:cNvPr name="AutoShape 4" id="4"/>
          <p:cNvSpPr/>
          <p:nvPr/>
        </p:nvSpPr>
        <p:spPr>
          <a:xfrm rot="-10800000">
            <a:off x="0" y="0"/>
            <a:ext cx="1425295" cy="1415025"/>
          </a:xfrm>
          <a:prstGeom prst="rect">
            <a:avLst/>
          </a:prstGeom>
          <a:solidFill>
            <a:srgbClr val="F4A100"/>
          </a:solidFill>
        </p:spPr>
      </p:sp>
      <p:sp>
        <p:nvSpPr>
          <p:cNvPr name="AutoShape 5" id="5"/>
          <p:cNvSpPr/>
          <p:nvPr/>
        </p:nvSpPr>
        <p:spPr>
          <a:xfrm rot="-10800000">
            <a:off x="1425295" y="1415025"/>
            <a:ext cx="1425295" cy="1415025"/>
          </a:xfrm>
          <a:prstGeom prst="rect">
            <a:avLst/>
          </a:prstGeom>
          <a:solidFill>
            <a:srgbClr val="EFC136"/>
          </a:solidFill>
        </p:spPr>
      </p:sp>
      <p:sp>
        <p:nvSpPr>
          <p:cNvPr name="AutoShape 6" id="6"/>
          <p:cNvSpPr/>
          <p:nvPr/>
        </p:nvSpPr>
        <p:spPr>
          <a:xfrm rot="-10800000">
            <a:off x="2850590" y="0"/>
            <a:ext cx="1425295" cy="1415025"/>
          </a:xfrm>
          <a:prstGeom prst="rect">
            <a:avLst/>
          </a:prstGeom>
          <a:solidFill>
            <a:srgbClr val="F4A100"/>
          </a:solidFill>
        </p:spPr>
      </p:sp>
      <p:grpSp>
        <p:nvGrpSpPr>
          <p:cNvPr name="Group 7" id="7"/>
          <p:cNvGrpSpPr/>
          <p:nvPr/>
        </p:nvGrpSpPr>
        <p:grpSpPr>
          <a:xfrm rot="0">
            <a:off x="2239626" y="5321455"/>
            <a:ext cx="2070815" cy="959310"/>
            <a:chOff x="0" y="0"/>
            <a:chExt cx="545400" cy="25265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45400" cy="252658"/>
            </a:xfrm>
            <a:custGeom>
              <a:avLst/>
              <a:gdLst/>
              <a:ahLst/>
              <a:cxnLst/>
              <a:rect r="r" b="b" t="t" l="l"/>
              <a:pathLst>
                <a:path h="252658" w="545400">
                  <a:moveTo>
                    <a:pt x="0" y="0"/>
                  </a:moveTo>
                  <a:lnTo>
                    <a:pt x="545400" y="0"/>
                  </a:lnTo>
                  <a:lnTo>
                    <a:pt x="545400" y="252658"/>
                  </a:lnTo>
                  <a:lnTo>
                    <a:pt x="0" y="25265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545400" cy="3002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89"/>
                </a:lnSpc>
              </a:pPr>
              <a:r>
                <a:rPr lang="en-US" sz="2376">
                  <a:solidFill>
                    <a:srgbClr val="000000"/>
                  </a:solidFill>
                  <a:latin typeface="Poppins Bold"/>
                </a:rPr>
                <a:t>Server </a:t>
              </a: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3911866" y="1703341"/>
            <a:ext cx="13685940" cy="1304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>
                <a:solidFill>
                  <a:srgbClr val="F4A100"/>
                </a:solidFill>
                <a:latin typeface="Poppins Bold"/>
                <a:ea typeface="Poppins Bold"/>
              </a:rPr>
              <a:t>Secu﻿re Document</a:t>
            </a:r>
            <a:r>
              <a:rPr lang="en-US" sz="8000">
                <a:solidFill>
                  <a:srgbClr val="F4F4F4"/>
                </a:solidFill>
                <a:latin typeface="Poppins Bold"/>
              </a:rPr>
              <a:t> Flow</a:t>
            </a:r>
          </a:p>
        </p:txBody>
      </p:sp>
      <p:sp>
        <p:nvSpPr>
          <p:cNvPr name="AutoShape 11" id="11"/>
          <p:cNvSpPr/>
          <p:nvPr/>
        </p:nvSpPr>
        <p:spPr>
          <a:xfrm flipV="true">
            <a:off x="4310441" y="5820160"/>
            <a:ext cx="3042261" cy="0"/>
          </a:xfrm>
          <a:prstGeom prst="line">
            <a:avLst/>
          </a:prstGeom>
          <a:ln cap="flat" w="38100">
            <a:solidFill>
              <a:srgbClr val="000000">
                <a:alpha val="15686"/>
              </a:srgbClr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2" id="12"/>
          <p:cNvSpPr/>
          <p:nvPr/>
        </p:nvSpPr>
        <p:spPr>
          <a:xfrm>
            <a:off x="509195" y="5820160"/>
            <a:ext cx="1696339" cy="19050"/>
          </a:xfrm>
          <a:prstGeom prst="line">
            <a:avLst/>
          </a:prstGeom>
          <a:ln cap="flat" w="38100">
            <a:solidFill>
              <a:srgbClr val="000000">
                <a:alpha val="15686"/>
              </a:srgbClr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13" id="13"/>
          <p:cNvSpPr txBox="true"/>
          <p:nvPr/>
        </p:nvSpPr>
        <p:spPr>
          <a:xfrm rot="0">
            <a:off x="499670" y="5393277"/>
            <a:ext cx="1670596" cy="3232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660"/>
              </a:lnSpc>
              <a:spcBef>
                <a:spcPct val="0"/>
              </a:spcBef>
            </a:pPr>
            <a:r>
              <a:rPr lang="en-US" sz="1900">
                <a:solidFill>
                  <a:srgbClr val="000000">
                    <a:alpha val="15686"/>
                  </a:srgbClr>
                </a:solidFill>
                <a:latin typeface="Open Sans"/>
              </a:rPr>
              <a:t>plain_text_json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4310441" y="5084033"/>
            <a:ext cx="2992486" cy="6565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60"/>
              </a:lnSpc>
            </a:pPr>
            <a:r>
              <a:rPr lang="en-US" sz="1900">
                <a:solidFill>
                  <a:srgbClr val="000000">
                    <a:alpha val="15686"/>
                  </a:srgbClr>
                </a:solidFill>
                <a:latin typeface="Open Sans"/>
              </a:rPr>
              <a:t>encrypt with the</a:t>
            </a:r>
          </a:p>
          <a:p>
            <a:pPr algn="ctr" marL="0" indent="0" lvl="0">
              <a:lnSpc>
                <a:spcPts val="2660"/>
              </a:lnSpc>
              <a:spcBef>
                <a:spcPct val="0"/>
              </a:spcBef>
            </a:pPr>
            <a:r>
              <a:rPr lang="en-US" sz="1900">
                <a:solidFill>
                  <a:srgbClr val="000000">
                    <a:alpha val="15686"/>
                  </a:srgbClr>
                </a:solidFill>
                <a:latin typeface="Open Sans Bold"/>
              </a:rPr>
              <a:t> account_symmetric_key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499670" y="4438173"/>
            <a:ext cx="4175075" cy="407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89"/>
              </a:lnSpc>
              <a:spcBef>
                <a:spcPct val="0"/>
              </a:spcBef>
            </a:pPr>
            <a:r>
              <a:rPr lang="en-US" sz="2376">
                <a:solidFill>
                  <a:srgbClr val="000000"/>
                </a:solidFill>
                <a:latin typeface="Poppins Bold"/>
              </a:rPr>
              <a:t>protect (twoLayer == true )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4835808" y="5886835"/>
            <a:ext cx="1941753" cy="3232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660"/>
              </a:lnSpc>
              <a:spcBef>
                <a:spcPct val="0"/>
              </a:spcBef>
            </a:pPr>
            <a:r>
              <a:rPr lang="en-US" sz="1900">
                <a:solidFill>
                  <a:srgbClr val="000000">
                    <a:alpha val="15686"/>
                  </a:srgbClr>
                </a:solidFill>
                <a:latin typeface="Open Sans"/>
              </a:rPr>
              <a:t>(first layer)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7419377" y="4305655"/>
            <a:ext cx="3837037" cy="3067110"/>
            <a:chOff x="0" y="0"/>
            <a:chExt cx="5116049" cy="4089480"/>
          </a:xfrm>
        </p:grpSpPr>
        <p:grpSp>
          <p:nvGrpSpPr>
            <p:cNvPr name="Group 18" id="18"/>
            <p:cNvGrpSpPr/>
            <p:nvPr/>
          </p:nvGrpSpPr>
          <p:grpSpPr>
            <a:xfrm rot="0">
              <a:off x="0" y="0"/>
              <a:ext cx="5116049" cy="3850930"/>
              <a:chOff x="0" y="0"/>
              <a:chExt cx="1010578" cy="760677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1010578" cy="760677"/>
              </a:xfrm>
              <a:custGeom>
                <a:avLst/>
                <a:gdLst/>
                <a:ahLst/>
                <a:cxnLst/>
                <a:rect r="r" b="b" t="t" l="l"/>
                <a:pathLst>
                  <a:path h="760677" w="1010578">
                    <a:moveTo>
                      <a:pt x="0" y="0"/>
                    </a:moveTo>
                    <a:lnTo>
                      <a:pt x="1010578" y="0"/>
                    </a:lnTo>
                    <a:lnTo>
                      <a:pt x="1010578" y="760677"/>
                    </a:lnTo>
                    <a:lnTo>
                      <a:pt x="0" y="760677"/>
                    </a:lnTo>
                    <a:close/>
                  </a:path>
                </a:pathLst>
              </a:custGeom>
              <a:solidFill>
                <a:srgbClr val="FFFFFF">
                  <a:alpha val="15686"/>
                </a:srgbClr>
              </a:solidFill>
            </p:spPr>
          </p:sp>
          <p:sp>
            <p:nvSpPr>
              <p:cNvPr name="TextBox 20" id="20"/>
              <p:cNvSpPr txBox="true"/>
              <p:nvPr/>
            </p:nvSpPr>
            <p:spPr>
              <a:xfrm>
                <a:off x="0" y="-47625"/>
                <a:ext cx="1010578" cy="80830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089"/>
                  </a:lnSpc>
                </a:pPr>
              </a:p>
            </p:txBody>
          </p:sp>
        </p:grpSp>
        <p:sp>
          <p:nvSpPr>
            <p:cNvPr name="TextBox 21" id="21"/>
            <p:cNvSpPr txBox="true"/>
            <p:nvPr/>
          </p:nvSpPr>
          <p:spPr>
            <a:xfrm rot="0">
              <a:off x="209037" y="115228"/>
              <a:ext cx="4758259" cy="397425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1900">
                  <a:solidFill>
                    <a:srgbClr val="000000">
                      <a:alpha val="15686"/>
                    </a:srgbClr>
                  </a:solidFill>
                  <a:latin typeface="Open Sans Bold"/>
                </a:rPr>
                <a:t>JSON</a:t>
              </a:r>
            </a:p>
            <a:p>
              <a:pPr>
                <a:lnSpc>
                  <a:spcPts val="2660"/>
                </a:lnSpc>
              </a:pPr>
              <a:r>
                <a:rPr lang="en-US" sz="1900">
                  <a:solidFill>
                    <a:srgbClr val="000000">
                      <a:alpha val="15686"/>
                    </a:srgbClr>
                  </a:solidFill>
                  <a:latin typeface="Open Sans Bold"/>
                </a:rPr>
                <a:t>accountHolder</a:t>
              </a:r>
              <a:r>
                <a:rPr lang="en-US" sz="1900">
                  <a:solidFill>
                    <a:srgbClr val="000000">
                      <a:alpha val="15686"/>
                    </a:srgbClr>
                  </a:solidFill>
                  <a:latin typeface="Open Sans"/>
                </a:rPr>
                <a:t>: “alice”</a:t>
              </a:r>
            </a:p>
            <a:p>
              <a:pPr>
                <a:lnSpc>
                  <a:spcPts val="2660"/>
                </a:lnSpc>
              </a:pPr>
              <a:r>
                <a:rPr lang="en-US" sz="1900">
                  <a:solidFill>
                    <a:srgbClr val="000000">
                      <a:alpha val="15686"/>
                    </a:srgbClr>
                  </a:solidFill>
                  <a:latin typeface="Open Sans Bold"/>
                </a:rPr>
                <a:t>balance</a:t>
              </a:r>
              <a:r>
                <a:rPr lang="en-US" sz="1900">
                  <a:solidFill>
                    <a:srgbClr val="000000">
                      <a:alpha val="15686"/>
                    </a:srgbClr>
                  </a:solidFill>
                  <a:latin typeface="Open Sans"/>
                </a:rPr>
                <a:t>: SqdFYB5wT</a:t>
              </a:r>
            </a:p>
            <a:p>
              <a:pPr>
                <a:lnSpc>
                  <a:spcPts val="2660"/>
                </a:lnSpc>
              </a:pPr>
              <a:r>
                <a:rPr lang="en-US" sz="1900">
                  <a:solidFill>
                    <a:srgbClr val="000000">
                      <a:alpha val="15686"/>
                    </a:srgbClr>
                  </a:solidFill>
                  <a:latin typeface="Open Sans Bold"/>
                </a:rPr>
                <a:t>movements</a:t>
              </a:r>
              <a:r>
                <a:rPr lang="en-US" sz="1900">
                  <a:solidFill>
                    <a:srgbClr val="000000">
                      <a:alpha val="15686"/>
                    </a:srgbClr>
                  </a:solidFill>
                  <a:latin typeface="Open Sans"/>
                </a:rPr>
                <a:t>: {</a:t>
              </a:r>
            </a:p>
            <a:p>
              <a:pPr>
                <a:lnSpc>
                  <a:spcPts val="2660"/>
                </a:lnSpc>
              </a:pPr>
              <a:r>
                <a:rPr lang="en-US" sz="1900">
                  <a:solidFill>
                    <a:srgbClr val="000000">
                      <a:alpha val="15686"/>
                    </a:srgbClr>
                  </a:solidFill>
                  <a:latin typeface="Open Sans"/>
                </a:rPr>
                <a:t>    </a:t>
              </a:r>
              <a:r>
                <a:rPr lang="en-US" sz="1900">
                  <a:solidFill>
                    <a:srgbClr val="000000">
                      <a:alpha val="15686"/>
                    </a:srgbClr>
                  </a:solidFill>
                  <a:latin typeface="Open Sans Bold"/>
                </a:rPr>
                <a:t>value</a:t>
              </a:r>
              <a:r>
                <a:rPr lang="en-US" sz="1900">
                  <a:solidFill>
                    <a:srgbClr val="000000">
                      <a:alpha val="15686"/>
                    </a:srgbClr>
                  </a:solidFill>
                  <a:latin typeface="Open Sans"/>
                </a:rPr>
                <a:t>: CDT8Q4K5jDM==</a:t>
              </a:r>
            </a:p>
            <a:p>
              <a:pPr>
                <a:lnSpc>
                  <a:spcPts val="2660"/>
                </a:lnSpc>
              </a:pPr>
              <a:r>
                <a:rPr lang="en-US" sz="1900">
                  <a:solidFill>
                    <a:srgbClr val="000000">
                      <a:alpha val="15686"/>
                    </a:srgbClr>
                  </a:solidFill>
                  <a:latin typeface="Open Sans"/>
                </a:rPr>
                <a:t>    </a:t>
              </a:r>
              <a:r>
                <a:rPr lang="en-US" sz="1900">
                  <a:solidFill>
                    <a:srgbClr val="000000">
                      <a:alpha val="15686"/>
                    </a:srgbClr>
                  </a:solidFill>
                  <a:latin typeface="Open Sans Bold"/>
                </a:rPr>
                <a:t>date</a:t>
              </a:r>
              <a:r>
                <a:rPr lang="en-US" sz="1900">
                  <a:solidFill>
                    <a:srgbClr val="000000">
                      <a:alpha val="15686"/>
                    </a:srgbClr>
                  </a:solidFill>
                  <a:latin typeface="Open Sans"/>
                </a:rPr>
                <a:t>: ZGS4a2oMtzO31=</a:t>
              </a:r>
            </a:p>
            <a:p>
              <a:pPr>
                <a:lnSpc>
                  <a:spcPts val="2660"/>
                </a:lnSpc>
              </a:pPr>
              <a:r>
                <a:rPr lang="en-US" sz="1900">
                  <a:solidFill>
                    <a:srgbClr val="000000">
                      <a:alpha val="15686"/>
                    </a:srgbClr>
                  </a:solidFill>
                  <a:latin typeface="Open Sans"/>
                </a:rPr>
                <a:t>    </a:t>
              </a:r>
              <a:r>
                <a:rPr lang="en-US" sz="1900">
                  <a:solidFill>
                    <a:srgbClr val="000000">
                      <a:alpha val="15686"/>
                    </a:srgbClr>
                  </a:solidFill>
                  <a:latin typeface="Open Sans Bold"/>
                </a:rPr>
                <a:t>description</a:t>
              </a:r>
              <a:r>
                <a:rPr lang="en-US" sz="1900">
                  <a:solidFill>
                    <a:srgbClr val="000000">
                      <a:alpha val="15686"/>
                    </a:srgbClr>
                  </a:solidFill>
                  <a:latin typeface="Open Sans"/>
                </a:rPr>
                <a:t>: lOskTiyTHWRTJ</a:t>
              </a:r>
            </a:p>
            <a:p>
              <a:pPr>
                <a:lnSpc>
                  <a:spcPts val="2660"/>
                </a:lnSpc>
              </a:pPr>
              <a:r>
                <a:rPr lang="en-US" sz="1900">
                  <a:solidFill>
                    <a:srgbClr val="000000">
                      <a:alpha val="15686"/>
                    </a:srgbClr>
                  </a:solidFill>
                  <a:latin typeface="Open Sans"/>
                </a:rPr>
                <a:t>}</a:t>
              </a:r>
            </a:p>
            <a:p>
              <a:pPr marL="0" indent="0" lvl="0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22" id="22"/>
          <p:cNvSpPr/>
          <p:nvPr/>
        </p:nvSpPr>
        <p:spPr>
          <a:xfrm flipV="true">
            <a:off x="11323088" y="5728003"/>
            <a:ext cx="3042261" cy="0"/>
          </a:xfrm>
          <a:prstGeom prst="line">
            <a:avLst/>
          </a:prstGeom>
          <a:ln cap="flat" w="38100">
            <a:solidFill>
              <a:srgbClr val="000000">
                <a:alpha val="15686"/>
              </a:srgbClr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23" id="23"/>
          <p:cNvSpPr txBox="true"/>
          <p:nvPr/>
        </p:nvSpPr>
        <p:spPr>
          <a:xfrm rot="0">
            <a:off x="11323088" y="4991877"/>
            <a:ext cx="2992486" cy="6565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60"/>
              </a:lnSpc>
            </a:pPr>
            <a:r>
              <a:rPr lang="en-US" sz="1900">
                <a:solidFill>
                  <a:srgbClr val="000000">
                    <a:alpha val="15686"/>
                  </a:srgbClr>
                </a:solidFill>
                <a:latin typeface="Open Sans"/>
              </a:rPr>
              <a:t>encrypt with the</a:t>
            </a:r>
          </a:p>
          <a:p>
            <a:pPr algn="ctr" marL="0" indent="0" lvl="0">
              <a:lnSpc>
                <a:spcPts val="2660"/>
              </a:lnSpc>
              <a:spcBef>
                <a:spcPct val="0"/>
              </a:spcBef>
            </a:pPr>
            <a:r>
              <a:rPr lang="en-US" sz="1900">
                <a:solidFill>
                  <a:srgbClr val="000000">
                    <a:alpha val="15686"/>
                  </a:srgbClr>
                </a:solidFill>
                <a:latin typeface="Open Sans Bold"/>
              </a:rPr>
              <a:t>server_db_shared_key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1848455" y="5794678"/>
            <a:ext cx="1941753" cy="3232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660"/>
              </a:lnSpc>
              <a:spcBef>
                <a:spcPct val="0"/>
              </a:spcBef>
            </a:pPr>
            <a:r>
              <a:rPr lang="en-US" sz="1900">
                <a:solidFill>
                  <a:srgbClr val="000000">
                    <a:alpha val="15686"/>
                  </a:srgbClr>
                </a:solidFill>
                <a:latin typeface="Open Sans"/>
              </a:rPr>
              <a:t>(second layer)</a:t>
            </a:r>
          </a:p>
        </p:txBody>
      </p:sp>
      <p:grpSp>
        <p:nvGrpSpPr>
          <p:cNvPr name="Group 25" id="25"/>
          <p:cNvGrpSpPr/>
          <p:nvPr/>
        </p:nvGrpSpPr>
        <p:grpSpPr>
          <a:xfrm rot="0">
            <a:off x="14412974" y="4846144"/>
            <a:ext cx="3489036" cy="1986132"/>
            <a:chOff x="0" y="0"/>
            <a:chExt cx="4652048" cy="2648176"/>
          </a:xfrm>
        </p:grpSpPr>
        <p:grpSp>
          <p:nvGrpSpPr>
            <p:cNvPr name="Group 26" id="26"/>
            <p:cNvGrpSpPr/>
            <p:nvPr/>
          </p:nvGrpSpPr>
          <p:grpSpPr>
            <a:xfrm rot="0">
              <a:off x="0" y="0"/>
              <a:ext cx="4652048" cy="2242679"/>
              <a:chOff x="0" y="0"/>
              <a:chExt cx="1023114" cy="493227"/>
            </a:xfrm>
          </p:grpSpPr>
          <p:sp>
            <p:nvSpPr>
              <p:cNvPr name="Freeform 27" id="27"/>
              <p:cNvSpPr/>
              <p:nvPr/>
            </p:nvSpPr>
            <p:spPr>
              <a:xfrm flipH="false" flipV="false" rot="0">
                <a:off x="0" y="0"/>
                <a:ext cx="1023114" cy="493227"/>
              </a:xfrm>
              <a:custGeom>
                <a:avLst/>
                <a:gdLst/>
                <a:ahLst/>
                <a:cxnLst/>
                <a:rect r="r" b="b" t="t" l="l"/>
                <a:pathLst>
                  <a:path h="493227" w="1023114">
                    <a:moveTo>
                      <a:pt x="0" y="0"/>
                    </a:moveTo>
                    <a:lnTo>
                      <a:pt x="1023114" y="0"/>
                    </a:lnTo>
                    <a:lnTo>
                      <a:pt x="1023114" y="493227"/>
                    </a:lnTo>
                    <a:lnTo>
                      <a:pt x="0" y="493227"/>
                    </a:lnTo>
                    <a:close/>
                  </a:path>
                </a:pathLst>
              </a:custGeom>
              <a:solidFill>
                <a:srgbClr val="FFFFFF">
                  <a:alpha val="15686"/>
                </a:srgbClr>
              </a:solidFill>
            </p:spPr>
          </p:sp>
          <p:sp>
            <p:nvSpPr>
              <p:cNvPr name="TextBox 28" id="28"/>
              <p:cNvSpPr txBox="true"/>
              <p:nvPr/>
            </p:nvSpPr>
            <p:spPr>
              <a:xfrm>
                <a:off x="0" y="-47625"/>
                <a:ext cx="1023114" cy="540852"/>
              </a:xfrm>
              <a:prstGeom prst="rect">
                <a:avLst/>
              </a:prstGeom>
            </p:spPr>
            <p:txBody>
              <a:bodyPr anchor="ctr" rtlCol="false" tIns="45627" lIns="45627" bIns="45627" rIns="45627"/>
              <a:lstStyle/>
              <a:p>
                <a:pPr algn="ctr">
                  <a:lnSpc>
                    <a:spcPts val="3089"/>
                  </a:lnSpc>
                </a:pPr>
              </a:p>
            </p:txBody>
          </p:sp>
        </p:grpSp>
        <p:sp>
          <p:nvSpPr>
            <p:cNvPr name="TextBox 29" id="29"/>
            <p:cNvSpPr txBox="true"/>
            <p:nvPr/>
          </p:nvSpPr>
          <p:spPr>
            <a:xfrm rot="0">
              <a:off x="184964" y="224840"/>
              <a:ext cx="4378184" cy="24233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447"/>
                </a:lnSpc>
              </a:pPr>
              <a:r>
                <a:rPr lang="en-US" sz="1748">
                  <a:solidFill>
                    <a:srgbClr val="000000">
                      <a:alpha val="15686"/>
                    </a:srgbClr>
                  </a:solidFill>
                  <a:latin typeface="Open Sans Bold"/>
                </a:rPr>
                <a:t>JSON</a:t>
              </a:r>
            </a:p>
            <a:p>
              <a:pPr>
                <a:lnSpc>
                  <a:spcPts val="2447"/>
                </a:lnSpc>
              </a:pPr>
            </a:p>
            <a:p>
              <a:pPr>
                <a:lnSpc>
                  <a:spcPts val="2447"/>
                </a:lnSpc>
              </a:pPr>
              <a:r>
                <a:rPr lang="en-US" sz="1748">
                  <a:solidFill>
                    <a:srgbClr val="000000">
                      <a:alpha val="15686"/>
                    </a:srgbClr>
                  </a:solidFill>
                  <a:latin typeface="Open Sans"/>
                </a:rPr>
                <a:t>CDT8Q4K5jDMS4lOskTiyTHWRTJa2oMlOskTiyTHWRTJtz==</a:t>
              </a:r>
            </a:p>
            <a:p>
              <a:pPr>
                <a:lnSpc>
                  <a:spcPts val="2447"/>
                </a:lnSpc>
              </a:pPr>
              <a:r>
                <a:rPr lang="en-US" sz="1748">
                  <a:solidFill>
                    <a:srgbClr val="000000">
                      <a:alpha val="15686"/>
                    </a:srgbClr>
                  </a:solidFill>
                  <a:latin typeface="Open Sans"/>
                </a:rPr>
                <a:t>  </a:t>
              </a:r>
            </a:p>
            <a:p>
              <a:pPr marL="0" indent="0" lvl="0">
                <a:lnSpc>
                  <a:spcPts val="2447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30" id="30"/>
          <p:cNvSpPr/>
          <p:nvPr/>
        </p:nvSpPr>
        <p:spPr>
          <a:xfrm flipH="true">
            <a:off x="16902303" y="6513504"/>
            <a:ext cx="9525" cy="1102575"/>
          </a:xfrm>
          <a:prstGeom prst="line">
            <a:avLst/>
          </a:prstGeom>
          <a:ln cap="flat" w="38100">
            <a:solidFill>
              <a:srgbClr val="000000">
                <a:alpha val="15686"/>
              </a:srgbClr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31" id="31"/>
          <p:cNvGrpSpPr/>
          <p:nvPr/>
        </p:nvGrpSpPr>
        <p:grpSpPr>
          <a:xfrm rot="0">
            <a:off x="15188485" y="7616079"/>
            <a:ext cx="2070815" cy="959310"/>
            <a:chOff x="0" y="0"/>
            <a:chExt cx="545400" cy="252658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545400" cy="252658"/>
            </a:xfrm>
            <a:custGeom>
              <a:avLst/>
              <a:gdLst/>
              <a:ahLst/>
              <a:cxnLst/>
              <a:rect r="r" b="b" t="t" l="l"/>
              <a:pathLst>
                <a:path h="252658" w="545400">
                  <a:moveTo>
                    <a:pt x="0" y="0"/>
                  </a:moveTo>
                  <a:lnTo>
                    <a:pt x="545400" y="0"/>
                  </a:lnTo>
                  <a:lnTo>
                    <a:pt x="545400" y="252658"/>
                  </a:lnTo>
                  <a:lnTo>
                    <a:pt x="0" y="25265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0" y="-47625"/>
              <a:ext cx="545400" cy="3002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89"/>
                </a:lnSpc>
              </a:pPr>
              <a:r>
                <a:rPr lang="en-US" sz="2376">
                  <a:solidFill>
                    <a:srgbClr val="000000"/>
                  </a:solidFill>
                  <a:latin typeface="Poppins Bold"/>
                </a:rPr>
                <a:t>DataBase</a:t>
              </a:r>
            </a:p>
          </p:txBody>
        </p:sp>
      </p:grpSp>
      <p:sp>
        <p:nvSpPr>
          <p:cNvPr name="TextBox 34" id="34"/>
          <p:cNvSpPr txBox="true"/>
          <p:nvPr/>
        </p:nvSpPr>
        <p:spPr>
          <a:xfrm rot="0">
            <a:off x="14788043" y="6786963"/>
            <a:ext cx="2384972" cy="5859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55"/>
              </a:lnSpc>
            </a:pPr>
            <a:r>
              <a:rPr lang="en-US" sz="1682">
                <a:solidFill>
                  <a:srgbClr val="000000">
                    <a:alpha val="15686"/>
                  </a:srgbClr>
                </a:solidFill>
                <a:latin typeface="Open Sans"/>
              </a:rPr>
              <a:t>send with </a:t>
            </a:r>
          </a:p>
          <a:p>
            <a:pPr algn="ctr" marL="0" indent="0" lvl="0">
              <a:lnSpc>
                <a:spcPts val="2355"/>
              </a:lnSpc>
              <a:spcBef>
                <a:spcPct val="0"/>
              </a:spcBef>
            </a:pPr>
            <a:r>
              <a:rPr lang="en-US" sz="1682">
                <a:solidFill>
                  <a:srgbClr val="000000">
                    <a:alpha val="15686"/>
                  </a:srgbClr>
                </a:solidFill>
                <a:latin typeface="Open Sans Bold"/>
              </a:rPr>
              <a:t>Server Signature</a:t>
            </a:r>
          </a:p>
        </p:txBody>
      </p:sp>
      <p:sp>
        <p:nvSpPr>
          <p:cNvPr name="AutoShape 35" id="35"/>
          <p:cNvSpPr/>
          <p:nvPr/>
        </p:nvSpPr>
        <p:spPr>
          <a:xfrm flipH="true">
            <a:off x="14315574" y="9415833"/>
            <a:ext cx="2567679" cy="19050"/>
          </a:xfrm>
          <a:prstGeom prst="line">
            <a:avLst/>
          </a:prstGeom>
          <a:ln cap="flat" w="38100">
            <a:solidFill>
              <a:srgbClr val="000000">
                <a:alpha val="15686"/>
              </a:srgbClr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36" id="36"/>
          <p:cNvSpPr/>
          <p:nvPr/>
        </p:nvSpPr>
        <p:spPr>
          <a:xfrm flipH="true">
            <a:off x="16864204" y="8599807"/>
            <a:ext cx="19049" cy="835076"/>
          </a:xfrm>
          <a:prstGeom prst="line">
            <a:avLst/>
          </a:prstGeom>
          <a:ln cap="flat" w="38100">
            <a:solidFill>
              <a:srgbClr val="000000">
                <a:alpha val="15686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7" id="37"/>
          <p:cNvSpPr txBox="true"/>
          <p:nvPr/>
        </p:nvSpPr>
        <p:spPr>
          <a:xfrm rot="0">
            <a:off x="11012544" y="8057634"/>
            <a:ext cx="3613574" cy="3191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09"/>
              </a:lnSpc>
              <a:spcBef>
                <a:spcPct val="0"/>
              </a:spcBef>
            </a:pPr>
            <a:r>
              <a:rPr lang="en-US" sz="1853">
                <a:solidFill>
                  <a:srgbClr val="000000"/>
                </a:solidFill>
                <a:latin typeface="Poppins Bold"/>
              </a:rPr>
              <a:t>un</a:t>
            </a:r>
            <a:r>
              <a:rPr lang="en-US" sz="1853">
                <a:solidFill>
                  <a:srgbClr val="000000"/>
                </a:solidFill>
                <a:latin typeface="Poppins Bold"/>
              </a:rPr>
              <a:t>protect (twoLayer == false)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14315574" y="8982589"/>
            <a:ext cx="2533533" cy="2905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355"/>
              </a:lnSpc>
              <a:spcBef>
                <a:spcPct val="0"/>
              </a:spcBef>
            </a:pPr>
            <a:r>
              <a:rPr lang="en-US" sz="1682">
                <a:solidFill>
                  <a:srgbClr val="000000">
                    <a:alpha val="15686"/>
                  </a:srgbClr>
                </a:solidFill>
                <a:latin typeface="Open Sans"/>
              </a:rPr>
              <a:t>check signature</a:t>
            </a:r>
          </a:p>
        </p:txBody>
      </p:sp>
      <p:sp>
        <p:nvSpPr>
          <p:cNvPr name="AutoShape 39" id="39"/>
          <p:cNvSpPr/>
          <p:nvPr/>
        </p:nvSpPr>
        <p:spPr>
          <a:xfrm flipH="true" flipV="true">
            <a:off x="10236223" y="9434883"/>
            <a:ext cx="3972621" cy="19050"/>
          </a:xfrm>
          <a:prstGeom prst="line">
            <a:avLst/>
          </a:prstGeom>
          <a:ln cap="flat" w="38100">
            <a:solidFill>
              <a:srgbClr val="000000">
                <a:alpha val="15686"/>
              </a:srgbClr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40" id="40"/>
          <p:cNvSpPr/>
          <p:nvPr/>
        </p:nvSpPr>
        <p:spPr>
          <a:xfrm flipH="false" flipV="false" rot="0">
            <a:off x="10797722" y="7749152"/>
            <a:ext cx="4153457" cy="974174"/>
          </a:xfrm>
          <a:custGeom>
            <a:avLst/>
            <a:gdLst/>
            <a:ahLst/>
            <a:cxnLst/>
            <a:rect r="r" b="b" t="t" l="l"/>
            <a:pathLst>
              <a:path h="974174" w="4153457">
                <a:moveTo>
                  <a:pt x="0" y="0"/>
                </a:moveTo>
                <a:lnTo>
                  <a:pt x="4153456" y="0"/>
                </a:lnTo>
                <a:lnTo>
                  <a:pt x="4153456" y="974174"/>
                </a:lnTo>
                <a:lnTo>
                  <a:pt x="0" y="9741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1" id="41"/>
          <p:cNvSpPr txBox="true"/>
          <p:nvPr/>
        </p:nvSpPr>
        <p:spPr>
          <a:xfrm rot="0">
            <a:off x="10797722" y="8676242"/>
            <a:ext cx="2992486" cy="6565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60"/>
              </a:lnSpc>
            </a:pPr>
            <a:r>
              <a:rPr lang="en-US" sz="1900">
                <a:solidFill>
                  <a:srgbClr val="000000">
                    <a:alpha val="15686"/>
                  </a:srgbClr>
                </a:solidFill>
                <a:latin typeface="Open Sans"/>
              </a:rPr>
              <a:t>decrypt with the</a:t>
            </a:r>
          </a:p>
          <a:p>
            <a:pPr algn="ctr" marL="0" indent="0" lvl="0">
              <a:lnSpc>
                <a:spcPts val="2660"/>
              </a:lnSpc>
              <a:spcBef>
                <a:spcPct val="0"/>
              </a:spcBef>
            </a:pPr>
            <a:r>
              <a:rPr lang="en-US" sz="1900">
                <a:solidFill>
                  <a:srgbClr val="000000">
                    <a:alpha val="15686"/>
                  </a:srgbClr>
                </a:solidFill>
                <a:latin typeface="Open Sans Bold"/>
              </a:rPr>
              <a:t>server_db_shared_key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11323088" y="9479044"/>
            <a:ext cx="1941753" cy="3232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660"/>
              </a:lnSpc>
              <a:spcBef>
                <a:spcPct val="0"/>
              </a:spcBef>
            </a:pPr>
            <a:r>
              <a:rPr lang="en-US" sz="1900">
                <a:solidFill>
                  <a:srgbClr val="000000">
                    <a:alpha val="15686"/>
                  </a:srgbClr>
                </a:solidFill>
                <a:latin typeface="Open Sans"/>
              </a:rPr>
              <a:t>(external layer)</a:t>
            </a:r>
          </a:p>
        </p:txBody>
      </p:sp>
      <p:sp>
        <p:nvSpPr>
          <p:cNvPr name="AutoShape 43" id="43"/>
          <p:cNvSpPr/>
          <p:nvPr/>
        </p:nvSpPr>
        <p:spPr>
          <a:xfrm>
            <a:off x="14208845" y="9317338"/>
            <a:ext cx="0" cy="235091"/>
          </a:xfrm>
          <a:prstGeom prst="line">
            <a:avLst/>
          </a:prstGeom>
          <a:ln cap="flat" w="38100">
            <a:solidFill>
              <a:srgbClr val="000000">
                <a:alpha val="15686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4" id="44"/>
          <p:cNvSpPr/>
          <p:nvPr/>
        </p:nvSpPr>
        <p:spPr>
          <a:xfrm>
            <a:off x="14296524" y="9317338"/>
            <a:ext cx="0" cy="235091"/>
          </a:xfrm>
          <a:prstGeom prst="line">
            <a:avLst/>
          </a:prstGeom>
          <a:ln cap="flat" w="38100">
            <a:solidFill>
              <a:srgbClr val="000000">
                <a:alpha val="15686"/>
              </a:srgbClr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5" id="45"/>
          <p:cNvGrpSpPr/>
          <p:nvPr/>
        </p:nvGrpSpPr>
        <p:grpSpPr>
          <a:xfrm rot="0">
            <a:off x="7156936" y="7916227"/>
            <a:ext cx="3079287" cy="2453856"/>
            <a:chOff x="0" y="0"/>
            <a:chExt cx="4105716" cy="3271808"/>
          </a:xfrm>
        </p:grpSpPr>
        <p:grpSp>
          <p:nvGrpSpPr>
            <p:cNvPr name="Group 46" id="46"/>
            <p:cNvGrpSpPr/>
            <p:nvPr/>
          </p:nvGrpSpPr>
          <p:grpSpPr>
            <a:xfrm rot="0">
              <a:off x="0" y="0"/>
              <a:ext cx="4105716" cy="3090436"/>
              <a:chOff x="0" y="0"/>
              <a:chExt cx="1010578" cy="760677"/>
            </a:xfrm>
          </p:grpSpPr>
          <p:sp>
            <p:nvSpPr>
              <p:cNvPr name="Freeform 47" id="47"/>
              <p:cNvSpPr/>
              <p:nvPr/>
            </p:nvSpPr>
            <p:spPr>
              <a:xfrm flipH="false" flipV="false" rot="0">
                <a:off x="0" y="0"/>
                <a:ext cx="1010578" cy="760677"/>
              </a:xfrm>
              <a:custGeom>
                <a:avLst/>
                <a:gdLst/>
                <a:ahLst/>
                <a:cxnLst/>
                <a:rect r="r" b="b" t="t" l="l"/>
                <a:pathLst>
                  <a:path h="760677" w="1010578">
                    <a:moveTo>
                      <a:pt x="0" y="0"/>
                    </a:moveTo>
                    <a:lnTo>
                      <a:pt x="1010578" y="0"/>
                    </a:lnTo>
                    <a:lnTo>
                      <a:pt x="1010578" y="760677"/>
                    </a:lnTo>
                    <a:lnTo>
                      <a:pt x="0" y="760677"/>
                    </a:lnTo>
                    <a:close/>
                  </a:path>
                </a:pathLst>
              </a:custGeom>
              <a:solidFill>
                <a:srgbClr val="FFFFFF">
                  <a:alpha val="15686"/>
                </a:srgbClr>
              </a:solidFill>
            </p:spPr>
          </p:sp>
          <p:sp>
            <p:nvSpPr>
              <p:cNvPr name="TextBox 48" id="48"/>
              <p:cNvSpPr txBox="true"/>
              <p:nvPr/>
            </p:nvSpPr>
            <p:spPr>
              <a:xfrm>
                <a:off x="0" y="-47625"/>
                <a:ext cx="1010578" cy="80830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089"/>
                  </a:lnSpc>
                </a:pPr>
              </a:p>
            </p:txBody>
          </p:sp>
        </p:grpSp>
        <p:sp>
          <p:nvSpPr>
            <p:cNvPr name="TextBox 49" id="49"/>
            <p:cNvSpPr txBox="true"/>
            <p:nvPr/>
          </p:nvSpPr>
          <p:spPr>
            <a:xfrm rot="0">
              <a:off x="167756" y="94473"/>
              <a:ext cx="3818584" cy="31773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134"/>
                </a:lnSpc>
              </a:pPr>
              <a:r>
                <a:rPr lang="en-US" sz="1524">
                  <a:solidFill>
                    <a:srgbClr val="000000">
                      <a:alpha val="15686"/>
                    </a:srgbClr>
                  </a:solidFill>
                  <a:latin typeface="Open Sans Bold"/>
                </a:rPr>
                <a:t>JSON</a:t>
              </a:r>
            </a:p>
            <a:p>
              <a:pPr>
                <a:lnSpc>
                  <a:spcPts val="2134"/>
                </a:lnSpc>
              </a:pPr>
              <a:r>
                <a:rPr lang="en-US" sz="1524">
                  <a:solidFill>
                    <a:srgbClr val="000000">
                      <a:alpha val="15686"/>
                    </a:srgbClr>
                  </a:solidFill>
                  <a:latin typeface="Open Sans Bold"/>
                </a:rPr>
                <a:t>accountHolder</a:t>
              </a:r>
              <a:r>
                <a:rPr lang="en-US" sz="1524">
                  <a:solidFill>
                    <a:srgbClr val="000000">
                      <a:alpha val="15686"/>
                    </a:srgbClr>
                  </a:solidFill>
                  <a:latin typeface="Open Sans"/>
                </a:rPr>
                <a:t>: “alice”</a:t>
              </a:r>
            </a:p>
            <a:p>
              <a:pPr>
                <a:lnSpc>
                  <a:spcPts val="2134"/>
                </a:lnSpc>
              </a:pPr>
              <a:r>
                <a:rPr lang="en-US" sz="1524">
                  <a:solidFill>
                    <a:srgbClr val="000000">
                      <a:alpha val="15686"/>
                    </a:srgbClr>
                  </a:solidFill>
                  <a:latin typeface="Open Sans Bold"/>
                </a:rPr>
                <a:t>balance</a:t>
              </a:r>
              <a:r>
                <a:rPr lang="en-US" sz="1524">
                  <a:solidFill>
                    <a:srgbClr val="000000">
                      <a:alpha val="15686"/>
                    </a:srgbClr>
                  </a:solidFill>
                  <a:latin typeface="Open Sans"/>
                </a:rPr>
                <a:t>: SqdFYB5wT</a:t>
              </a:r>
            </a:p>
            <a:p>
              <a:pPr>
                <a:lnSpc>
                  <a:spcPts val="2134"/>
                </a:lnSpc>
              </a:pPr>
              <a:r>
                <a:rPr lang="en-US" sz="1524">
                  <a:solidFill>
                    <a:srgbClr val="000000">
                      <a:alpha val="15686"/>
                    </a:srgbClr>
                  </a:solidFill>
                  <a:latin typeface="Open Sans Bold"/>
                </a:rPr>
                <a:t>movements</a:t>
              </a:r>
              <a:r>
                <a:rPr lang="en-US" sz="1524">
                  <a:solidFill>
                    <a:srgbClr val="000000">
                      <a:alpha val="15686"/>
                    </a:srgbClr>
                  </a:solidFill>
                  <a:latin typeface="Open Sans"/>
                </a:rPr>
                <a:t>: {</a:t>
              </a:r>
            </a:p>
            <a:p>
              <a:pPr>
                <a:lnSpc>
                  <a:spcPts val="2134"/>
                </a:lnSpc>
              </a:pPr>
              <a:r>
                <a:rPr lang="en-US" sz="1524">
                  <a:solidFill>
                    <a:srgbClr val="000000">
                      <a:alpha val="15686"/>
                    </a:srgbClr>
                  </a:solidFill>
                  <a:latin typeface="Open Sans"/>
                </a:rPr>
                <a:t>    </a:t>
              </a:r>
              <a:r>
                <a:rPr lang="en-US" sz="1524">
                  <a:solidFill>
                    <a:srgbClr val="000000">
                      <a:alpha val="15686"/>
                    </a:srgbClr>
                  </a:solidFill>
                  <a:latin typeface="Open Sans Bold"/>
                </a:rPr>
                <a:t>value</a:t>
              </a:r>
              <a:r>
                <a:rPr lang="en-US" sz="1524">
                  <a:solidFill>
                    <a:srgbClr val="000000">
                      <a:alpha val="15686"/>
                    </a:srgbClr>
                  </a:solidFill>
                  <a:latin typeface="Open Sans"/>
                </a:rPr>
                <a:t>: CDT8Q4K5jDM==</a:t>
              </a:r>
            </a:p>
            <a:p>
              <a:pPr>
                <a:lnSpc>
                  <a:spcPts val="2134"/>
                </a:lnSpc>
              </a:pPr>
              <a:r>
                <a:rPr lang="en-US" sz="1524">
                  <a:solidFill>
                    <a:srgbClr val="000000">
                      <a:alpha val="15686"/>
                    </a:srgbClr>
                  </a:solidFill>
                  <a:latin typeface="Open Sans"/>
                </a:rPr>
                <a:t>    </a:t>
              </a:r>
              <a:r>
                <a:rPr lang="en-US" sz="1524">
                  <a:solidFill>
                    <a:srgbClr val="000000">
                      <a:alpha val="15686"/>
                    </a:srgbClr>
                  </a:solidFill>
                  <a:latin typeface="Open Sans Bold"/>
                </a:rPr>
                <a:t>date</a:t>
              </a:r>
              <a:r>
                <a:rPr lang="en-US" sz="1524">
                  <a:solidFill>
                    <a:srgbClr val="000000">
                      <a:alpha val="15686"/>
                    </a:srgbClr>
                  </a:solidFill>
                  <a:latin typeface="Open Sans"/>
                </a:rPr>
                <a:t>: ZGS4a2oMtzO31=</a:t>
              </a:r>
            </a:p>
            <a:p>
              <a:pPr>
                <a:lnSpc>
                  <a:spcPts val="2134"/>
                </a:lnSpc>
              </a:pPr>
              <a:r>
                <a:rPr lang="en-US" sz="1524">
                  <a:solidFill>
                    <a:srgbClr val="000000">
                      <a:alpha val="15686"/>
                    </a:srgbClr>
                  </a:solidFill>
                  <a:latin typeface="Open Sans"/>
                </a:rPr>
                <a:t>    </a:t>
              </a:r>
              <a:r>
                <a:rPr lang="en-US" sz="1524">
                  <a:solidFill>
                    <a:srgbClr val="000000">
                      <a:alpha val="15686"/>
                    </a:srgbClr>
                  </a:solidFill>
                  <a:latin typeface="Open Sans Bold"/>
                </a:rPr>
                <a:t>description</a:t>
              </a:r>
              <a:r>
                <a:rPr lang="en-US" sz="1524">
                  <a:solidFill>
                    <a:srgbClr val="000000">
                      <a:alpha val="15686"/>
                    </a:srgbClr>
                  </a:solidFill>
                  <a:latin typeface="Open Sans"/>
                </a:rPr>
                <a:t>: lOskTiyTHWRTJ</a:t>
              </a:r>
            </a:p>
            <a:p>
              <a:pPr>
                <a:lnSpc>
                  <a:spcPts val="2134"/>
                </a:lnSpc>
              </a:pPr>
              <a:r>
                <a:rPr lang="en-US" sz="1524">
                  <a:solidFill>
                    <a:srgbClr val="000000">
                      <a:alpha val="15686"/>
                    </a:srgbClr>
                  </a:solidFill>
                  <a:latin typeface="Open Sans"/>
                </a:rPr>
                <a:t>}</a:t>
              </a:r>
            </a:p>
            <a:p>
              <a:pPr marL="0" indent="0" lvl="0">
                <a:lnSpc>
                  <a:spcPts val="2134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0" id="50"/>
          <p:cNvSpPr/>
          <p:nvPr/>
        </p:nvSpPr>
        <p:spPr>
          <a:xfrm flipH="false" flipV="false" rot="0">
            <a:off x="301557" y="4059202"/>
            <a:ext cx="4704198" cy="1103348"/>
          </a:xfrm>
          <a:custGeom>
            <a:avLst/>
            <a:gdLst/>
            <a:ahLst/>
            <a:cxnLst/>
            <a:rect r="r" b="b" t="t" l="l"/>
            <a:pathLst>
              <a:path h="1103348" w="4704198">
                <a:moveTo>
                  <a:pt x="0" y="0"/>
                </a:moveTo>
                <a:lnTo>
                  <a:pt x="4704198" y="0"/>
                </a:lnTo>
                <a:lnTo>
                  <a:pt x="4704198" y="1103348"/>
                </a:lnTo>
                <a:lnTo>
                  <a:pt x="0" y="11033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1" id="51"/>
          <p:cNvSpPr txBox="true"/>
          <p:nvPr/>
        </p:nvSpPr>
        <p:spPr>
          <a:xfrm rot="0">
            <a:off x="3583426" y="8564873"/>
            <a:ext cx="2992486" cy="6565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60"/>
              </a:lnSpc>
            </a:pPr>
            <a:r>
              <a:rPr lang="en-US" sz="1900">
                <a:solidFill>
                  <a:srgbClr val="000000">
                    <a:alpha val="15686"/>
                  </a:srgbClr>
                </a:solidFill>
                <a:latin typeface="Open Sans"/>
              </a:rPr>
              <a:t>encrypt with the</a:t>
            </a:r>
          </a:p>
          <a:p>
            <a:pPr algn="ctr" marL="0" indent="0" lvl="0">
              <a:lnSpc>
                <a:spcPts val="2660"/>
              </a:lnSpc>
              <a:spcBef>
                <a:spcPct val="0"/>
              </a:spcBef>
            </a:pPr>
            <a:r>
              <a:rPr lang="en-US" sz="1900">
                <a:solidFill>
                  <a:srgbClr val="000000">
                    <a:alpha val="15686"/>
                  </a:srgbClr>
                </a:solidFill>
                <a:latin typeface="Open Sans Bold"/>
              </a:rPr>
              <a:t>server_db_shared_key</a:t>
            </a:r>
          </a:p>
        </p:txBody>
      </p:sp>
      <p:sp>
        <p:nvSpPr>
          <p:cNvPr name="TextBox 52" id="52"/>
          <p:cNvSpPr txBox="true"/>
          <p:nvPr/>
        </p:nvSpPr>
        <p:spPr>
          <a:xfrm rot="0">
            <a:off x="4015829" y="9367674"/>
            <a:ext cx="1941753" cy="3232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660"/>
              </a:lnSpc>
              <a:spcBef>
                <a:spcPct val="0"/>
              </a:spcBef>
            </a:pPr>
            <a:r>
              <a:rPr lang="en-US" sz="1900">
                <a:solidFill>
                  <a:srgbClr val="000000">
                    <a:alpha val="15686"/>
                  </a:srgbClr>
                </a:solidFill>
                <a:latin typeface="Open Sans"/>
              </a:rPr>
              <a:t>(external layer)</a:t>
            </a:r>
          </a:p>
        </p:txBody>
      </p:sp>
      <p:sp>
        <p:nvSpPr>
          <p:cNvPr name="Freeform 53" id="53"/>
          <p:cNvSpPr/>
          <p:nvPr/>
        </p:nvSpPr>
        <p:spPr>
          <a:xfrm flipH="false" flipV="false" rot="0">
            <a:off x="2759079" y="7509490"/>
            <a:ext cx="4153457" cy="974174"/>
          </a:xfrm>
          <a:custGeom>
            <a:avLst/>
            <a:gdLst/>
            <a:ahLst/>
            <a:cxnLst/>
            <a:rect r="r" b="b" t="t" l="l"/>
            <a:pathLst>
              <a:path h="974174" w="4153457">
                <a:moveTo>
                  <a:pt x="0" y="0"/>
                </a:moveTo>
                <a:lnTo>
                  <a:pt x="4153457" y="0"/>
                </a:lnTo>
                <a:lnTo>
                  <a:pt x="4153457" y="974174"/>
                </a:lnTo>
                <a:lnTo>
                  <a:pt x="0" y="9741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4" id="54"/>
          <p:cNvSpPr txBox="true"/>
          <p:nvPr/>
        </p:nvSpPr>
        <p:spPr>
          <a:xfrm rot="0">
            <a:off x="3120944" y="7825404"/>
            <a:ext cx="3296378" cy="3191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09"/>
              </a:lnSpc>
              <a:spcBef>
                <a:spcPct val="0"/>
              </a:spcBef>
            </a:pPr>
            <a:r>
              <a:rPr lang="en-US" sz="1853">
                <a:solidFill>
                  <a:srgbClr val="000000"/>
                </a:solidFill>
                <a:latin typeface="Poppins Bold"/>
              </a:rPr>
              <a:t>protect (twoLayer == false)</a:t>
            </a:r>
          </a:p>
        </p:txBody>
      </p:sp>
      <p:sp>
        <p:nvSpPr>
          <p:cNvPr name="AutoShape 55" id="55"/>
          <p:cNvSpPr/>
          <p:nvPr/>
        </p:nvSpPr>
        <p:spPr>
          <a:xfrm flipH="true" flipV="true">
            <a:off x="2587208" y="9332831"/>
            <a:ext cx="4569729" cy="19050"/>
          </a:xfrm>
          <a:prstGeom prst="line">
            <a:avLst/>
          </a:prstGeom>
          <a:ln cap="flat" w="38100">
            <a:solidFill>
              <a:srgbClr val="000000">
                <a:alpha val="15686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6" id="56"/>
          <p:cNvSpPr/>
          <p:nvPr/>
        </p:nvSpPr>
        <p:spPr>
          <a:xfrm flipH="true" flipV="true">
            <a:off x="2587208" y="7098969"/>
            <a:ext cx="9525" cy="2243387"/>
          </a:xfrm>
          <a:prstGeom prst="line">
            <a:avLst/>
          </a:prstGeom>
          <a:ln cap="flat" w="38100">
            <a:solidFill>
              <a:srgbClr val="000000">
                <a:alpha val="15686"/>
              </a:srgbClr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57" id="57"/>
          <p:cNvSpPr txBox="true"/>
          <p:nvPr/>
        </p:nvSpPr>
        <p:spPr>
          <a:xfrm rot="0">
            <a:off x="251859" y="7277702"/>
            <a:ext cx="2384972" cy="5859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55"/>
              </a:lnSpc>
            </a:pPr>
            <a:r>
              <a:rPr lang="en-US" sz="1682">
                <a:solidFill>
                  <a:srgbClr val="000000">
                    <a:alpha val="14902"/>
                  </a:srgbClr>
                </a:solidFill>
                <a:latin typeface="Open Sans"/>
              </a:rPr>
              <a:t>send with </a:t>
            </a:r>
          </a:p>
          <a:p>
            <a:pPr algn="ctr" marL="0" indent="0" lvl="0">
              <a:lnSpc>
                <a:spcPts val="2355"/>
              </a:lnSpc>
              <a:spcBef>
                <a:spcPct val="0"/>
              </a:spcBef>
            </a:pPr>
            <a:r>
              <a:rPr lang="en-US" sz="1682">
                <a:solidFill>
                  <a:srgbClr val="000000">
                    <a:alpha val="14902"/>
                  </a:srgbClr>
                </a:solidFill>
                <a:latin typeface="Open Sans Bold"/>
              </a:rPr>
              <a:t>DataBase Signature</a:t>
            </a:r>
          </a:p>
        </p:txBody>
      </p:sp>
      <p:grpSp>
        <p:nvGrpSpPr>
          <p:cNvPr name="Group 58" id="58"/>
          <p:cNvGrpSpPr/>
          <p:nvPr/>
        </p:nvGrpSpPr>
        <p:grpSpPr>
          <a:xfrm rot="0">
            <a:off x="1585499" y="6139660"/>
            <a:ext cx="2070815" cy="959310"/>
            <a:chOff x="0" y="0"/>
            <a:chExt cx="545400" cy="252658"/>
          </a:xfrm>
        </p:grpSpPr>
        <p:sp>
          <p:nvSpPr>
            <p:cNvPr name="Freeform 59" id="59"/>
            <p:cNvSpPr/>
            <p:nvPr/>
          </p:nvSpPr>
          <p:spPr>
            <a:xfrm flipH="false" flipV="false" rot="0">
              <a:off x="0" y="0"/>
              <a:ext cx="545400" cy="252658"/>
            </a:xfrm>
            <a:custGeom>
              <a:avLst/>
              <a:gdLst/>
              <a:ahLst/>
              <a:cxnLst/>
              <a:rect r="r" b="b" t="t" l="l"/>
              <a:pathLst>
                <a:path h="252658" w="545400">
                  <a:moveTo>
                    <a:pt x="0" y="0"/>
                  </a:moveTo>
                  <a:lnTo>
                    <a:pt x="545400" y="0"/>
                  </a:lnTo>
                  <a:lnTo>
                    <a:pt x="545400" y="252658"/>
                  </a:lnTo>
                  <a:lnTo>
                    <a:pt x="0" y="252658"/>
                  </a:lnTo>
                  <a:close/>
                </a:path>
              </a:pathLst>
            </a:custGeom>
            <a:solidFill>
              <a:srgbClr val="FFFFFF">
                <a:alpha val="15686"/>
              </a:srgbClr>
            </a:solidFill>
          </p:spPr>
        </p:sp>
        <p:sp>
          <p:nvSpPr>
            <p:cNvPr name="TextBox 60" id="60"/>
            <p:cNvSpPr txBox="true"/>
            <p:nvPr/>
          </p:nvSpPr>
          <p:spPr>
            <a:xfrm>
              <a:off x="0" y="-47625"/>
              <a:ext cx="545400" cy="3002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89"/>
                </a:lnSpc>
              </a:pPr>
              <a:r>
                <a:rPr lang="en-US" sz="2376">
                  <a:solidFill>
                    <a:srgbClr val="000000">
                      <a:alpha val="15686"/>
                    </a:srgbClr>
                  </a:solidFill>
                  <a:latin typeface="Poppins Bold"/>
                </a:rPr>
                <a:t>Server 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18288000" cy="4245074"/>
          </a:xfrm>
          <a:prstGeom prst="rect">
            <a:avLst/>
          </a:prstGeom>
          <a:solidFill>
            <a:srgbClr val="191919"/>
          </a:solidFill>
        </p:spPr>
      </p:sp>
      <p:sp>
        <p:nvSpPr>
          <p:cNvPr name="AutoShape 3" id="3"/>
          <p:cNvSpPr/>
          <p:nvPr/>
        </p:nvSpPr>
        <p:spPr>
          <a:xfrm rot="-10800000">
            <a:off x="0" y="2830049"/>
            <a:ext cx="1425295" cy="1415025"/>
          </a:xfrm>
          <a:prstGeom prst="rect">
            <a:avLst/>
          </a:prstGeom>
          <a:solidFill>
            <a:srgbClr val="FADB7A"/>
          </a:solidFill>
        </p:spPr>
      </p:sp>
      <p:sp>
        <p:nvSpPr>
          <p:cNvPr name="AutoShape 4" id="4"/>
          <p:cNvSpPr/>
          <p:nvPr/>
        </p:nvSpPr>
        <p:spPr>
          <a:xfrm rot="-10800000">
            <a:off x="0" y="0"/>
            <a:ext cx="1425295" cy="1415025"/>
          </a:xfrm>
          <a:prstGeom prst="rect">
            <a:avLst/>
          </a:prstGeom>
          <a:solidFill>
            <a:srgbClr val="F4A100"/>
          </a:solidFill>
        </p:spPr>
      </p:sp>
      <p:sp>
        <p:nvSpPr>
          <p:cNvPr name="AutoShape 5" id="5"/>
          <p:cNvSpPr/>
          <p:nvPr/>
        </p:nvSpPr>
        <p:spPr>
          <a:xfrm rot="-10800000">
            <a:off x="1425295" y="1415025"/>
            <a:ext cx="1425295" cy="1415025"/>
          </a:xfrm>
          <a:prstGeom prst="rect">
            <a:avLst/>
          </a:prstGeom>
          <a:solidFill>
            <a:srgbClr val="EFC136"/>
          </a:solidFill>
        </p:spPr>
      </p:sp>
      <p:sp>
        <p:nvSpPr>
          <p:cNvPr name="AutoShape 6" id="6"/>
          <p:cNvSpPr/>
          <p:nvPr/>
        </p:nvSpPr>
        <p:spPr>
          <a:xfrm rot="-10800000">
            <a:off x="2850590" y="0"/>
            <a:ext cx="1425295" cy="1415025"/>
          </a:xfrm>
          <a:prstGeom prst="rect">
            <a:avLst/>
          </a:prstGeom>
          <a:solidFill>
            <a:srgbClr val="F4A100"/>
          </a:solidFill>
        </p:spPr>
      </p:sp>
      <p:grpSp>
        <p:nvGrpSpPr>
          <p:cNvPr name="Group 7" id="7"/>
          <p:cNvGrpSpPr/>
          <p:nvPr/>
        </p:nvGrpSpPr>
        <p:grpSpPr>
          <a:xfrm rot="0">
            <a:off x="356495" y="113624"/>
            <a:ext cx="16138731" cy="10009529"/>
            <a:chOff x="0" y="0"/>
            <a:chExt cx="21518308" cy="13346039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179203"/>
              <a:ext cx="10504427" cy="13141436"/>
            </a:xfrm>
            <a:custGeom>
              <a:avLst/>
              <a:gdLst/>
              <a:ahLst/>
              <a:cxnLst/>
              <a:rect r="r" b="b" t="t" l="l"/>
              <a:pathLst>
                <a:path h="13141436" w="10504427">
                  <a:moveTo>
                    <a:pt x="0" y="0"/>
                  </a:moveTo>
                  <a:lnTo>
                    <a:pt x="10504427" y="0"/>
                  </a:lnTo>
                  <a:lnTo>
                    <a:pt x="10504427" y="13141436"/>
                  </a:lnTo>
                  <a:lnTo>
                    <a:pt x="0" y="1314143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843" t="-1285" r="-12514" b="-801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11372847" y="179203"/>
              <a:ext cx="10145461" cy="13141436"/>
            </a:xfrm>
            <a:custGeom>
              <a:avLst/>
              <a:gdLst/>
              <a:ahLst/>
              <a:cxnLst/>
              <a:rect r="r" b="b" t="t" l="l"/>
              <a:pathLst>
                <a:path h="13141436" w="10145461">
                  <a:moveTo>
                    <a:pt x="0" y="0"/>
                  </a:moveTo>
                  <a:lnTo>
                    <a:pt x="10145461" y="0"/>
                  </a:lnTo>
                  <a:lnTo>
                    <a:pt x="10145461" y="13141436"/>
                  </a:lnTo>
                  <a:lnTo>
                    <a:pt x="0" y="1314143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11968" t="-1446" r="-13901" b="-10861"/>
              </a:stretch>
            </a:blipFill>
          </p:spPr>
        </p:sp>
        <p:sp>
          <p:nvSpPr>
            <p:cNvPr name="AutoShape 10" id="10"/>
            <p:cNvSpPr/>
            <p:nvPr/>
          </p:nvSpPr>
          <p:spPr>
            <a:xfrm flipV="true">
              <a:off x="3338159" y="13320639"/>
              <a:ext cx="7560508" cy="12700"/>
            </a:xfrm>
            <a:prstGeom prst="line">
              <a:avLst/>
            </a:prstGeom>
            <a:ln cap="flat" w="25400">
              <a:solidFill>
                <a:srgbClr val="F4A1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1" id="11"/>
            <p:cNvSpPr/>
            <p:nvPr/>
          </p:nvSpPr>
          <p:spPr>
            <a:xfrm flipH="true" flipV="true">
              <a:off x="10898667" y="12700"/>
              <a:ext cx="12700" cy="13320639"/>
            </a:xfrm>
            <a:prstGeom prst="line">
              <a:avLst/>
            </a:prstGeom>
            <a:ln cap="flat" w="25400">
              <a:solidFill>
                <a:srgbClr val="F4A1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2" id="12"/>
            <p:cNvSpPr/>
            <p:nvPr/>
          </p:nvSpPr>
          <p:spPr>
            <a:xfrm flipV="true">
              <a:off x="10898689" y="12700"/>
              <a:ext cx="2950840" cy="6350"/>
            </a:xfrm>
            <a:prstGeom prst="line">
              <a:avLst/>
            </a:prstGeom>
            <a:ln cap="flat" w="25400">
              <a:solidFill>
                <a:srgbClr val="F4A1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3" id="13"/>
            <p:cNvSpPr/>
            <p:nvPr/>
          </p:nvSpPr>
          <p:spPr>
            <a:xfrm flipH="true">
              <a:off x="13836829" y="19050"/>
              <a:ext cx="0" cy="160153"/>
            </a:xfrm>
            <a:prstGeom prst="line">
              <a:avLst/>
            </a:prstGeom>
            <a:ln cap="flat" w="25400">
              <a:solidFill>
                <a:srgbClr val="F4A1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4" id="14"/>
            <p:cNvSpPr/>
            <p:nvPr/>
          </p:nvSpPr>
          <p:spPr>
            <a:xfrm flipH="true">
              <a:off x="3350859" y="13160486"/>
              <a:ext cx="0" cy="160153"/>
            </a:xfrm>
            <a:prstGeom prst="line">
              <a:avLst/>
            </a:prstGeom>
            <a:ln cap="flat" w="25400">
              <a:solidFill>
                <a:srgbClr val="F4A100"/>
              </a:solidFill>
              <a:prstDash val="solid"/>
              <a:headEnd type="none" len="sm" w="sm"/>
              <a:tailEnd type="none" len="sm" w="sm"/>
            </a:ln>
          </p:spPr>
        </p:sp>
        <p:grpSp>
          <p:nvGrpSpPr>
            <p:cNvPr name="Group 15" id="15"/>
            <p:cNvGrpSpPr/>
            <p:nvPr/>
          </p:nvGrpSpPr>
          <p:grpSpPr>
            <a:xfrm rot="0">
              <a:off x="6648660" y="5126312"/>
              <a:ext cx="3227348" cy="547982"/>
              <a:chOff x="0" y="0"/>
              <a:chExt cx="637501" cy="108243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637501" cy="108243"/>
              </a:xfrm>
              <a:custGeom>
                <a:avLst/>
                <a:gdLst/>
                <a:ahLst/>
                <a:cxnLst/>
                <a:rect r="r" b="b" t="t" l="l"/>
                <a:pathLst>
                  <a:path h="108243" w="637501">
                    <a:moveTo>
                      <a:pt x="0" y="0"/>
                    </a:moveTo>
                    <a:lnTo>
                      <a:pt x="637501" y="0"/>
                    </a:lnTo>
                    <a:lnTo>
                      <a:pt x="637501" y="108243"/>
                    </a:lnTo>
                    <a:lnTo>
                      <a:pt x="0" y="108243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0" y="-28575"/>
                <a:ext cx="637501" cy="13681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789"/>
                  </a:lnSpc>
                </a:pPr>
                <a:r>
                  <a:rPr lang="en-US" sz="1376">
                    <a:solidFill>
                      <a:srgbClr val="000000"/>
                    </a:solidFill>
                    <a:latin typeface="Poppins Bold"/>
                  </a:rPr>
                  <a:t>account_symmetric_key</a:t>
                </a:r>
              </a:p>
            </p:txBody>
          </p:sp>
        </p:grpSp>
        <p:sp>
          <p:nvSpPr>
            <p:cNvPr name="AutoShape 18" id="18"/>
            <p:cNvSpPr/>
            <p:nvPr/>
          </p:nvSpPr>
          <p:spPr>
            <a:xfrm flipV="true">
              <a:off x="3970804" y="4149984"/>
              <a:ext cx="2510096" cy="1336194"/>
            </a:xfrm>
            <a:prstGeom prst="line">
              <a:avLst/>
            </a:prstGeom>
            <a:ln cap="flat" w="50800">
              <a:solidFill>
                <a:srgbClr val="F4A100"/>
              </a:solidFill>
              <a:prstDash val="solid"/>
              <a:headEnd type="none" len="sm" w="sm"/>
              <a:tailEnd type="arrow" len="sm" w="med"/>
            </a:ln>
          </p:spPr>
        </p:sp>
        <p:grpSp>
          <p:nvGrpSpPr>
            <p:cNvPr name="Group 19" id="19"/>
            <p:cNvGrpSpPr/>
            <p:nvPr/>
          </p:nvGrpSpPr>
          <p:grpSpPr>
            <a:xfrm rot="0">
              <a:off x="6480900" y="2438933"/>
              <a:ext cx="2442666" cy="2126316"/>
              <a:chOff x="0" y="0"/>
              <a:chExt cx="482502" cy="420013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482502" cy="420013"/>
              </a:xfrm>
              <a:custGeom>
                <a:avLst/>
                <a:gdLst/>
                <a:ahLst/>
                <a:cxnLst/>
                <a:rect r="r" b="b" t="t" l="l"/>
                <a:pathLst>
                  <a:path h="420013" w="482502">
                    <a:moveTo>
                      <a:pt x="210006" y="0"/>
                    </a:moveTo>
                    <a:lnTo>
                      <a:pt x="272495" y="0"/>
                    </a:lnTo>
                    <a:cubicBezTo>
                      <a:pt x="328193" y="0"/>
                      <a:pt x="381609" y="22126"/>
                      <a:pt x="420992" y="61509"/>
                    </a:cubicBezTo>
                    <a:cubicBezTo>
                      <a:pt x="460376" y="100893"/>
                      <a:pt x="482502" y="154309"/>
                      <a:pt x="482502" y="210006"/>
                    </a:cubicBezTo>
                    <a:lnTo>
                      <a:pt x="482502" y="210006"/>
                    </a:lnTo>
                    <a:cubicBezTo>
                      <a:pt x="482502" y="265704"/>
                      <a:pt x="460376" y="319120"/>
                      <a:pt x="420992" y="358504"/>
                    </a:cubicBezTo>
                    <a:cubicBezTo>
                      <a:pt x="381609" y="397887"/>
                      <a:pt x="328193" y="420013"/>
                      <a:pt x="272495" y="420013"/>
                    </a:cubicBezTo>
                    <a:lnTo>
                      <a:pt x="210006" y="420013"/>
                    </a:lnTo>
                    <a:cubicBezTo>
                      <a:pt x="154309" y="420013"/>
                      <a:pt x="100893" y="397887"/>
                      <a:pt x="61509" y="358504"/>
                    </a:cubicBezTo>
                    <a:cubicBezTo>
                      <a:pt x="22126" y="319120"/>
                      <a:pt x="0" y="265704"/>
                      <a:pt x="0" y="210006"/>
                    </a:cubicBezTo>
                    <a:lnTo>
                      <a:pt x="0" y="210006"/>
                    </a:lnTo>
                    <a:cubicBezTo>
                      <a:pt x="0" y="154309"/>
                      <a:pt x="22126" y="100893"/>
                      <a:pt x="61509" y="61509"/>
                    </a:cubicBezTo>
                    <a:cubicBezTo>
                      <a:pt x="100893" y="22126"/>
                      <a:pt x="154309" y="0"/>
                      <a:pt x="210006" y="0"/>
                    </a:cubicBezTo>
                    <a:close/>
                  </a:path>
                </a:pathLst>
              </a:custGeom>
              <a:solidFill>
                <a:srgbClr val="FADB7A"/>
              </a:solidFill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0" y="-38100"/>
                <a:ext cx="482502" cy="45811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  <a:r>
                  <a:rPr lang="en-US" sz="1900">
                    <a:solidFill>
                      <a:srgbClr val="000000"/>
                    </a:solidFill>
                    <a:latin typeface="Open Sans"/>
                  </a:rPr>
                  <a:t>AES algorithm in CBC (Cipher Block Chaining) </a:t>
                </a:r>
              </a:p>
            </p:txBody>
          </p:sp>
        </p:grpSp>
      </p:grpSp>
      <p:sp>
        <p:nvSpPr>
          <p:cNvPr name="Freeform 22" id="22"/>
          <p:cNvSpPr/>
          <p:nvPr/>
        </p:nvSpPr>
        <p:spPr>
          <a:xfrm flipH="false" flipV="false" rot="0">
            <a:off x="272079" y="117111"/>
            <a:ext cx="2517215" cy="590401"/>
          </a:xfrm>
          <a:custGeom>
            <a:avLst/>
            <a:gdLst/>
            <a:ahLst/>
            <a:cxnLst/>
            <a:rect r="r" b="b" t="t" l="l"/>
            <a:pathLst>
              <a:path h="590401" w="2517215">
                <a:moveTo>
                  <a:pt x="0" y="0"/>
                </a:moveTo>
                <a:lnTo>
                  <a:pt x="2517214" y="0"/>
                </a:lnTo>
                <a:lnTo>
                  <a:pt x="2517214" y="590401"/>
                </a:lnTo>
                <a:lnTo>
                  <a:pt x="0" y="59040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DAFxQVKN2ac</dc:identifier>
  <dcterms:modified xsi:type="dcterms:W3CDTF">2011-08-01T06:04:30Z</dcterms:modified>
  <cp:revision>1</cp:revision>
  <dc:title>Apresentação de Negócios Plano de Negócios Geométrico Corporativo Preto Laranja</dc:title>
</cp:coreProperties>
</file>