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76" r:id="rId7"/>
    <p:sldId id="263" r:id="rId8"/>
    <p:sldId id="26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9" d="100"/>
          <a:sy n="69" d="100"/>
        </p:scale>
        <p:origin x="156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3A50A-ED8C-428A-A73B-CD15FA1620D1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C7675-BD47-4284-B444-45CACF18AE6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19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1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74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754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2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96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956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915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862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849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84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78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9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8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2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07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7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7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76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7675-BD47-4284-B444-45CACF18AE6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7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457200" y="1412776"/>
            <a:ext cx="8229600" cy="47441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 eaLnBrk="1" latinLnBrk="0" hangingPunct="1"/>
            <a:r>
              <a:rPr lang="pt-BR" dirty="0" smtClean="0"/>
              <a:t>Clique </a:t>
            </a:r>
            <a:r>
              <a:rPr lang="pt-BR" dirty="0" smtClean="0"/>
              <a:t>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93E98F-867A-4D54-A257-3849E4AC765A}" type="datetimeFigureOut">
              <a:rPr lang="pt-BR" smtClean="0"/>
              <a:pPr/>
              <a:t>09/10/2017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45F7F0-F07E-4C82-A45D-2B6BC9C2027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HTML5 Um breve Overview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João Carlos Pinheiro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</a:t>
            </a:r>
            <a:r>
              <a:rPr lang="pt-BR" dirty="0" err="1" smtClean="0"/>
              <a:t>WebGL</a:t>
            </a:r>
            <a:r>
              <a:rPr lang="pt-BR" dirty="0" smtClean="0"/>
              <a:t>: Animações 3D</a:t>
            </a:r>
            <a:endParaRPr lang="pt-BR" dirty="0"/>
          </a:p>
        </p:txBody>
      </p:sp>
      <p:pic>
        <p:nvPicPr>
          <p:cNvPr id="22530" name="Picture 2" descr="https://dev.opera.com/articles/introduction-to-webgl-part-1/webg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357298"/>
            <a:ext cx="4071966" cy="4071966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785786" y="578645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https://dev.opera.com/articles/introduction-to-webgl-part-1/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Transformações CSS3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Transformações 2D e 3D em qualquer </a:t>
            </a:r>
            <a:r>
              <a:rPr lang="pt-BR" dirty="0" err="1" smtClean="0"/>
              <a:t>tag</a:t>
            </a:r>
            <a:r>
              <a:rPr lang="pt-BR" dirty="0" smtClean="0"/>
              <a:t>: </a:t>
            </a:r>
            <a:r>
              <a:rPr lang="pt-BR" dirty="0" err="1" smtClean="0"/>
              <a:t>scale</a:t>
            </a:r>
            <a:r>
              <a:rPr lang="pt-BR" dirty="0" smtClean="0"/>
              <a:t>, </a:t>
            </a:r>
            <a:r>
              <a:rPr lang="pt-BR" dirty="0" err="1" smtClean="0"/>
              <a:t>translate</a:t>
            </a:r>
            <a:r>
              <a:rPr lang="pt-BR" dirty="0" smtClean="0"/>
              <a:t>, </a:t>
            </a:r>
            <a:r>
              <a:rPr lang="pt-BR" dirty="0" err="1" smtClean="0"/>
              <a:t>rotate</a:t>
            </a:r>
            <a:r>
              <a:rPr lang="pt-BR" dirty="0" smtClean="0"/>
              <a:t>, etc.</a:t>
            </a:r>
          </a:p>
          <a:p>
            <a:endParaRPr lang="pt-BR" dirty="0" smtClean="0"/>
          </a:p>
          <a:p>
            <a:r>
              <a:rPr lang="pt-BR" dirty="0" smtClean="0"/>
              <a:t>Pode ser combinado com animações e transições</a:t>
            </a:r>
          </a:p>
          <a:p>
            <a:pPr>
              <a:buNone/>
            </a:pPr>
            <a:endParaRPr lang="pt-BR" dirty="0" smtClean="0"/>
          </a:p>
          <a:p>
            <a:pPr lvl="1"/>
            <a:r>
              <a:rPr lang="pt-BR" i="1" dirty="0" smtClean="0"/>
              <a:t>efeitos </a:t>
            </a:r>
            <a:r>
              <a:rPr lang="pt-BR" i="1" dirty="0"/>
              <a:t>sofisticados sem scripts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Animações CSS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57224" y="1285861"/>
            <a:ext cx="7286676" cy="5093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div {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100px;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100px;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animation-name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; /*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Chrome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Safari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, Opera */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animation-duration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4s; /*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Chrome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Safari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, Opera */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animation-name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animation-duration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4s;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@-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webkit-keyframes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to {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yellow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3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/* Standard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syntax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keyframes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example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    to {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yellow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3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00298" y="5929330"/>
            <a:ext cx="4572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smtClean="0"/>
              <a:t>http://www.w3schools.com/css/tryit.asp?</a:t>
            </a:r>
            <a:r>
              <a:rPr lang="pt-BR" dirty="0" err="1" smtClean="0"/>
              <a:t>filename</a:t>
            </a:r>
            <a:r>
              <a:rPr lang="pt-BR" dirty="0" smtClean="0"/>
              <a:t>=trycss3_animation1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SVG – </a:t>
            </a:r>
            <a:r>
              <a:rPr lang="pt-BR" dirty="0" err="1" smtClean="0"/>
              <a:t>Scalable</a:t>
            </a:r>
            <a:r>
              <a:rPr lang="pt-BR" dirty="0" smtClean="0"/>
              <a:t> </a:t>
            </a:r>
            <a:r>
              <a:rPr lang="pt-BR" dirty="0" err="1" smtClean="0"/>
              <a:t>Vector</a:t>
            </a:r>
            <a:r>
              <a:rPr lang="pt-BR" dirty="0" smtClean="0"/>
              <a:t> </a:t>
            </a:r>
            <a:r>
              <a:rPr lang="pt-BR" dirty="0" err="1" smtClean="0"/>
              <a:t>Graphics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W3C XML standard initially based on Microsoft VML and Adobe PostScript</a:t>
            </a:r>
          </a:p>
          <a:p>
            <a:pPr lvl="1"/>
            <a:r>
              <a:rPr lang="en-US" dirty="0" smtClean="0"/>
              <a:t>Initially supported by Adobe and Microsoft</a:t>
            </a:r>
          </a:p>
          <a:p>
            <a:r>
              <a:rPr lang="en-US" dirty="0" smtClean="0"/>
              <a:t>Can be embedded in HTML or linked via the &lt;</a:t>
            </a:r>
            <a:r>
              <a:rPr lang="en-US" dirty="0" err="1" smtClean="0"/>
              <a:t>img</a:t>
            </a:r>
            <a:r>
              <a:rPr lang="en-US" dirty="0" smtClean="0"/>
              <a:t>&gt; element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71876"/>
            <a:ext cx="5286412" cy="238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4357694"/>
            <a:ext cx="1827097" cy="19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20"/>
          </a:xfrm>
        </p:spPr>
        <p:txBody>
          <a:bodyPr>
            <a:normAutofit fontScale="62500" lnSpcReduction="20000"/>
          </a:bodyPr>
          <a:lstStyle/>
          <a:p>
            <a:r>
              <a:rPr lang="pt-BR" sz="2900" dirty="0" smtClean="0"/>
              <a:t>Serve para armazenamento de dados</a:t>
            </a:r>
          </a:p>
          <a:p>
            <a:r>
              <a:rPr lang="pt-BR" sz="2900" dirty="0" smtClean="0"/>
              <a:t>Foram inseridos dois objetos para controlar tal funcionalidade: o </a:t>
            </a:r>
            <a:r>
              <a:rPr lang="pt-BR" sz="2900" dirty="0" err="1" smtClean="0"/>
              <a:t>localStorage</a:t>
            </a:r>
            <a:r>
              <a:rPr lang="pt-BR" sz="2900" dirty="0" smtClean="0"/>
              <a:t> e o </a:t>
            </a:r>
            <a:r>
              <a:rPr lang="pt-BR" sz="2900" dirty="0" err="1" smtClean="0"/>
              <a:t>sessionStorage</a:t>
            </a:r>
            <a:r>
              <a:rPr lang="pt-BR" sz="2900" dirty="0" smtClean="0"/>
              <a:t>.</a:t>
            </a:r>
          </a:p>
          <a:p>
            <a:pPr lvl="1"/>
            <a:r>
              <a:rPr lang="pt-BR" dirty="0" err="1" smtClean="0"/>
              <a:t>localStorage</a:t>
            </a:r>
            <a:r>
              <a:rPr lang="pt-BR" dirty="0" smtClean="0"/>
              <a:t> armazena dados sem data de expiração, enquanto </a:t>
            </a:r>
          </a:p>
          <a:p>
            <a:pPr lvl="1"/>
            <a:r>
              <a:rPr lang="pt-BR" dirty="0" err="1" smtClean="0"/>
              <a:t>sessionStorage</a:t>
            </a:r>
            <a:r>
              <a:rPr lang="pt-BR" dirty="0" smtClean="0"/>
              <a:t> armazena dados apenas para seção atual. </a:t>
            </a:r>
          </a:p>
          <a:p>
            <a:endParaRPr lang="pt-BR" dirty="0" smtClean="0"/>
          </a:p>
          <a:p>
            <a:r>
              <a:rPr lang="pt-BR" sz="2900" dirty="0" smtClean="0"/>
              <a:t>Os dados são guardados no browser no formato chave/valor</a:t>
            </a:r>
          </a:p>
          <a:p>
            <a:endParaRPr lang="pt-BR" dirty="0" smtClean="0"/>
          </a:p>
          <a:p>
            <a:r>
              <a:rPr lang="pt-BR" dirty="0" smtClean="0"/>
              <a:t>possuem os seguintes métodos:</a:t>
            </a:r>
          </a:p>
          <a:p>
            <a:pPr lvl="1"/>
            <a:r>
              <a:rPr lang="pt-BR" dirty="0" err="1" smtClean="0"/>
              <a:t>getItem</a:t>
            </a:r>
            <a:r>
              <a:rPr lang="pt-BR" dirty="0" smtClean="0"/>
              <a:t>(chave)</a:t>
            </a:r>
          </a:p>
          <a:p>
            <a:pPr lvl="1"/>
            <a:r>
              <a:rPr lang="pt-BR" dirty="0" err="1" smtClean="0"/>
              <a:t>setItem</a:t>
            </a:r>
            <a:r>
              <a:rPr lang="pt-BR" dirty="0" smtClean="0"/>
              <a:t>(chave, valor): Se for informada uma chave já existente, o valor atual é substituído.</a:t>
            </a:r>
          </a:p>
          <a:p>
            <a:pPr lvl="1"/>
            <a:r>
              <a:rPr lang="pt-BR" dirty="0" err="1" smtClean="0"/>
              <a:t>removeItem</a:t>
            </a:r>
            <a:r>
              <a:rPr lang="pt-BR" dirty="0" smtClean="0"/>
              <a:t>(chave): remove o item armazenado buscando pela sua chave</a:t>
            </a:r>
          </a:p>
          <a:p>
            <a:pPr lvl="1"/>
            <a:r>
              <a:rPr lang="pt-BR" dirty="0" err="1" smtClean="0"/>
              <a:t>clear</a:t>
            </a:r>
            <a:r>
              <a:rPr lang="pt-BR" dirty="0" smtClean="0"/>
              <a:t>(): limpa completamente o </a:t>
            </a:r>
            <a:r>
              <a:rPr lang="pt-BR" dirty="0" err="1" smtClean="0"/>
              <a:t>storage</a:t>
            </a:r>
            <a:r>
              <a:rPr lang="pt-BR" dirty="0" smtClean="0"/>
              <a:t>, removendo todos os itens definitivamente.</a:t>
            </a:r>
          </a:p>
          <a:p>
            <a:endParaRPr lang="pt-BR" dirty="0" smtClean="0"/>
          </a:p>
          <a:p>
            <a:r>
              <a:rPr lang="pt-BR" dirty="0" smtClean="0"/>
              <a:t>http://www.linhadecodigo.com.br/artigo/3537/trabalhando-com-html5-web-storage.</a:t>
            </a:r>
            <a:r>
              <a:rPr lang="pt-BR" dirty="0" err="1" smtClean="0"/>
              <a:t>aspx</a:t>
            </a:r>
            <a:r>
              <a:rPr lang="pt-BR" dirty="0" smtClean="0"/>
              <a:t>#ixzz4K38D7AMc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permite criar e acessar bancos de dados no lado do cliente (</a:t>
            </a:r>
            <a:r>
              <a:rPr lang="pt-BR" i="1" dirty="0" err="1" smtClean="0"/>
              <a:t>client-side</a:t>
            </a:r>
            <a:r>
              <a:rPr lang="pt-BR" dirty="0" smtClean="0"/>
              <a:t>) usando </a:t>
            </a:r>
            <a:r>
              <a:rPr lang="pt-BR" dirty="0" smtClean="0"/>
              <a:t>a </a:t>
            </a:r>
            <a:r>
              <a:rPr lang="pt-BR" dirty="0" smtClean="0"/>
              <a:t>linguagem SQL.</a:t>
            </a:r>
          </a:p>
          <a:p>
            <a:endParaRPr lang="pt-BR" dirty="0" smtClean="0"/>
          </a:p>
          <a:p>
            <a:r>
              <a:rPr lang="pt-BR" dirty="0" smtClean="0"/>
              <a:t>Esta tecnologia não conecta a bancos de dados em servidores externos</a:t>
            </a:r>
          </a:p>
          <a:p>
            <a:r>
              <a:rPr lang="pt-BR" dirty="0" smtClean="0"/>
              <a:t>O método é um pouco “caro” em termos de performance e somente deve ser usado se não houver outras </a:t>
            </a:r>
            <a:r>
              <a:rPr lang="pt-BR" dirty="0" smtClean="0"/>
              <a:t>alternativas</a:t>
            </a:r>
          </a:p>
          <a:p>
            <a:endParaRPr lang="pt-BR" dirty="0" smtClean="0"/>
          </a:p>
          <a:p>
            <a:r>
              <a:rPr lang="pt-BR" dirty="0" smtClean="0"/>
              <a:t>O navegador do usuário precisa suportar HTML5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Workers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como trazer o </a:t>
            </a:r>
            <a:r>
              <a:rPr lang="pt-BR" b="1" dirty="0" err="1" smtClean="0"/>
              <a:t>sequenciamento</a:t>
            </a:r>
            <a:r>
              <a:rPr lang="pt-BR" b="1" dirty="0" smtClean="0"/>
              <a:t> ao </a:t>
            </a:r>
            <a:r>
              <a:rPr lang="pt-BR" b="1" dirty="0" err="1" smtClean="0"/>
              <a:t>JavaScript</a:t>
            </a:r>
            <a:r>
              <a:rPr lang="pt-BR" b="1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Web </a:t>
            </a:r>
            <a:r>
              <a:rPr lang="pt-BR" dirty="0" err="1" smtClean="0"/>
              <a:t>Workers</a:t>
            </a:r>
            <a:r>
              <a:rPr lang="pt-BR" dirty="0" smtClean="0"/>
              <a:t> permite executar tarefas como disparar scripts de longa duração para executar tarefas muito dispendiosas, mas sem bloquear a interface de usuário ou outros scripts para manipular interações com o usuário. </a:t>
            </a:r>
          </a:p>
          <a:p>
            <a:endParaRPr lang="pt-BR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899592" y="4653136"/>
            <a:ext cx="3357586" cy="612887"/>
          </a:xfrm>
          <a:prstGeom prst="rect">
            <a:avLst/>
          </a:prstGeom>
          <a:solidFill>
            <a:srgbClr val="44444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E28964"/>
                </a:solidFill>
                <a:effectLst/>
                <a:latin typeface="Source Code Pro"/>
                <a:cs typeface="Arial" pitchFamily="34" charset="0"/>
              </a:rPr>
              <a:t>var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  <a:cs typeface="Arial" pitchFamily="34" charset="0"/>
              </a:rPr>
              <a:t>worker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  <a:cs typeface="Arial" pitchFamily="34" charset="0"/>
              </a:rPr>
              <a:t> =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E28964"/>
                </a:solidFill>
                <a:effectLst/>
                <a:latin typeface="Source Code Pro"/>
                <a:cs typeface="Arial" pitchFamily="34" charset="0"/>
              </a:rPr>
              <a:t>new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89BDFF"/>
                </a:solidFill>
                <a:effectLst/>
                <a:latin typeface="Source Code Pro"/>
                <a:cs typeface="Arial" pitchFamily="34" charset="0"/>
              </a:rPr>
              <a:t>Worker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  <a:cs typeface="Arial" pitchFamily="34" charset="0"/>
              </a:rPr>
              <a:t>'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  <a:cs typeface="Arial" pitchFamily="34" charset="0"/>
              </a:rPr>
              <a:t>task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pt-BR" sz="1600" b="0" i="0" u="none" strike="noStrike" cap="none" normalizeH="0" baseline="0" dirty="0" err="1" smtClean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  <a:cs typeface="Arial" pitchFamily="34" charset="0"/>
              </a:rPr>
              <a:t>js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65B042"/>
                </a:solidFill>
                <a:effectLst/>
                <a:latin typeface="Source Code Pro"/>
                <a:cs typeface="Arial" pitchFamily="34" charset="0"/>
              </a:rPr>
              <a:t>'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Code Pro"/>
                <a:cs typeface="Arial" pitchFamily="34" charset="0"/>
              </a:rPr>
              <a:t>);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15616" y="5786243"/>
            <a:ext cx="64294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smtClean="0"/>
              <a:t>http://www.html5rocks.com/pt/tutorials/workers/basics/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Geolocalização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Usando HTML e </a:t>
            </a:r>
            <a:r>
              <a:rPr lang="pt-BR" dirty="0" err="1" smtClean="0"/>
              <a:t>JavaScritp</a:t>
            </a:r>
            <a:r>
              <a:rPr lang="pt-BR" dirty="0" smtClean="0"/>
              <a:t>, pode-se, por exemplo,  obter a </a:t>
            </a:r>
            <a:r>
              <a:rPr lang="pt-BR" dirty="0" err="1" smtClean="0"/>
              <a:t>geolocalização</a:t>
            </a:r>
            <a:r>
              <a:rPr lang="pt-BR" dirty="0" smtClean="0"/>
              <a:t> e exibe num mapa (ex. Google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00034" y="5643578"/>
            <a:ext cx="635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http://www.w3schools.com/html/html5_geolocation.asp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Sockets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 É uma especificação que define a comunicação bidirecional por canais </a:t>
            </a:r>
            <a:r>
              <a:rPr lang="pt-BR" i="1" dirty="0" err="1" smtClean="0"/>
              <a:t>full</a:t>
            </a:r>
            <a:r>
              <a:rPr lang="pt-BR" i="1" dirty="0" smtClean="0"/>
              <a:t>-duplex</a:t>
            </a:r>
            <a:r>
              <a:rPr lang="pt-BR" dirty="0" smtClean="0"/>
              <a:t> sobre um único soquete </a:t>
            </a:r>
            <a:r>
              <a:rPr lang="pt-BR" dirty="0" smtClean="0"/>
              <a:t>TCP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ser executado em browsers e servidores web que suportem o HTML5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 tudo irá continuar a se expandir. Novas empresas, novos padrões, novos dispositivos. 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Introdução as HTML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Apresentar as novas </a:t>
            </a:r>
            <a:r>
              <a:rPr lang="pt-BR" i="1" dirty="0" err="1" smtClean="0"/>
              <a:t>Features</a:t>
            </a:r>
            <a:r>
              <a:rPr lang="pt-BR" dirty="0" smtClean="0"/>
              <a:t> do HTML 5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Visão geral de como explorar as novas funcionalidades do HTML 5 em aplicações Web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– Linha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HTML e Java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1995:  Applets running inside </a:t>
            </a:r>
            <a:r>
              <a:rPr lang="en-US" dirty="0" err="1" smtClean="0"/>
              <a:t>HotJava</a:t>
            </a:r>
            <a:r>
              <a:rPr lang="en-US" dirty="0" smtClean="0"/>
              <a:t> &amp; Netscape browsers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 </a:t>
            </a:r>
            <a:r>
              <a:rPr lang="pt-BR" dirty="0" smtClean="0"/>
              <a:t>apostava na abordagem </a:t>
            </a:r>
            <a:r>
              <a:rPr lang="en-US" i="1" dirty="0" smtClean="0"/>
              <a:t>client-side</a:t>
            </a:r>
          </a:p>
          <a:p>
            <a:pPr lvl="2"/>
            <a:r>
              <a:rPr lang="en-US" i="1" dirty="0" err="1" smtClean="0"/>
              <a:t>Hoje</a:t>
            </a:r>
            <a:r>
              <a:rPr lang="en-US" i="1" dirty="0" smtClean="0"/>
              <a:t> se </a:t>
            </a:r>
            <a:r>
              <a:rPr lang="en-US" i="1" dirty="0" err="1" smtClean="0"/>
              <a:t>utiliza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o </a:t>
            </a:r>
            <a:r>
              <a:rPr lang="en-US" i="1" dirty="0" err="1" smtClean="0"/>
              <a:t>termo</a:t>
            </a:r>
            <a:r>
              <a:rPr lang="en-US" i="1" dirty="0" smtClean="0"/>
              <a:t> front-end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tentativa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de interfaces </a:t>
            </a:r>
            <a:r>
              <a:rPr lang="en-US" dirty="0" err="1" smtClean="0"/>
              <a:t>ricas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Web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Scripting e </a:t>
            </a:r>
            <a:r>
              <a:rPr lang="en-US" dirty="0" err="1" smtClean="0"/>
              <a:t>extensões</a:t>
            </a:r>
            <a:r>
              <a:rPr lang="en-US" dirty="0" smtClean="0"/>
              <a:t> no browser Netscape </a:t>
            </a:r>
            <a:r>
              <a:rPr lang="en-US" dirty="0" err="1" smtClean="0"/>
              <a:t>possibilitva</a:t>
            </a:r>
            <a:r>
              <a:rPr lang="en-US" dirty="0" smtClean="0"/>
              <a:t> </a:t>
            </a:r>
            <a:r>
              <a:rPr lang="en-US" dirty="0" err="1" smtClean="0"/>
              <a:t>comunição</a:t>
            </a:r>
            <a:r>
              <a:rPr lang="en-US" dirty="0" smtClean="0"/>
              <a:t> HTML-Java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Hoje – Como as tecnologias estão estabelecidas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dirty="0" smtClean="0"/>
              <a:t>Solução proprietárias como Flash tornaram-se um padrão de fato para interatividade em </a:t>
            </a:r>
            <a:r>
              <a:rPr lang="pt-BR" i="1" dirty="0" err="1" smtClean="0"/>
              <a:t>apps</a:t>
            </a:r>
            <a:r>
              <a:rPr lang="pt-BR" dirty="0" smtClean="0"/>
              <a:t> </a:t>
            </a:r>
            <a:r>
              <a:rPr lang="pt-BR" dirty="0" err="1" smtClean="0"/>
              <a:t>c</a:t>
            </a:r>
            <a:r>
              <a:rPr lang="pt-BR" i="1" dirty="0" err="1" smtClean="0"/>
              <a:t>lient-side</a:t>
            </a:r>
            <a:endParaRPr lang="pt-BR" i="1" dirty="0" smtClean="0"/>
          </a:p>
          <a:p>
            <a:endParaRPr lang="pt-BR" i="1" dirty="0" smtClean="0"/>
          </a:p>
          <a:p>
            <a:r>
              <a:rPr lang="pt-BR" dirty="0" smtClean="0"/>
              <a:t>Java ficou popular para aplicações corporativas </a:t>
            </a:r>
            <a:r>
              <a:rPr lang="pt-BR" dirty="0" err="1" smtClean="0"/>
              <a:t>s</a:t>
            </a:r>
            <a:r>
              <a:rPr lang="pt-BR" i="1" dirty="0" err="1" smtClean="0"/>
              <a:t>erver-side</a:t>
            </a:r>
            <a:endParaRPr lang="pt-BR" i="1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Novas </a:t>
            </a:r>
            <a:r>
              <a:rPr lang="pt-BR" i="1" dirty="0" err="1" smtClean="0"/>
              <a:t>features</a:t>
            </a:r>
            <a:r>
              <a:rPr lang="pt-BR" dirty="0" smtClean="0"/>
              <a:t> no HTML5</a:t>
            </a:r>
          </a:p>
          <a:p>
            <a:endParaRPr lang="pt-BR" dirty="0" smtClean="0"/>
          </a:p>
          <a:p>
            <a:r>
              <a:rPr lang="pt-BR" dirty="0" smtClean="0"/>
              <a:t>. . 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5 – Trajetória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Mantido pelo W3C, (w3c.org). Mas sem versionamento</a:t>
            </a:r>
          </a:p>
          <a:p>
            <a:pPr lvl="1"/>
            <a:r>
              <a:rPr lang="pt-BR" dirty="0" smtClean="0"/>
              <a:t>É uma especificação dinâmica, mantida pelo  WHAT-WG (</a:t>
            </a:r>
            <a:r>
              <a:rPr lang="pt-BR" i="1" dirty="0" smtClean="0"/>
              <a:t>Web Hypertext </a:t>
            </a:r>
            <a:r>
              <a:rPr lang="pt-BR" i="1" dirty="0" err="1" smtClean="0"/>
              <a:t>Application</a:t>
            </a:r>
            <a:r>
              <a:rPr lang="pt-BR" i="1" dirty="0" smtClean="0"/>
              <a:t> Technology </a:t>
            </a:r>
            <a:r>
              <a:rPr lang="pt-BR" i="1" dirty="0" err="1" smtClean="0"/>
              <a:t>Working</a:t>
            </a:r>
            <a:r>
              <a:rPr lang="pt-BR" i="1" dirty="0" smtClean="0"/>
              <a:t> </a:t>
            </a:r>
            <a:r>
              <a:rPr lang="pt-BR" i="1" dirty="0" err="1" smtClean="0"/>
              <a:t>Group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>
                <a:hlinkClick r:id="rId3"/>
              </a:rPr>
              <a:t>https://html.spec.whatwg.org/multipage/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r>
              <a:rPr lang="pt-BR" dirty="0" smtClean="0"/>
              <a:t>Objetivos: simplificar o código HTML e reduzir drasticamente a necessidade de </a:t>
            </a:r>
            <a:r>
              <a:rPr lang="pt-BR" b="1" i="1" dirty="0" err="1" smtClean="0"/>
              <a:t>plugins</a:t>
            </a:r>
            <a:r>
              <a:rPr lang="pt-BR" dirty="0" smtClean="0"/>
              <a:t> e </a:t>
            </a:r>
            <a:r>
              <a:rPr lang="pt-BR" b="1" dirty="0" smtClean="0"/>
              <a:t>soluções proprietárias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aprender HTML 5 e CSS?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dirty="0" smtClean="0"/>
              <a:t>Acredito que boa parte - ou tudo - dos seus projetos será utilizado através de um navegador. 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meio comum hoje em dia é a web</a:t>
            </a:r>
          </a:p>
          <a:p>
            <a:pPr lvl="1"/>
            <a:r>
              <a:rPr lang="pt-BR" dirty="0" smtClean="0"/>
              <a:t>Seja </a:t>
            </a:r>
            <a:r>
              <a:rPr lang="pt-BR" dirty="0" smtClean="0"/>
              <a:t>um sistema interno de um banco, uma rede social, um grande portal de notícias ou sites para campanhas de </a:t>
            </a:r>
            <a:r>
              <a:rPr lang="pt-BR" dirty="0" smtClean="0"/>
              <a:t>publicidade</a:t>
            </a:r>
          </a:p>
          <a:p>
            <a:pPr lvl="1"/>
            <a:r>
              <a:rPr lang="pt-BR" dirty="0" smtClean="0"/>
              <a:t>é </a:t>
            </a:r>
            <a:r>
              <a:rPr lang="pt-BR" b="1" dirty="0" smtClean="0"/>
              <a:t>importante</a:t>
            </a:r>
            <a:r>
              <a:rPr lang="pt-BR" dirty="0" smtClean="0"/>
              <a:t> </a:t>
            </a:r>
            <a:r>
              <a:rPr lang="pt-BR" dirty="0" smtClean="0"/>
              <a:t>ter uma ótima base de  conhecimento sobre desenvolvimento </a:t>
            </a:r>
            <a:r>
              <a:rPr lang="pt-BR" i="1" dirty="0" smtClean="0"/>
              <a:t>front-</a:t>
            </a:r>
            <a:r>
              <a:rPr lang="pt-BR" i="1" dirty="0" err="1" smtClean="0"/>
              <a:t>end</a:t>
            </a:r>
            <a:r>
              <a:rPr lang="pt-BR" dirty="0" smtClean="0"/>
              <a:t> (um dos termos usados para se referenciar a interface de uma aplicação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HTML5  não é apenas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HTML 5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CSS, JavaScript, audio e </a:t>
            </a:r>
            <a:r>
              <a:rPr lang="en-US" dirty="0" err="1" smtClean="0"/>
              <a:t>vídeo</a:t>
            </a:r>
            <a:r>
              <a:rPr lang="en-US" dirty="0" smtClean="0"/>
              <a:t>, </a:t>
            </a:r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vetoriais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pt-BR" dirty="0" smtClean="0"/>
              <a:t>Também, </a:t>
            </a:r>
            <a:r>
              <a:rPr lang="pt-BR" i="1" dirty="0" smtClean="0"/>
              <a:t>web socket</a:t>
            </a:r>
            <a:r>
              <a:rPr lang="pt-BR" dirty="0" smtClean="0"/>
              <a:t>, </a:t>
            </a:r>
            <a:r>
              <a:rPr lang="pt-BR" dirty="0" err="1" smtClean="0"/>
              <a:t>geolocalização</a:t>
            </a:r>
            <a:r>
              <a:rPr lang="pt-BR" dirty="0" smtClean="0"/>
              <a:t>, cache </a:t>
            </a:r>
            <a:r>
              <a:rPr lang="pt-BR" i="1" dirty="0" err="1" smtClean="0"/>
              <a:t>offline</a:t>
            </a:r>
            <a:r>
              <a:rPr lang="pt-BR" dirty="0" smtClean="0"/>
              <a:t>, </a:t>
            </a:r>
            <a:r>
              <a:rPr lang="pt-BR" i="1" dirty="0" smtClean="0"/>
              <a:t>web </a:t>
            </a:r>
            <a:r>
              <a:rPr lang="pt-BR" i="1" dirty="0" err="1" smtClean="0"/>
              <a:t>workers</a:t>
            </a:r>
            <a:r>
              <a:rPr lang="pt-BR" dirty="0" smtClean="0"/>
              <a:t>, armazenamento local, novas </a:t>
            </a:r>
            <a:r>
              <a:rPr lang="pt-BR" dirty="0" err="1" smtClean="0"/>
              <a:t>tags</a:t>
            </a:r>
            <a:r>
              <a:rPr lang="pt-BR" dirty="0" smtClean="0"/>
              <a:t> de formulários, </a:t>
            </a:r>
            <a:r>
              <a:rPr lang="pt-BR" dirty="0" err="1" smtClean="0"/>
              <a:t>etc</a:t>
            </a:r>
            <a:r>
              <a:rPr lang="en-US" dirty="0" smtClean="0"/>
              <a:t>.</a:t>
            </a:r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Nova </a:t>
            </a:r>
            <a:r>
              <a:rPr lang="pt-BR" i="1" dirty="0" err="1" smtClean="0"/>
              <a:t>features</a:t>
            </a:r>
            <a:r>
              <a:rPr lang="pt-BR" dirty="0" smtClean="0"/>
              <a:t> 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HTML 5 </a:t>
            </a:r>
            <a:r>
              <a:rPr lang="pt-BR" dirty="0" err="1" smtClean="0"/>
              <a:t>Canvas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WebGL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CSS3 (animações e transições)</a:t>
            </a:r>
          </a:p>
          <a:p>
            <a:endParaRPr lang="pt-BR" dirty="0" smtClean="0"/>
          </a:p>
          <a:p>
            <a:r>
              <a:rPr lang="pt-BR" dirty="0" smtClean="0"/>
              <a:t>SVG</a:t>
            </a:r>
          </a:p>
          <a:p>
            <a:endParaRPr lang="pt-BR" dirty="0" smtClean="0"/>
          </a:p>
          <a:p>
            <a:r>
              <a:rPr lang="pt-BR" dirty="0" smtClean="0"/>
              <a:t>Controle de áudio e vídeo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Canvas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71472" y="1428736"/>
            <a:ext cx="8072494" cy="52937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&lt;canvas id="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tela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width="600" height=“500"&gt;&lt;/canvas&gt;</a:t>
            </a:r>
            <a:endParaRPr lang="pt-BR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var tela = 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querySelector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('#tela');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var c = tela.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getContext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('2d');</a:t>
            </a:r>
          </a:p>
          <a:p>
            <a:endParaRPr lang="pt-BR" sz="1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c.fillStyle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gray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endParaRPr lang="pt-BR" sz="1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c.fillRect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(0, 0, 600, 400);</a:t>
            </a:r>
          </a:p>
          <a:p>
            <a:endParaRPr lang="pt-BR" sz="1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desenhaBolaAzul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(x, y) {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c.fillStyle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blue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c.beginPath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c.arc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(x, y, 10, 0, 2 * 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.PI);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c.fill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 atira(evento) {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	var x = evento.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pageX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 - tela.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offsetLeft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	var y = evento.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pageY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 - tela.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offsetTop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desenhaBolaAzul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	console.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('Posição do clique : ' + x + ',' + y);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pt-BR" sz="1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	tela.</a:t>
            </a:r>
            <a:r>
              <a:rPr lang="pt-BR" sz="13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 = atira;</a:t>
            </a:r>
          </a:p>
          <a:p>
            <a:r>
              <a:rPr lang="pt-BR" sz="13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pt-BR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7418</TotalTime>
  <Words>808</Words>
  <Application>Microsoft Office PowerPoint</Application>
  <PresentationFormat>Apresentação na tela (4:3)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Bookman Old Style</vt:lpstr>
      <vt:lpstr>Calibri</vt:lpstr>
      <vt:lpstr>Courier New</vt:lpstr>
      <vt:lpstr>Gill Sans MT</vt:lpstr>
      <vt:lpstr>Source Code Pro</vt:lpstr>
      <vt:lpstr>Wingdings</vt:lpstr>
      <vt:lpstr>Wingdings 3</vt:lpstr>
      <vt:lpstr>Origem</vt:lpstr>
      <vt:lpstr>HTML5 Um breve Overview</vt:lpstr>
      <vt:lpstr>Agenda</vt:lpstr>
      <vt:lpstr>HTML – Linha do Tempo</vt:lpstr>
      <vt:lpstr>Hoje – Como as tecnologias estão estabelecidas</vt:lpstr>
      <vt:lpstr>HTML 5 – Trajetória</vt:lpstr>
      <vt:lpstr>Por que aprender HTML 5 e CSS?</vt:lpstr>
      <vt:lpstr>HTML5  não é apenas HTML</vt:lpstr>
      <vt:lpstr>Nova features gráficas</vt:lpstr>
      <vt:lpstr>Canvas</vt:lpstr>
      <vt:lpstr>Um pouco de WebGL: Animações 3D</vt:lpstr>
      <vt:lpstr>Transformações CSS3</vt:lpstr>
      <vt:lpstr>Animações CSS</vt:lpstr>
      <vt:lpstr>SVG – Scalable Vector Graphics</vt:lpstr>
      <vt:lpstr>Web Storage</vt:lpstr>
      <vt:lpstr>Web SQL</vt:lpstr>
      <vt:lpstr>Web Workers</vt:lpstr>
      <vt:lpstr>Geolocalização</vt:lpstr>
      <vt:lpstr>Web Sockets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 e Tags Semânticas no HTML 5</dc:title>
  <dc:creator>Joao</dc:creator>
  <cp:lastModifiedBy>Joao</cp:lastModifiedBy>
  <cp:revision>30</cp:revision>
  <dcterms:created xsi:type="dcterms:W3CDTF">2015-10-17T02:26:43Z</dcterms:created>
  <dcterms:modified xsi:type="dcterms:W3CDTF">2017-10-10T02:17:54Z</dcterms:modified>
</cp:coreProperties>
</file>