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4.xml.rels" ContentType="application/vnd.openxmlformats-package.relationships+xml"/>
  <Override PartName="/ppt/notesSlides/notesSlide4.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ffffff"/>
                </a:solidFill>
                <a:latin typeface="Century Gothic"/>
              </a:rPr>
              <a:t>Clique para mover o diapositivo</a:t>
            </a:r>
            <a:endParaRPr b="0" lang="en-US" sz="1800" spc="-1" strike="noStrike">
              <a:solidFill>
                <a:srgbClr val="ffffff"/>
              </a:solidFill>
              <a:latin typeface="Century Gothic"/>
            </a:endParaRPr>
          </a:p>
        </p:txBody>
      </p:sp>
      <p:sp>
        <p:nvSpPr>
          <p:cNvPr id="128" name="PlaceHolder 2"/>
          <p:cNvSpPr>
            <a:spLocks noGrp="1"/>
          </p:cNvSpPr>
          <p:nvPr>
            <p:ph type="body"/>
          </p:nvPr>
        </p:nvSpPr>
        <p:spPr>
          <a:xfrm>
            <a:off x="756000" y="5078520"/>
            <a:ext cx="6047640" cy="4811040"/>
          </a:xfrm>
          <a:prstGeom prst="rect">
            <a:avLst/>
          </a:prstGeom>
        </p:spPr>
        <p:txBody>
          <a:bodyPr lIns="0" rIns="0" tIns="0" bIns="0">
            <a:noAutofit/>
          </a:bodyPr>
          <a:p>
            <a:r>
              <a:rPr b="0" lang="pt-PT" sz="2000" spc="-1" strike="noStrike">
                <a:latin typeface="Arial"/>
              </a:rPr>
              <a:t>Clique para editar o formato das notas</a:t>
            </a:r>
            <a:endParaRPr b="0" lang="pt-PT" sz="2000" spc="-1" strike="noStrike">
              <a:latin typeface="Arial"/>
            </a:endParaRPr>
          </a:p>
        </p:txBody>
      </p:sp>
      <p:sp>
        <p:nvSpPr>
          <p:cNvPr id="129" name="PlaceHolder 3"/>
          <p:cNvSpPr>
            <a:spLocks noGrp="1"/>
          </p:cNvSpPr>
          <p:nvPr>
            <p:ph type="hdr"/>
          </p:nvPr>
        </p:nvSpPr>
        <p:spPr>
          <a:xfrm>
            <a:off x="0" y="0"/>
            <a:ext cx="3280680" cy="534240"/>
          </a:xfrm>
          <a:prstGeom prst="rect">
            <a:avLst/>
          </a:prstGeom>
        </p:spPr>
        <p:txBody>
          <a:bodyPr lIns="0" rIns="0" tIns="0" bIns="0">
            <a:noAutofit/>
          </a:bodyPr>
          <a:p>
            <a:r>
              <a:rPr b="0" lang="pt-PT" sz="1400" spc="-1" strike="noStrike">
                <a:latin typeface="Times New Roman"/>
              </a:rPr>
              <a:t>&lt;cabeçalho&gt;</a:t>
            </a:r>
            <a:endParaRPr b="0" lang="pt-PT" sz="1400" spc="-1" strike="noStrike">
              <a:latin typeface="Times New Roman"/>
            </a:endParaRPr>
          </a:p>
        </p:txBody>
      </p:sp>
      <p:sp>
        <p:nvSpPr>
          <p:cNvPr id="130" name="PlaceHolder 4"/>
          <p:cNvSpPr>
            <a:spLocks noGrp="1"/>
          </p:cNvSpPr>
          <p:nvPr>
            <p:ph type="dt"/>
          </p:nvPr>
        </p:nvSpPr>
        <p:spPr>
          <a:xfrm>
            <a:off x="4278960" y="0"/>
            <a:ext cx="3280680" cy="534240"/>
          </a:xfrm>
          <a:prstGeom prst="rect">
            <a:avLst/>
          </a:prstGeom>
        </p:spPr>
        <p:txBody>
          <a:bodyPr lIns="0" rIns="0" tIns="0" bIns="0">
            <a:noAutofit/>
          </a:bodyPr>
          <a:p>
            <a:pPr algn="r"/>
            <a:r>
              <a:rPr b="0" lang="pt-PT" sz="1400" spc="-1" strike="noStrike">
                <a:latin typeface="Times New Roman"/>
              </a:rPr>
              <a:t>&lt;data/hora&gt;</a:t>
            </a:r>
            <a:endParaRPr b="0" lang="pt-PT" sz="1400" spc="-1" strike="noStrike">
              <a:latin typeface="Times New Roman"/>
            </a:endParaRPr>
          </a:p>
        </p:txBody>
      </p:sp>
      <p:sp>
        <p:nvSpPr>
          <p:cNvPr id="131" name="PlaceHolder 5"/>
          <p:cNvSpPr>
            <a:spLocks noGrp="1"/>
          </p:cNvSpPr>
          <p:nvPr>
            <p:ph type="ftr"/>
          </p:nvPr>
        </p:nvSpPr>
        <p:spPr>
          <a:xfrm>
            <a:off x="0" y="10157400"/>
            <a:ext cx="3280680" cy="534240"/>
          </a:xfrm>
          <a:prstGeom prst="rect">
            <a:avLst/>
          </a:prstGeom>
        </p:spPr>
        <p:txBody>
          <a:bodyPr lIns="0" rIns="0" tIns="0" bIns="0" anchor="b">
            <a:noAutofit/>
          </a:bodyPr>
          <a:p>
            <a:r>
              <a:rPr b="0" lang="pt-PT" sz="1400" spc="-1" strike="noStrike">
                <a:latin typeface="Times New Roman"/>
              </a:rPr>
              <a:t>&lt;rodapé&gt;</a:t>
            </a:r>
            <a:endParaRPr b="0" lang="pt-PT" sz="1400" spc="-1" strike="noStrike">
              <a:latin typeface="Times New Roman"/>
            </a:endParaRPr>
          </a:p>
        </p:txBody>
      </p:sp>
      <p:sp>
        <p:nvSpPr>
          <p:cNvPr id="13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3615743-AA75-4856-9983-91BECEC682A6}" type="slidenum">
              <a:rPr b="0" lang="pt-PT" sz="1400" spc="-1" strike="noStrike">
                <a:latin typeface="Times New Roman"/>
              </a:rPr>
              <a:t>&lt;número&gt;</a:t>
            </a:fld>
            <a:endParaRPr b="0" lang="pt-P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685800" y="1143000"/>
            <a:ext cx="5486040" cy="3085920"/>
          </a:xfrm>
          <a:prstGeom prst="rect">
            <a:avLst/>
          </a:prstGeom>
        </p:spPr>
      </p:sp>
      <p:sp>
        <p:nvSpPr>
          <p:cNvPr id="157" name="PlaceHolder 2"/>
          <p:cNvSpPr>
            <a:spLocks noGrp="1"/>
          </p:cNvSpPr>
          <p:nvPr>
            <p:ph type="body"/>
          </p:nvPr>
        </p:nvSpPr>
        <p:spPr>
          <a:xfrm>
            <a:off x="685800" y="4400640"/>
            <a:ext cx="5486040" cy="3600000"/>
          </a:xfrm>
          <a:prstGeom prst="rect">
            <a:avLst/>
          </a:prstGeom>
        </p:spPr>
        <p:txBody>
          <a:bodyPr>
            <a:noAutofit/>
          </a:bodyPr>
          <a:p>
            <a:endParaRPr b="0" lang="pt-PT" sz="2000" spc="-1" strike="noStrike">
              <a:latin typeface="Arial"/>
            </a:endParaRPr>
          </a:p>
        </p:txBody>
      </p:sp>
      <p:sp>
        <p:nvSpPr>
          <p:cNvPr id="15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D1BA492-0FAD-4B0E-B800-2C5462FAA08F}" type="slidenum">
              <a:rPr b="0" lang="pt-PT" sz="1200" spc="-1" strike="noStrike">
                <a:latin typeface="Times New Roman"/>
              </a:rPr>
              <a:t>&lt;número&gt;</a:t>
            </a:fld>
            <a:endParaRPr b="0" lang="pt-PT"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371600" y="1803240"/>
            <a:ext cx="9448560" cy="846000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1371600" y="1803240"/>
            <a:ext cx="9448560" cy="846000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371600" y="1803240"/>
            <a:ext cx="9448560" cy="846000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371600" y="1803240"/>
            <a:ext cx="9448560" cy="182484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ffffff"/>
              </a:solidFill>
              <a:latin typeface="Century Gothic"/>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200" spc="-1" strike="noStrike">
              <a:solidFill>
                <a:srgbClr val="ffffff"/>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C0-HD-TOP.png"/>
          <p:cNvPicPr/>
          <p:nvPr/>
        </p:nvPicPr>
        <p:blipFill>
          <a:blip r:embed="rId2"/>
          <a:stretch/>
        </p:blipFill>
        <p:spPr>
          <a:xfrm>
            <a:off x="0" y="0"/>
            <a:ext cx="12191760" cy="1441080"/>
          </a:xfrm>
          <a:prstGeom prst="rect">
            <a:avLst/>
          </a:prstGeom>
          <a:ln>
            <a:noFill/>
          </a:ln>
        </p:spPr>
      </p:pic>
      <p:pic>
        <p:nvPicPr>
          <p:cNvPr id="1" name="Picture 6" descr="C0-HD-BTM.png"/>
          <p:cNvPicPr/>
          <p:nvPr/>
        </p:nvPicPr>
        <p:blipFill>
          <a:blip r:embed="rId3"/>
          <a:stretch/>
        </p:blipFill>
        <p:spPr>
          <a:xfrm>
            <a:off x="0" y="4375080"/>
            <a:ext cx="12191760" cy="2482560"/>
          </a:xfrm>
          <a:prstGeom prst="rect">
            <a:avLst/>
          </a:prstGeom>
          <a:ln>
            <a:noFill/>
          </a:ln>
        </p:spPr>
      </p:pic>
      <p:sp>
        <p:nvSpPr>
          <p:cNvPr id="2" name="PlaceHolder 1"/>
          <p:cNvSpPr>
            <a:spLocks noGrp="1"/>
          </p:cNvSpPr>
          <p:nvPr>
            <p:ph type="title"/>
          </p:nvPr>
        </p:nvSpPr>
        <p:spPr>
          <a:xfrm>
            <a:off x="1371600" y="1803240"/>
            <a:ext cx="9448560" cy="1824840"/>
          </a:xfrm>
          <a:prstGeom prst="rect">
            <a:avLst/>
          </a:prstGeom>
        </p:spPr>
        <p:txBody>
          <a:bodyPr anchor="b">
            <a:normAutofit fontScale="56000"/>
          </a:bodyPr>
          <a:p>
            <a:pPr>
              <a:lnSpc>
                <a:spcPct val="90000"/>
              </a:lnSpc>
            </a:pPr>
            <a:r>
              <a:rPr b="0" lang="pt-PT" sz="6000" spc="-1" strike="noStrike" cap="all">
                <a:solidFill>
                  <a:srgbClr val="ffffff"/>
                </a:solidFill>
                <a:latin typeface="Century Gothic"/>
              </a:rPr>
              <a:t>Clique para editar o estilo de título do Modelo Global</a:t>
            </a:r>
            <a:endParaRPr b="0" lang="en-US" sz="6000" spc="-1" strike="noStrike">
              <a:solidFill>
                <a:srgbClr val="ffffff"/>
              </a:solidFill>
              <a:latin typeface="Century Gothic"/>
            </a:endParaRPr>
          </a:p>
        </p:txBody>
      </p:sp>
      <p:sp>
        <p:nvSpPr>
          <p:cNvPr id="3" name="PlaceHolder 2"/>
          <p:cNvSpPr>
            <a:spLocks noGrp="1"/>
          </p:cNvSpPr>
          <p:nvPr>
            <p:ph type="dt"/>
          </p:nvPr>
        </p:nvSpPr>
        <p:spPr>
          <a:xfrm>
            <a:off x="7909560" y="4314240"/>
            <a:ext cx="2910600" cy="374400"/>
          </a:xfrm>
          <a:prstGeom prst="rect">
            <a:avLst/>
          </a:prstGeom>
        </p:spPr>
        <p:txBody>
          <a:bodyPr anchor="ctr">
            <a:noAutofit/>
          </a:bodyPr>
          <a:p>
            <a:pPr algn="r">
              <a:lnSpc>
                <a:spcPct val="100000"/>
              </a:lnSpc>
            </a:pPr>
            <a:fld id="{C57A1305-C8C5-46E4-856E-EFC1E0D598F8}" type="datetime">
              <a:rPr b="0" lang="pt-PT" sz="1050" spc="-1" strike="noStrike">
                <a:solidFill>
                  <a:srgbClr val="ffffff"/>
                </a:solidFill>
                <a:latin typeface="Century Gothic"/>
              </a:rPr>
              <a:t>03-02-2022</a:t>
            </a:fld>
            <a:endParaRPr b="0" lang="pt-PT" sz="1050" spc="-1" strike="noStrike">
              <a:latin typeface="Times New Roman"/>
            </a:endParaRPr>
          </a:p>
        </p:txBody>
      </p:sp>
      <p:sp>
        <p:nvSpPr>
          <p:cNvPr id="4" name="PlaceHolder 3"/>
          <p:cNvSpPr>
            <a:spLocks noGrp="1"/>
          </p:cNvSpPr>
          <p:nvPr>
            <p:ph type="ftr"/>
          </p:nvPr>
        </p:nvSpPr>
        <p:spPr>
          <a:xfrm>
            <a:off x="1371600" y="4323960"/>
            <a:ext cx="6400440" cy="364680"/>
          </a:xfrm>
          <a:prstGeom prst="rect">
            <a:avLst/>
          </a:prstGeom>
        </p:spPr>
        <p:txBody>
          <a:bodyPr anchor="ctr">
            <a:noAutofit/>
          </a:bodyPr>
          <a:p>
            <a:endParaRPr b="0" lang="pt-PT" sz="2400" spc="-1" strike="noStrike">
              <a:latin typeface="Times New Roman"/>
            </a:endParaRPr>
          </a:p>
        </p:txBody>
      </p:sp>
      <p:sp>
        <p:nvSpPr>
          <p:cNvPr id="5" name="PlaceHolder 4"/>
          <p:cNvSpPr>
            <a:spLocks noGrp="1"/>
          </p:cNvSpPr>
          <p:nvPr>
            <p:ph type="sldNum"/>
          </p:nvPr>
        </p:nvSpPr>
        <p:spPr>
          <a:xfrm>
            <a:off x="8077320" y="1431000"/>
            <a:ext cx="2742840" cy="364680"/>
          </a:xfrm>
          <a:prstGeom prst="rect">
            <a:avLst/>
          </a:prstGeom>
        </p:spPr>
        <p:txBody>
          <a:bodyPr anchor="ctr">
            <a:noAutofit/>
          </a:bodyPr>
          <a:p>
            <a:pPr algn="r">
              <a:lnSpc>
                <a:spcPct val="100000"/>
              </a:lnSpc>
            </a:pPr>
            <a:fld id="{8E60C567-7C3E-4D67-9F95-A8B14CDD953B}" type="slidenum">
              <a:rPr b="0" lang="pt-PT" sz="1050" spc="-1" strike="noStrike">
                <a:solidFill>
                  <a:srgbClr val="ffffff"/>
                </a:solidFill>
                <a:latin typeface="Century Gothic"/>
              </a:rPr>
              <a:t>&lt;número&gt;</a:t>
            </a:fld>
            <a:endParaRPr b="0" lang="pt-PT" sz="105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200" spc="-1" strike="noStrike">
                <a:solidFill>
                  <a:srgbClr val="ffffff"/>
                </a:solidFill>
                <a:latin typeface="Century Gothic"/>
              </a:rPr>
              <a:t>Clique para editar o formato de texto dos tópicos</a:t>
            </a:r>
            <a:endParaRPr b="0" lang="en-US" sz="22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Century Gothic"/>
              </a:rPr>
              <a:t>Segundo nível de tópicos</a:t>
            </a:r>
            <a:endParaRPr b="0" lang="en-US" sz="18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rgbClr val="ffffff"/>
                </a:solidFill>
                <a:latin typeface="Century Gothic"/>
              </a:rPr>
              <a:t>Terceiro nível de tópicos</a:t>
            </a:r>
            <a:endParaRPr b="0" lang="en-US" sz="16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Century Gothic"/>
              </a:rPr>
              <a:t>Quarto nível de tópicos</a:t>
            </a:r>
            <a:endParaRPr b="0" lang="en-US" sz="16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Quinto nível de tópicos</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Sexto nível de tópicos</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Sétimo nível de tópicos</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3" name="Picture 6" descr="C0-HD-TOP.png"/>
          <p:cNvPicPr/>
          <p:nvPr/>
        </p:nvPicPr>
        <p:blipFill>
          <a:blip r:embed="rId2"/>
          <a:stretch/>
        </p:blipFill>
        <p:spPr>
          <a:xfrm>
            <a:off x="0" y="0"/>
            <a:ext cx="12191760" cy="1441080"/>
          </a:xfrm>
          <a:prstGeom prst="rect">
            <a:avLst/>
          </a:prstGeom>
          <a:ln>
            <a:noFill/>
          </a:ln>
        </p:spPr>
      </p:pic>
      <p:sp>
        <p:nvSpPr>
          <p:cNvPr id="44" name="PlaceHolder 1"/>
          <p:cNvSpPr>
            <a:spLocks noGrp="1"/>
          </p:cNvSpPr>
          <p:nvPr>
            <p:ph type="title"/>
          </p:nvPr>
        </p:nvSpPr>
        <p:spPr>
          <a:xfrm>
            <a:off x="2895480" y="764280"/>
            <a:ext cx="8610120" cy="1292760"/>
          </a:xfrm>
          <a:prstGeom prst="rect">
            <a:avLst/>
          </a:prstGeom>
        </p:spPr>
        <p:txBody>
          <a:bodyPr anchor="ctr">
            <a:noAutofit/>
          </a:bodyPr>
          <a:p>
            <a:pPr algn="r">
              <a:lnSpc>
                <a:spcPct val="90000"/>
              </a:lnSpc>
            </a:pPr>
            <a:r>
              <a:rPr b="0" lang="pt-PT" sz="4000" spc="-1" strike="noStrike" cap="all">
                <a:solidFill>
                  <a:srgbClr val="ffffff"/>
                </a:solidFill>
                <a:latin typeface="Century Gothic"/>
              </a:rPr>
              <a:t>Clique para editar o estilo de título do Modelo Global</a:t>
            </a:r>
            <a:endParaRPr b="0" lang="en-US" sz="4000" spc="-1" strike="noStrike">
              <a:solidFill>
                <a:srgbClr val="ffffff"/>
              </a:solidFill>
              <a:latin typeface="Century Gothic"/>
            </a:endParaRPr>
          </a:p>
        </p:txBody>
      </p:sp>
      <p:sp>
        <p:nvSpPr>
          <p:cNvPr id="45" name="PlaceHolder 2"/>
          <p:cNvSpPr>
            <a:spLocks noGrp="1"/>
          </p:cNvSpPr>
          <p:nvPr>
            <p:ph type="body"/>
          </p:nvPr>
        </p:nvSpPr>
        <p:spPr>
          <a:xfrm>
            <a:off x="685800" y="2194560"/>
            <a:ext cx="10820160" cy="4023720"/>
          </a:xfrm>
          <a:prstGeom prst="rect">
            <a:avLst/>
          </a:prstGeom>
        </p:spPr>
        <p:txBody>
          <a:bodyPr>
            <a:noAutofit/>
          </a:bodyPr>
          <a:p>
            <a:pPr marL="228600" indent="-228240">
              <a:lnSpc>
                <a:spcPct val="90000"/>
              </a:lnSpc>
              <a:spcBef>
                <a:spcPts val="1001"/>
              </a:spcBef>
              <a:buClr>
                <a:srgbClr val="ffffff"/>
              </a:buClr>
              <a:buFont typeface="Arial"/>
              <a:buChar char="•"/>
            </a:pPr>
            <a:r>
              <a:rPr b="0" lang="pt-PT" sz="2200" spc="-1" strike="noStrike">
                <a:solidFill>
                  <a:srgbClr val="ffffff"/>
                </a:solidFill>
                <a:latin typeface="Century Gothic"/>
              </a:rPr>
              <a:t>Clique para editar os estilos do texto de Modelo Global</a:t>
            </a:r>
            <a:endParaRPr b="0" lang="en-US" sz="2200" spc="-1" strike="noStrike">
              <a:solidFill>
                <a:srgbClr val="ffffff"/>
              </a:solidFill>
              <a:latin typeface="Century Gothic"/>
            </a:endParaRPr>
          </a:p>
          <a:p>
            <a:pPr lvl="1" marL="685800" indent="-228240">
              <a:lnSpc>
                <a:spcPct val="90000"/>
              </a:lnSpc>
              <a:spcBef>
                <a:spcPts val="499"/>
              </a:spcBef>
              <a:buClr>
                <a:srgbClr val="ffffff"/>
              </a:buClr>
              <a:buFont typeface="Arial"/>
              <a:buChar char="•"/>
            </a:pPr>
            <a:r>
              <a:rPr b="0" lang="pt-PT" sz="2000" spc="-1" strike="noStrike">
                <a:solidFill>
                  <a:srgbClr val="ffffff"/>
                </a:solidFill>
                <a:latin typeface="Century Gothic"/>
              </a:rPr>
              <a:t>Segundo nível</a:t>
            </a:r>
            <a:endParaRPr b="0" lang="en-US" sz="2000" spc="-1" strike="noStrike">
              <a:solidFill>
                <a:srgbClr val="ffffff"/>
              </a:solidFill>
              <a:latin typeface="Century Gothic"/>
            </a:endParaRPr>
          </a:p>
          <a:p>
            <a:pPr lvl="2" marL="1143000" indent="-228240">
              <a:lnSpc>
                <a:spcPct val="90000"/>
              </a:lnSpc>
              <a:spcBef>
                <a:spcPts val="499"/>
              </a:spcBef>
              <a:buClr>
                <a:srgbClr val="ffffff"/>
              </a:buClr>
              <a:buFont typeface="Arial"/>
              <a:buChar char="•"/>
            </a:pPr>
            <a:r>
              <a:rPr b="0" lang="pt-PT" sz="1800" spc="-1" strike="noStrike">
                <a:solidFill>
                  <a:srgbClr val="ffffff"/>
                </a:solidFill>
                <a:latin typeface="Century Gothic"/>
              </a:rPr>
              <a:t>Terceiro nível</a:t>
            </a:r>
            <a:endParaRPr b="0" lang="en-US" sz="1800" spc="-1" strike="noStrike">
              <a:solidFill>
                <a:srgbClr val="ffffff"/>
              </a:solidFill>
              <a:latin typeface="Century Gothic"/>
            </a:endParaRPr>
          </a:p>
          <a:p>
            <a:pPr lvl="3" marL="1600200" indent="-228240">
              <a:lnSpc>
                <a:spcPct val="90000"/>
              </a:lnSpc>
              <a:spcBef>
                <a:spcPts val="499"/>
              </a:spcBef>
              <a:buClr>
                <a:srgbClr val="ffffff"/>
              </a:buClr>
              <a:buFont typeface="Arial"/>
              <a:buChar char="•"/>
            </a:pPr>
            <a:r>
              <a:rPr b="0" lang="pt-PT" sz="1600" spc="-1" strike="noStrike">
                <a:solidFill>
                  <a:srgbClr val="ffffff"/>
                </a:solidFill>
                <a:latin typeface="Century Gothic"/>
              </a:rPr>
              <a:t>Quarto nível</a:t>
            </a:r>
            <a:endParaRPr b="0" lang="en-US" sz="1600" spc="-1" strike="noStrike">
              <a:solidFill>
                <a:srgbClr val="ffffff"/>
              </a:solidFill>
              <a:latin typeface="Century Gothic"/>
            </a:endParaRPr>
          </a:p>
          <a:p>
            <a:pPr lvl="4" marL="2057400" indent="-228240">
              <a:lnSpc>
                <a:spcPct val="90000"/>
              </a:lnSpc>
              <a:spcBef>
                <a:spcPts val="499"/>
              </a:spcBef>
              <a:buClr>
                <a:srgbClr val="ffffff"/>
              </a:buClr>
              <a:buFont typeface="Arial"/>
              <a:buChar char="•"/>
            </a:pPr>
            <a:r>
              <a:rPr b="0" lang="pt-PT" sz="1600" spc="-1" strike="noStrike">
                <a:solidFill>
                  <a:srgbClr val="ffffff"/>
                </a:solidFill>
                <a:latin typeface="Century Gothic"/>
              </a:rPr>
              <a:t>Quinto nível</a:t>
            </a:r>
            <a:endParaRPr b="0" lang="en-US" sz="1600" spc="-1" strike="noStrike">
              <a:solidFill>
                <a:srgbClr val="ffffff"/>
              </a:solidFill>
              <a:latin typeface="Century Gothic"/>
            </a:endParaRPr>
          </a:p>
        </p:txBody>
      </p:sp>
      <p:sp>
        <p:nvSpPr>
          <p:cNvPr id="46" name="PlaceHolder 3"/>
          <p:cNvSpPr>
            <a:spLocks noGrp="1"/>
          </p:cNvSpPr>
          <p:nvPr>
            <p:ph type="dt"/>
          </p:nvPr>
        </p:nvSpPr>
        <p:spPr>
          <a:xfrm>
            <a:off x="8595360" y="6356520"/>
            <a:ext cx="2910600" cy="364680"/>
          </a:xfrm>
          <a:prstGeom prst="rect">
            <a:avLst/>
          </a:prstGeom>
        </p:spPr>
        <p:txBody>
          <a:bodyPr anchor="ctr">
            <a:noAutofit/>
          </a:bodyPr>
          <a:p>
            <a:pPr algn="r">
              <a:lnSpc>
                <a:spcPct val="100000"/>
              </a:lnSpc>
            </a:pPr>
            <a:fld id="{03EE69F7-FF46-4D51-BDBD-F22587204FE0}" type="datetime">
              <a:rPr b="0" lang="pt-PT" sz="1050" spc="-1" strike="noStrike">
                <a:solidFill>
                  <a:srgbClr val="ffffff"/>
                </a:solidFill>
                <a:latin typeface="Century Gothic"/>
              </a:rPr>
              <a:t>03-02-2022</a:t>
            </a:fld>
            <a:endParaRPr b="0" lang="pt-PT" sz="1050" spc="-1" strike="noStrike">
              <a:latin typeface="Times New Roman"/>
            </a:endParaRPr>
          </a:p>
        </p:txBody>
      </p:sp>
      <p:sp>
        <p:nvSpPr>
          <p:cNvPr id="47" name="PlaceHolder 4"/>
          <p:cNvSpPr>
            <a:spLocks noGrp="1"/>
          </p:cNvSpPr>
          <p:nvPr>
            <p:ph type="ftr"/>
          </p:nvPr>
        </p:nvSpPr>
        <p:spPr>
          <a:xfrm>
            <a:off x="685800" y="6355800"/>
            <a:ext cx="7772040" cy="364680"/>
          </a:xfrm>
          <a:prstGeom prst="rect">
            <a:avLst/>
          </a:prstGeom>
        </p:spPr>
        <p:txBody>
          <a:bodyPr anchor="ctr">
            <a:noAutofit/>
          </a:bodyPr>
          <a:p>
            <a:endParaRPr b="0" lang="pt-PT" sz="2400" spc="-1" strike="noStrike">
              <a:latin typeface="Times New Roman"/>
            </a:endParaRPr>
          </a:p>
        </p:txBody>
      </p:sp>
      <p:sp>
        <p:nvSpPr>
          <p:cNvPr id="48" name="PlaceHolder 5"/>
          <p:cNvSpPr>
            <a:spLocks noGrp="1"/>
          </p:cNvSpPr>
          <p:nvPr>
            <p:ph type="sldNum"/>
          </p:nvPr>
        </p:nvSpPr>
        <p:spPr>
          <a:xfrm>
            <a:off x="8763120" y="380880"/>
            <a:ext cx="2742840" cy="364680"/>
          </a:xfrm>
          <a:prstGeom prst="rect">
            <a:avLst/>
          </a:prstGeom>
        </p:spPr>
        <p:txBody>
          <a:bodyPr anchor="ctr">
            <a:noAutofit/>
          </a:bodyPr>
          <a:p>
            <a:pPr algn="r">
              <a:lnSpc>
                <a:spcPct val="100000"/>
              </a:lnSpc>
            </a:pPr>
            <a:fld id="{1AE88448-2CA2-41EB-BCED-3CCE807675CD}" type="slidenum">
              <a:rPr b="0" lang="pt-PT" sz="1050" spc="-1" strike="noStrike">
                <a:solidFill>
                  <a:srgbClr val="ffffff"/>
                </a:solidFill>
                <a:latin typeface="Century Gothic"/>
              </a:rPr>
              <a:t>&lt;número&gt;</a:t>
            </a:fld>
            <a:endParaRPr b="0" lang="pt-PT"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5" name="Picture 6" descr="C0-HD-TOP.png"/>
          <p:cNvPicPr/>
          <p:nvPr/>
        </p:nvPicPr>
        <p:blipFill>
          <a:blip r:embed="rId2"/>
          <a:stretch/>
        </p:blipFill>
        <p:spPr>
          <a:xfrm>
            <a:off x="0" y="0"/>
            <a:ext cx="12191760" cy="1441080"/>
          </a:xfrm>
          <a:prstGeom prst="rect">
            <a:avLst/>
          </a:prstGeom>
          <a:ln>
            <a:noFill/>
          </a:ln>
        </p:spPr>
      </p:pic>
      <p:sp>
        <p:nvSpPr>
          <p:cNvPr id="86" name="PlaceHolder 1"/>
          <p:cNvSpPr>
            <a:spLocks noGrp="1"/>
          </p:cNvSpPr>
          <p:nvPr>
            <p:ph type="title"/>
          </p:nvPr>
        </p:nvSpPr>
        <p:spPr>
          <a:xfrm>
            <a:off x="2895480" y="764280"/>
            <a:ext cx="8610120" cy="1292760"/>
          </a:xfrm>
          <a:prstGeom prst="rect">
            <a:avLst/>
          </a:prstGeom>
        </p:spPr>
        <p:txBody>
          <a:bodyPr anchor="ctr">
            <a:noAutofit/>
          </a:bodyPr>
          <a:p>
            <a:pPr algn="r">
              <a:lnSpc>
                <a:spcPct val="90000"/>
              </a:lnSpc>
            </a:pPr>
            <a:r>
              <a:rPr b="0" lang="pt-PT" sz="4000" spc="-1" strike="noStrike" cap="all">
                <a:solidFill>
                  <a:srgbClr val="ffffff"/>
                </a:solidFill>
                <a:latin typeface="Century Gothic"/>
              </a:rPr>
              <a:t>Clique para editar o estilo de título do Modelo Global</a:t>
            </a:r>
            <a:endParaRPr b="0" lang="en-US" sz="4000" spc="-1" strike="noStrike">
              <a:solidFill>
                <a:srgbClr val="ffffff"/>
              </a:solidFill>
              <a:latin typeface="Century Gothic"/>
            </a:endParaRPr>
          </a:p>
        </p:txBody>
      </p:sp>
      <p:sp>
        <p:nvSpPr>
          <p:cNvPr id="87" name="PlaceHolder 2"/>
          <p:cNvSpPr>
            <a:spLocks noGrp="1"/>
          </p:cNvSpPr>
          <p:nvPr>
            <p:ph type="dt"/>
          </p:nvPr>
        </p:nvSpPr>
        <p:spPr>
          <a:xfrm>
            <a:off x="8595360" y="6356520"/>
            <a:ext cx="2910600" cy="364680"/>
          </a:xfrm>
          <a:prstGeom prst="rect">
            <a:avLst/>
          </a:prstGeom>
        </p:spPr>
        <p:txBody>
          <a:bodyPr anchor="ctr">
            <a:noAutofit/>
          </a:bodyPr>
          <a:p>
            <a:pPr algn="r">
              <a:lnSpc>
                <a:spcPct val="100000"/>
              </a:lnSpc>
            </a:pPr>
            <a:fld id="{5B2152B0-26C2-4491-9001-1E273BE11319}" type="datetime">
              <a:rPr b="0" lang="pt-PT" sz="1050" spc="-1" strike="noStrike">
                <a:solidFill>
                  <a:srgbClr val="ffffff"/>
                </a:solidFill>
                <a:latin typeface="Century Gothic"/>
              </a:rPr>
              <a:t>03-02-2022</a:t>
            </a:fld>
            <a:endParaRPr b="0" lang="pt-PT" sz="1050" spc="-1" strike="noStrike">
              <a:latin typeface="Times New Roman"/>
            </a:endParaRPr>
          </a:p>
        </p:txBody>
      </p:sp>
      <p:sp>
        <p:nvSpPr>
          <p:cNvPr id="88" name="PlaceHolder 3"/>
          <p:cNvSpPr>
            <a:spLocks noGrp="1"/>
          </p:cNvSpPr>
          <p:nvPr>
            <p:ph type="ftr"/>
          </p:nvPr>
        </p:nvSpPr>
        <p:spPr>
          <a:xfrm>
            <a:off x="685800" y="6355800"/>
            <a:ext cx="7772040" cy="364680"/>
          </a:xfrm>
          <a:prstGeom prst="rect">
            <a:avLst/>
          </a:prstGeom>
        </p:spPr>
        <p:txBody>
          <a:bodyPr anchor="ctr">
            <a:noAutofit/>
          </a:bodyPr>
          <a:p>
            <a:endParaRPr b="0" lang="pt-PT" sz="2400" spc="-1" strike="noStrike">
              <a:latin typeface="Times New Roman"/>
            </a:endParaRPr>
          </a:p>
        </p:txBody>
      </p:sp>
      <p:sp>
        <p:nvSpPr>
          <p:cNvPr id="89" name="PlaceHolder 4"/>
          <p:cNvSpPr>
            <a:spLocks noGrp="1"/>
          </p:cNvSpPr>
          <p:nvPr>
            <p:ph type="sldNum"/>
          </p:nvPr>
        </p:nvSpPr>
        <p:spPr>
          <a:xfrm>
            <a:off x="8763120" y="380880"/>
            <a:ext cx="2742840" cy="364680"/>
          </a:xfrm>
          <a:prstGeom prst="rect">
            <a:avLst/>
          </a:prstGeom>
        </p:spPr>
        <p:txBody>
          <a:bodyPr anchor="ctr">
            <a:noAutofit/>
          </a:bodyPr>
          <a:p>
            <a:pPr algn="r">
              <a:lnSpc>
                <a:spcPct val="100000"/>
              </a:lnSpc>
            </a:pPr>
            <a:fld id="{5B206085-EADD-4E6D-9106-F34C4DDA72FE}" type="slidenum">
              <a:rPr b="0" lang="pt-PT" sz="1050" spc="-1" strike="noStrike">
                <a:solidFill>
                  <a:srgbClr val="ffffff"/>
                </a:solidFill>
                <a:latin typeface="Century Gothic"/>
              </a:rPr>
              <a:t>&lt;número&gt;</a:t>
            </a:fld>
            <a:endParaRPr b="0" lang="pt-PT" sz="1050" spc="-1" strike="noStrike">
              <a:latin typeface="Times New Roman"/>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200" spc="-1" strike="noStrike">
                <a:solidFill>
                  <a:srgbClr val="ffffff"/>
                </a:solidFill>
                <a:latin typeface="Century Gothic"/>
              </a:rPr>
              <a:t>Clique para editar o formato de texto dos tópicos</a:t>
            </a:r>
            <a:endParaRPr b="0" lang="en-US" sz="22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Century Gothic"/>
              </a:rPr>
              <a:t>Segundo nível de tópicos</a:t>
            </a:r>
            <a:endParaRPr b="0" lang="en-US" sz="18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rgbClr val="ffffff"/>
                </a:solidFill>
                <a:latin typeface="Century Gothic"/>
              </a:rPr>
              <a:t>Terceiro nível de tópicos</a:t>
            </a:r>
            <a:endParaRPr b="0" lang="en-US" sz="16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Century Gothic"/>
              </a:rPr>
              <a:t>Quarto nível de tópicos</a:t>
            </a:r>
            <a:endParaRPr b="0" lang="en-US" sz="16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Quinto nível de tópicos</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Sexto nível de tópicos</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Sétimo nível de tópicos</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73400" y="3083400"/>
            <a:ext cx="9556560" cy="690840"/>
          </a:xfrm>
          <a:prstGeom prst="rect">
            <a:avLst/>
          </a:prstGeom>
          <a:noFill/>
          <a:ln>
            <a:noFill/>
          </a:ln>
        </p:spPr>
        <p:txBody>
          <a:bodyPr>
            <a:normAutofit fontScale="85000"/>
          </a:bodyPr>
          <a:p>
            <a:pPr>
              <a:lnSpc>
                <a:spcPct val="90000"/>
              </a:lnSpc>
              <a:spcBef>
                <a:spcPts val="1001"/>
              </a:spcBef>
              <a:tabLst>
                <a:tab algn="l" pos="0"/>
              </a:tabLst>
            </a:pPr>
            <a:r>
              <a:rPr b="0" lang="pt-PT" sz="2000" spc="-1" strike="noStrike">
                <a:solidFill>
                  <a:srgbClr val="ffffff"/>
                </a:solidFill>
                <a:latin typeface="Century Gothic"/>
              </a:rPr>
              <a:t>Apresentação 2ªFase - Trabalho Prático LI4</a:t>
            </a:r>
            <a:endParaRPr b="0" lang="pt-PT" sz="2000" spc="-1" strike="noStrike">
              <a:latin typeface="Arial"/>
            </a:endParaRPr>
          </a:p>
          <a:p>
            <a:pPr>
              <a:lnSpc>
                <a:spcPct val="90000"/>
              </a:lnSpc>
              <a:spcBef>
                <a:spcPts val="1001"/>
              </a:spcBef>
              <a:tabLst>
                <a:tab algn="l" pos="0"/>
              </a:tabLst>
            </a:pPr>
            <a:r>
              <a:rPr b="0" lang="pt-PT" sz="2000" spc="-1" strike="noStrike">
                <a:solidFill>
                  <a:srgbClr val="ffffff"/>
                </a:solidFill>
                <a:latin typeface="Century Gothic"/>
              </a:rPr>
              <a:t>Grupo 37</a:t>
            </a:r>
            <a:endParaRPr b="0" lang="pt-PT" sz="2000" spc="-1" strike="noStrike">
              <a:latin typeface="Arial"/>
            </a:endParaRPr>
          </a:p>
        </p:txBody>
      </p:sp>
      <p:pic>
        <p:nvPicPr>
          <p:cNvPr id="134" name="Imagem 4" descr=""/>
          <p:cNvPicPr/>
          <p:nvPr/>
        </p:nvPicPr>
        <p:blipFill>
          <a:blip r:embed="rId1"/>
          <a:stretch/>
        </p:blipFill>
        <p:spPr>
          <a:xfrm>
            <a:off x="5940360" y="1802160"/>
            <a:ext cx="5777640" cy="2834640"/>
          </a:xfrm>
          <a:prstGeom prst="rect">
            <a:avLst/>
          </a:prstGeom>
          <a:ln>
            <a:noFill/>
          </a:ln>
        </p:spPr>
      </p:pic>
    </p:spTree>
  </p:cSld>
  <p:transition spd="slow">
    <p:cover dir="r"/>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2520" y="416520"/>
            <a:ext cx="11470320" cy="874080"/>
          </a:xfrm>
          <a:prstGeom prst="rect">
            <a:avLst/>
          </a:prstGeom>
          <a:noFill/>
          <a:ln>
            <a:noFill/>
          </a:ln>
        </p:spPr>
        <p:txBody>
          <a:bodyPr anchor="b">
            <a:normAutofit fontScale="97000"/>
          </a:bodyPr>
          <a:p>
            <a:pPr algn="r">
              <a:lnSpc>
                <a:spcPct val="90000"/>
              </a:lnSpc>
            </a:pPr>
            <a:r>
              <a:rPr b="0" lang="pt-PT" sz="4000" spc="-1" strike="noStrike" cap="all">
                <a:solidFill>
                  <a:srgbClr val="ffffff"/>
                </a:solidFill>
                <a:latin typeface="Century Gothic"/>
              </a:rPr>
              <a:t>Conclusão</a:t>
            </a:r>
            <a:br/>
            <a:r>
              <a:rPr b="0" lang="pt-PT" sz="2000" spc="-1" strike="noStrike" cap="all">
                <a:solidFill>
                  <a:srgbClr val="ffffff"/>
                </a:solidFill>
                <a:latin typeface="Century Gothic"/>
              </a:rPr>
              <a:t>e Trabalho futuro</a:t>
            </a:r>
            <a:endParaRPr b="0" lang="en-US" sz="2000" spc="-1" strike="noStrike">
              <a:solidFill>
                <a:srgbClr val="ffffff"/>
              </a:solidFill>
              <a:latin typeface="Century Gothic"/>
            </a:endParaRPr>
          </a:p>
        </p:txBody>
      </p:sp>
      <p:sp>
        <p:nvSpPr>
          <p:cNvPr id="155" name="CustomShape 2"/>
          <p:cNvSpPr/>
          <p:nvPr/>
        </p:nvSpPr>
        <p:spPr>
          <a:xfrm>
            <a:off x="283680" y="1457640"/>
            <a:ext cx="11624400" cy="283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PT" sz="1800" spc="-1" strike="noStrike">
                <a:solidFill>
                  <a:srgbClr val="ffffff"/>
                </a:solidFill>
                <a:latin typeface="Century Gothic"/>
              </a:rPr>
              <a:t>Em conclusão, apesar da falta de conhecimento em relação à manipulação de bases de dados e programação web mais concretamente na linguagem html, achamos que conseguimos implementar todos requisitos fornecidos tirando as exceções já mencionadas.</a:t>
            </a:r>
            <a:endParaRPr b="0" lang="pt-PT" sz="1800" spc="-1" strike="noStrike">
              <a:latin typeface="Arial"/>
            </a:endParaRPr>
          </a:p>
          <a:p>
            <a:pPr>
              <a:lnSpc>
                <a:spcPct val="100000"/>
              </a:lnSpc>
            </a:pPr>
            <a:endParaRPr b="0" lang="pt-PT" sz="1800" spc="-1" strike="noStrike">
              <a:latin typeface="Arial"/>
            </a:endParaRPr>
          </a:p>
          <a:p>
            <a:pPr>
              <a:lnSpc>
                <a:spcPct val="100000"/>
              </a:lnSpc>
            </a:pPr>
            <a:r>
              <a:rPr b="0" lang="pt-PT" sz="1800" spc="-1" strike="noStrike">
                <a:solidFill>
                  <a:srgbClr val="ffffff"/>
                </a:solidFill>
                <a:latin typeface="Century Gothic"/>
              </a:rPr>
              <a:t>Com a realização deste trabalho conseguimos aprofundar melhor os nossos conhecimentos relativos à programação em java e ao desenvolvimento de software em equipa. </a:t>
            </a:r>
            <a:endParaRPr b="0" lang="pt-PT" sz="1800" spc="-1" strike="noStrike">
              <a:latin typeface="Arial"/>
            </a:endParaRPr>
          </a:p>
          <a:p>
            <a:pPr>
              <a:lnSpc>
                <a:spcPct val="100000"/>
              </a:lnSpc>
            </a:pPr>
            <a:endParaRPr b="0" lang="pt-PT" sz="1800" spc="-1" strike="noStrike">
              <a:latin typeface="Arial"/>
            </a:endParaRPr>
          </a:p>
          <a:p>
            <a:pPr>
              <a:lnSpc>
                <a:spcPct val="100000"/>
              </a:lnSpc>
            </a:pPr>
            <a:r>
              <a:rPr b="0" lang="pt-PT" sz="1800" spc="-1" strike="noStrike">
                <a:solidFill>
                  <a:srgbClr val="ffffff"/>
                </a:solidFill>
                <a:latin typeface="Century Gothic"/>
              </a:rPr>
              <a:t>Como trabalho futuro seria interessante implementar a aplicação para telemóvel (android e IOS), como também escalar a aplicação de modo a fornecer a informações sobre centros históricos de outras cidades de Portugal.  </a:t>
            </a:r>
            <a:endParaRPr b="0" lang="pt-PT"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2151720" y="176040"/>
            <a:ext cx="9425160" cy="1292760"/>
          </a:xfrm>
          <a:prstGeom prst="rect">
            <a:avLst/>
          </a:prstGeom>
          <a:noFill/>
          <a:ln>
            <a:noFill/>
          </a:ln>
        </p:spPr>
        <p:txBody>
          <a:bodyPr anchor="ctr">
            <a:normAutofit/>
          </a:bodyPr>
          <a:p>
            <a:pPr algn="r">
              <a:lnSpc>
                <a:spcPct val="90000"/>
              </a:lnSpc>
            </a:pPr>
            <a:r>
              <a:rPr b="0" lang="pt-PT" sz="4000" spc="-1" strike="noStrike" cap="all">
                <a:solidFill>
                  <a:srgbClr val="ffffff"/>
                </a:solidFill>
                <a:latin typeface="Century Gothic"/>
              </a:rPr>
              <a:t>Resumo</a:t>
            </a:r>
            <a:endParaRPr b="0" lang="en-US" sz="4000" spc="-1" strike="noStrike">
              <a:solidFill>
                <a:srgbClr val="ffffff"/>
              </a:solidFill>
              <a:latin typeface="Century Gothic"/>
            </a:endParaRPr>
          </a:p>
        </p:txBody>
      </p:sp>
      <p:sp>
        <p:nvSpPr>
          <p:cNvPr id="136" name="TextShape 2"/>
          <p:cNvSpPr txBox="1"/>
          <p:nvPr/>
        </p:nvSpPr>
        <p:spPr>
          <a:xfrm>
            <a:off x="804960" y="1416960"/>
            <a:ext cx="10820160" cy="5128200"/>
          </a:xfrm>
          <a:prstGeom prst="rect">
            <a:avLst/>
          </a:prstGeom>
          <a:noFill/>
          <a:ln>
            <a:noFill/>
          </a:ln>
        </p:spPr>
        <p:txBody>
          <a:bodyPr>
            <a:normAutofit fontScale="80000"/>
          </a:bodyPr>
          <a:p>
            <a:pPr>
              <a:lnSpc>
                <a:spcPct val="90000"/>
              </a:lnSpc>
              <a:spcBef>
                <a:spcPts val="1001"/>
              </a:spcBef>
              <a:tabLst>
                <a:tab algn="l" pos="0"/>
              </a:tabLst>
            </a:pPr>
            <a:r>
              <a:rPr b="0" lang="pt-PT" sz="2200" spc="-1" strike="noStrike">
                <a:solidFill>
                  <a:srgbClr val="ffffff"/>
                </a:solidFill>
                <a:latin typeface="Century Gothic"/>
              </a:rPr>
              <a:t>No âmbito da segunda fase da unidade curricular de Laboratórios de Informática IV, foi-nos proposto implementar a aplicação ”Guide Me To”. Esta foi fundamentada e especificada, na primeira fase, pelos nossos colegas do grupo 38. A aplicação será um guia de centros históricos de Braga.</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r>
              <a:rPr b="0" lang="pt-PT" sz="2200" spc="-1" strike="noStrike">
                <a:solidFill>
                  <a:srgbClr val="ffffff"/>
                </a:solidFill>
                <a:latin typeface="Century Gothic"/>
              </a:rPr>
              <a:t>Quanto ao relatório que nos foi entregue consideramos que está muito completo e organizado. As suas ideias e objetivos também estão bem definidos. Porém está um pouco ambicioso de mais, uma vez que era pedido que implementássemos uma aplicação móvel para além de uma web. Dito isto, não implementamos a aplicação móvel nem as notificações nem a secção de ajuda ao utilizador.</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p:txBody>
      </p:sp>
    </p:spTree>
  </p:cSld>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53" presetSubtype="16">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additive="repl">
                                        <p:cTn id="7" dur="500" fill="hold"/>
                                        <p:tgtEl>
                                          <p:spTgt spid="135"/>
                                        </p:tgtEl>
                                        <p:attrNameLst>
                                          <p:attrName>ppt_w</p:attrName>
                                        </p:attrNameLst>
                                      </p:cBhvr>
                                      <p:tavLst>
                                        <p:tav tm="0">
                                          <p:val>
                                            <p:fltVal val="0"/>
                                          </p:val>
                                        </p:tav>
                                        <p:tav tm="100000">
                                          <p:val>
                                            <p:strVal val="#ppt_w"/>
                                          </p:val>
                                        </p:tav>
                                      </p:tavLst>
                                    </p:anim>
                                    <p:anim calcmode="lin" valueType="num">
                                      <p:cBhvr additive="repl">
                                        <p:cTn id="8" dur="500" fill="hold"/>
                                        <p:tgtEl>
                                          <p:spTgt spid="135"/>
                                        </p:tgtEl>
                                        <p:attrNameLst>
                                          <p:attrName>ppt_h</p:attrName>
                                        </p:attrNameLst>
                                      </p:cBhvr>
                                      <p:tavLst>
                                        <p:tav tm="0">
                                          <p:val>
                                            <p:fltVal val="0"/>
                                          </p:val>
                                        </p:tav>
                                        <p:tav tm="100000">
                                          <p:val>
                                            <p:strVal val="#ppt_h"/>
                                          </p:val>
                                        </p:tav>
                                      </p:tavLst>
                                    </p:anim>
                                    <p:animEffect filter="fade" transition="in">
                                      <p:cBhvr additive="repl">
                                        <p:cTn id="9" dur="500"/>
                                        <p:tgtEl>
                                          <p:spTgt spid="135"/>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136">
                                            <p:txEl>
                                              <p:pRg st="0" end="0"/>
                                            </p:txEl>
                                          </p:spTgt>
                                        </p:tgtEl>
                                        <p:attrNameLst>
                                          <p:attrName>style.visibility</p:attrName>
                                        </p:attrNameLst>
                                      </p:cBhvr>
                                      <p:to>
                                        <p:strVal val="visible"/>
                                      </p:to>
                                    </p:set>
                                    <p:animEffect filter="fade" transition="in">
                                      <p:cBhvr additive="repl">
                                        <p:cTn id="14" dur="1000"/>
                                        <p:tgtEl>
                                          <p:spTgt spid="136">
                                            <p:txEl>
                                              <p:pRg st="0" end="0"/>
                                            </p:txEl>
                                          </p:spTgt>
                                        </p:tgtEl>
                                      </p:cBhvr>
                                    </p:animEffect>
                                    <p:anim calcmode="lin" valueType="num">
                                      <p:cBhvr additive="repl">
                                        <p:cTn id="15"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42">
                                  <p:stCondLst>
                                    <p:cond delay="0"/>
                                  </p:stCondLst>
                                  <p:childTnLst>
                                    <p:set>
                                      <p:cBhvr>
                                        <p:cTn id="20" dur="1" fill="hold">
                                          <p:stCondLst>
                                            <p:cond delay="0"/>
                                          </p:stCondLst>
                                        </p:cTn>
                                        <p:tgtEl>
                                          <p:spTgt spid="136">
                                            <p:txEl>
                                              <p:pRg st="2" end="2"/>
                                            </p:txEl>
                                          </p:spTgt>
                                        </p:tgtEl>
                                        <p:attrNameLst>
                                          <p:attrName>style.visibility</p:attrName>
                                        </p:attrNameLst>
                                      </p:cBhvr>
                                      <p:to>
                                        <p:strVal val="visible"/>
                                      </p:to>
                                    </p:set>
                                    <p:animEffect filter="fade" transition="in">
                                      <p:cBhvr additive="repl">
                                        <p:cTn id="21" dur="1000"/>
                                        <p:tgtEl>
                                          <p:spTgt spid="136">
                                            <p:txEl>
                                              <p:pRg st="2" end="2"/>
                                            </p:txEl>
                                          </p:spTgt>
                                        </p:tgtEl>
                                      </p:cBhvr>
                                    </p:animEffect>
                                    <p:anim calcmode="lin" valueType="num">
                                      <p:cBhvr additive="repl">
                                        <p:cTn id="22"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42">
                                  <p:stCondLst>
                                    <p:cond delay="0"/>
                                  </p:stCondLst>
                                  <p:childTnLst>
                                    <p:set>
                                      <p:cBhvr>
                                        <p:cTn id="27" dur="1" fill="hold">
                                          <p:stCondLst>
                                            <p:cond delay="0"/>
                                          </p:stCondLst>
                                        </p:cTn>
                                        <p:tgtEl>
                                          <p:spTgt spid="136">
                                            <p:txEl>
                                              <p:pRg st="4" end="4"/>
                                            </p:txEl>
                                          </p:spTgt>
                                        </p:tgtEl>
                                        <p:attrNameLst>
                                          <p:attrName>style.visibility</p:attrName>
                                        </p:attrNameLst>
                                      </p:cBhvr>
                                      <p:to>
                                        <p:strVal val="visible"/>
                                      </p:to>
                                    </p:set>
                                    <p:animEffect filter="fade" transition="in">
                                      <p:cBhvr additive="repl">
                                        <p:cTn id="28" dur="1000"/>
                                        <p:tgtEl>
                                          <p:spTgt spid="136">
                                            <p:txEl>
                                              <p:pRg st="4" end="4"/>
                                            </p:txEl>
                                          </p:spTgt>
                                        </p:tgtEl>
                                      </p:cBhvr>
                                    </p:animEffect>
                                    <p:anim calcmode="lin" valueType="num">
                                      <p:cBhvr additive="repl">
                                        <p:cTn id="29" dur="1000" fill="hold"/>
                                        <p:tgtEl>
                                          <p:spTgt spid="136">
                                            <p:txEl>
                                              <p:pRg st="4" end="4"/>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13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071880" y="277920"/>
            <a:ext cx="8610120" cy="1292760"/>
          </a:xfrm>
          <a:prstGeom prst="rect">
            <a:avLst/>
          </a:prstGeom>
          <a:noFill/>
          <a:ln>
            <a:noFill/>
          </a:ln>
        </p:spPr>
        <p:txBody>
          <a:bodyPr anchor="ctr">
            <a:noAutofit/>
          </a:bodyPr>
          <a:p>
            <a:pPr algn="r">
              <a:lnSpc>
                <a:spcPct val="90000"/>
              </a:lnSpc>
            </a:pPr>
            <a:r>
              <a:rPr b="0" lang="pt-PT" sz="4000" spc="-1" strike="noStrike" cap="all">
                <a:solidFill>
                  <a:srgbClr val="ffffff"/>
                </a:solidFill>
                <a:latin typeface="Century Gothic"/>
              </a:rPr>
              <a:t>Introdução</a:t>
            </a:r>
            <a:br/>
            <a:r>
              <a:rPr b="0" lang="pt-PT" sz="1800" spc="-1" strike="noStrike" cap="all">
                <a:solidFill>
                  <a:srgbClr val="ffffff"/>
                </a:solidFill>
                <a:latin typeface="Century Gothic"/>
              </a:rPr>
              <a:t>Enquadramento Geral</a:t>
            </a:r>
            <a:endParaRPr b="0" lang="en-US" sz="1800" spc="-1" strike="noStrike">
              <a:solidFill>
                <a:srgbClr val="ffffff"/>
              </a:solidFill>
              <a:latin typeface="Century Gothic"/>
            </a:endParaRPr>
          </a:p>
        </p:txBody>
      </p:sp>
      <p:sp>
        <p:nvSpPr>
          <p:cNvPr id="138" name="CustomShape 2"/>
          <p:cNvSpPr/>
          <p:nvPr/>
        </p:nvSpPr>
        <p:spPr>
          <a:xfrm>
            <a:off x="600120" y="1731240"/>
            <a:ext cx="11286720" cy="411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PT" sz="2200" spc="-1" strike="noStrike">
                <a:solidFill>
                  <a:srgbClr val="ffffff"/>
                </a:solidFill>
                <a:latin typeface="Century Gothic"/>
              </a:rPr>
              <a:t>Com o aparecimento da pandemia, um dos setores mais afetados em Portugal é o do turismo, sendo este uma atividade económica fundamental para a geração de riqueza e emprego no nosso país. </a:t>
            </a:r>
            <a:endParaRPr b="0" lang="pt-PT" sz="2200" spc="-1" strike="noStrike">
              <a:latin typeface="Arial"/>
            </a:endParaRPr>
          </a:p>
          <a:p>
            <a:pPr>
              <a:lnSpc>
                <a:spcPct val="100000"/>
              </a:lnSpc>
            </a:pPr>
            <a:endParaRPr b="0" lang="pt-PT" sz="2200" spc="-1" strike="noStrike">
              <a:latin typeface="Arial"/>
            </a:endParaRPr>
          </a:p>
          <a:p>
            <a:pPr>
              <a:lnSpc>
                <a:spcPct val="100000"/>
              </a:lnSpc>
            </a:pPr>
            <a:r>
              <a:rPr b="0" lang="pt-PT" sz="2200" spc="-1" strike="noStrike">
                <a:solidFill>
                  <a:srgbClr val="ffffff"/>
                </a:solidFill>
                <a:latin typeface="Century Gothic"/>
              </a:rPr>
              <a:t>Ora, uma forma de contornar este problema seria devolver aos portugueses e aos turistas uma maneira de estes se envolverem culturalmente com o nosso país. Assim, não só enriqueceriam a sua cultura geral, mas também contribuiriam para o resgate da economia.</a:t>
            </a:r>
            <a:endParaRPr b="0" lang="pt-PT" sz="2200" spc="-1" strike="noStrike">
              <a:latin typeface="Arial"/>
            </a:endParaRPr>
          </a:p>
          <a:p>
            <a:pPr>
              <a:lnSpc>
                <a:spcPct val="100000"/>
              </a:lnSpc>
            </a:pPr>
            <a:endParaRPr b="0" lang="pt-PT" sz="2200" spc="-1" strike="noStrike">
              <a:latin typeface="Arial"/>
            </a:endParaRPr>
          </a:p>
          <a:p>
            <a:pPr>
              <a:lnSpc>
                <a:spcPct val="100000"/>
              </a:lnSpc>
            </a:pPr>
            <a:r>
              <a:rPr b="0" lang="pt-PT" sz="2200" spc="-1" strike="noStrike">
                <a:solidFill>
                  <a:srgbClr val="ffffff"/>
                </a:solidFill>
                <a:latin typeface="Century Gothic"/>
              </a:rPr>
              <a:t>A aplicação GuideMeTo vem então ajudar a solucionar este problema. De facto, esta visa em ilustrar os centros históricos de Braga e fornecer informações sobre os mesmos. Deste modo, irá orientar qualquer visitante na nossa cidade.</a:t>
            </a:r>
            <a:endParaRPr b="0" lang="pt-PT" sz="2200" spc="-1" strike="noStrike">
              <a:latin typeface="Arial"/>
            </a:endParaRPr>
          </a:p>
        </p:txBody>
      </p:sp>
    </p:spTree>
  </p:cSld>
  <p:transition spd="slow">
    <p:push dir="u"/>
  </p:transition>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31">
                                  <p:stCondLst>
                                    <p:cond delay="0"/>
                                  </p:stCondLst>
                                  <p:childTnLst>
                                    <p:set>
                                      <p:cBhvr>
                                        <p:cTn id="36" dur="1" fill="hold">
                                          <p:stCondLst>
                                            <p:cond delay="0"/>
                                          </p:stCondLst>
                                        </p:cTn>
                                        <p:tgtEl>
                                          <p:spTgt spid="137"/>
                                        </p:tgtEl>
                                        <p:attrNameLst>
                                          <p:attrName>style.visibility</p:attrName>
                                        </p:attrNameLst>
                                      </p:cBhvr>
                                      <p:to>
                                        <p:strVal val="visible"/>
                                      </p:to>
                                    </p:set>
                                    <p:anim calcmode="lin" valueType="num">
                                      <p:cBhvr additive="repl">
                                        <p:cTn id="37" dur="1000" fill="hold"/>
                                        <p:tgtEl>
                                          <p:spTgt spid="137"/>
                                        </p:tgtEl>
                                        <p:attrNameLst>
                                          <p:attrName>ppt_w</p:attrName>
                                        </p:attrNameLst>
                                      </p:cBhvr>
                                      <p:tavLst>
                                        <p:tav tm="0">
                                          <p:val>
                                            <p:fltVal val="0"/>
                                          </p:val>
                                        </p:tav>
                                        <p:tav tm="100000">
                                          <p:val>
                                            <p:strVal val="#ppt_w"/>
                                          </p:val>
                                        </p:tav>
                                      </p:tavLst>
                                    </p:anim>
                                    <p:anim calcmode="lin" valueType="num">
                                      <p:cBhvr additive="repl">
                                        <p:cTn id="38" dur="1000" fill="hold"/>
                                        <p:tgtEl>
                                          <p:spTgt spid="137"/>
                                        </p:tgtEl>
                                        <p:attrNameLst>
                                          <p:attrName>ppt_h</p:attrName>
                                        </p:attrNameLst>
                                      </p:cBhvr>
                                      <p:tavLst>
                                        <p:tav tm="0">
                                          <p:val>
                                            <p:fltVal val="0"/>
                                          </p:val>
                                        </p:tav>
                                        <p:tav tm="100000">
                                          <p:val>
                                            <p:strVal val="#ppt_h"/>
                                          </p:val>
                                        </p:tav>
                                      </p:tavLst>
                                    </p:anim>
                                    <p:anim calcmode="lin" valueType="num">
                                      <p:cBhvr additive="repl">
                                        <p:cTn id="39" dur="1000" fill="hold"/>
                                        <p:tgtEl>
                                          <p:spTgt spid="137"/>
                                        </p:tgtEl>
                                        <p:attrNameLst>
                                          <p:attrName>r</p:attrName>
                                        </p:attrNameLst>
                                      </p:cBhvr>
                                      <p:tavLst>
                                        <p:tav tm="0">
                                          <p:val>
                                            <p:strVal val="90"/>
                                          </p:val>
                                        </p:tav>
                                        <p:tav tm="100000">
                                          <p:val>
                                            <p:strVal val="0"/>
                                          </p:val>
                                        </p:tav>
                                      </p:tavLst>
                                    </p:anim>
                                    <p:animEffect filter="fade" transition="in">
                                      <p:cBhvr additive="repl">
                                        <p:cTn id="40"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261240" y="537840"/>
            <a:ext cx="8610120" cy="1292760"/>
          </a:xfrm>
          <a:prstGeom prst="rect">
            <a:avLst/>
          </a:prstGeom>
          <a:noFill/>
          <a:ln>
            <a:noFill/>
          </a:ln>
        </p:spPr>
        <p:txBody>
          <a:bodyPr anchor="ctr">
            <a:normAutofit/>
          </a:bodyPr>
          <a:p>
            <a:pPr algn="r">
              <a:lnSpc>
                <a:spcPct val="90000"/>
              </a:lnSpc>
            </a:pPr>
            <a:r>
              <a:rPr b="0" lang="pt-PT" sz="4000" spc="-1" strike="noStrike" cap="all">
                <a:solidFill>
                  <a:srgbClr val="ffffff"/>
                </a:solidFill>
                <a:latin typeface="Century Gothic"/>
              </a:rPr>
              <a:t>Introdução</a:t>
            </a:r>
            <a:br/>
            <a:r>
              <a:rPr b="0" lang="pt-PT" sz="1800" spc="-1" strike="noStrike" cap="all">
                <a:solidFill>
                  <a:srgbClr val="ffffff"/>
                </a:solidFill>
                <a:latin typeface="Century Gothic"/>
              </a:rPr>
              <a:t>Caraterização e Objetivos do Trabalho</a:t>
            </a:r>
            <a:endParaRPr b="0" lang="en-US" sz="1800" spc="-1" strike="noStrike">
              <a:solidFill>
                <a:srgbClr val="ffffff"/>
              </a:solidFill>
              <a:latin typeface="Century Gothic"/>
            </a:endParaRPr>
          </a:p>
        </p:txBody>
      </p:sp>
      <p:sp>
        <p:nvSpPr>
          <p:cNvPr id="140" name="TextShape 2"/>
          <p:cNvSpPr txBox="1"/>
          <p:nvPr/>
        </p:nvSpPr>
        <p:spPr>
          <a:xfrm>
            <a:off x="561240" y="2091240"/>
            <a:ext cx="11207880" cy="4399560"/>
          </a:xfrm>
          <a:prstGeom prst="rect">
            <a:avLst/>
          </a:prstGeom>
          <a:noFill/>
          <a:ln>
            <a:noFill/>
          </a:ln>
        </p:spPr>
        <p:txBody>
          <a:bodyPr>
            <a:normAutofit/>
          </a:bodyPr>
          <a:p>
            <a:pPr>
              <a:lnSpc>
                <a:spcPct val="90000"/>
              </a:lnSpc>
              <a:spcBef>
                <a:spcPts val="1001"/>
              </a:spcBef>
              <a:tabLst>
                <a:tab algn="l" pos="0"/>
              </a:tabLst>
            </a:pPr>
            <a:r>
              <a:rPr b="0" lang="pt-PT" sz="2200" spc="-1" strike="noStrike">
                <a:solidFill>
                  <a:srgbClr val="ffffff"/>
                </a:solidFill>
                <a:latin typeface="Century Gothic"/>
              </a:rPr>
              <a:t>O principal objetivo do GuideMeTo é possibilitar aos seus utilizadores que entrem em contacto com a cultura de Braga.</a:t>
            </a:r>
            <a:endParaRPr b="0" lang="en-US" sz="2200" spc="-1" strike="noStrike">
              <a:solidFill>
                <a:srgbClr val="ffffff"/>
              </a:solidFill>
              <a:latin typeface="Century Gothic"/>
            </a:endParaRPr>
          </a:p>
          <a:p>
            <a:pPr>
              <a:lnSpc>
                <a:spcPct val="90000"/>
              </a:lnSpc>
              <a:spcBef>
                <a:spcPts val="1001"/>
              </a:spcBef>
              <a:tabLst>
                <a:tab algn="l" pos="0"/>
              </a:tabLst>
            </a:pPr>
            <a:r>
              <a:rPr b="0" lang="pt-PT" sz="2200" spc="-1" strike="noStrike">
                <a:solidFill>
                  <a:srgbClr val="ffffff"/>
                </a:solidFill>
                <a:latin typeface="Century Gothic"/>
              </a:rPr>
              <a:t>Com as novas medidas de confinamento, muitos turistas optam por visitar a cidade sem guia turístico e, por esta razão, a aplicação permite a estes utilizadores criarem as suas próprias rotas. A informação relativa a cada centro histórico vai estar apresentada no website. O facto do mapa de Braga estar ilustrado na aplicação permite aos utilizadores verificarem a localização destes centros e, então, terem a capacidade de fazer uma melhor gestão dos locais a visitar.</a:t>
            </a:r>
            <a:endParaRPr b="0" lang="en-US" sz="2200" spc="-1" strike="noStrike">
              <a:solidFill>
                <a:srgbClr val="ffffff"/>
              </a:solidFill>
              <a:latin typeface="Century Gothic"/>
            </a:endParaRPr>
          </a:p>
          <a:p>
            <a:pPr>
              <a:lnSpc>
                <a:spcPct val="90000"/>
              </a:lnSpc>
              <a:spcBef>
                <a:spcPts val="1001"/>
              </a:spcBef>
              <a:tabLst>
                <a:tab algn="l" pos="0"/>
              </a:tabLst>
            </a:pPr>
            <a:endParaRPr b="0" lang="en-US" sz="2200" spc="-1" strike="noStrike">
              <a:solidFill>
                <a:srgbClr val="ffffff"/>
              </a:solidFill>
              <a:latin typeface="Century Gothic"/>
            </a:endParaRPr>
          </a:p>
        </p:txBody>
      </p:sp>
    </p:spTree>
  </p:cSld>
  <p:transition spd="slow">
    <p:push dir="u"/>
  </p:transition>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2" presetSubtype="4">
                                  <p:stCondLst>
                                    <p:cond delay="0"/>
                                  </p:stCondLst>
                                  <p:childTnLst>
                                    <p:set>
                                      <p:cBhvr>
                                        <p:cTn id="46" dur="1" fill="hold">
                                          <p:stCondLst>
                                            <p:cond delay="0"/>
                                          </p:stCondLst>
                                        </p:cTn>
                                        <p:tgtEl>
                                          <p:spTgt spid="140">
                                            <p:txEl>
                                              <p:pRg st="0" end="0"/>
                                            </p:txEl>
                                          </p:spTgt>
                                        </p:tgtEl>
                                        <p:attrNameLst>
                                          <p:attrName>style.visibility</p:attrName>
                                        </p:attrNameLst>
                                      </p:cBhvr>
                                      <p:to>
                                        <p:strVal val="visible"/>
                                      </p:to>
                                    </p:set>
                                    <p:anim calcmode="lin" valueType="num">
                                      <p:cBhvr additive="repl">
                                        <p:cTn id="47" dur="500" fill="hold"/>
                                        <p:tgtEl>
                                          <p:spTgt spid="140">
                                            <p:txEl>
                                              <p:pRg st="0" end="0"/>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1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2" presetSubtype="4">
                                  <p:stCondLst>
                                    <p:cond delay="0"/>
                                  </p:stCondLst>
                                  <p:childTnLst>
                                    <p:set>
                                      <p:cBhvr>
                                        <p:cTn id="52" dur="1" fill="hold">
                                          <p:stCondLst>
                                            <p:cond delay="0"/>
                                          </p:stCondLst>
                                        </p:cTn>
                                        <p:tgtEl>
                                          <p:spTgt spid="140">
                                            <p:txEl>
                                              <p:pRg st="1" end="1"/>
                                            </p:txEl>
                                          </p:spTgt>
                                        </p:tgtEl>
                                        <p:attrNameLst>
                                          <p:attrName>style.visibility</p:attrName>
                                        </p:attrNameLst>
                                      </p:cBhvr>
                                      <p:to>
                                        <p:strVal val="visible"/>
                                      </p:to>
                                    </p:set>
                                    <p:anim calcmode="lin" valueType="num">
                                      <p:cBhvr additive="repl">
                                        <p:cTn id="53" dur="500" fill="hold"/>
                                        <p:tgtEl>
                                          <p:spTgt spid="140">
                                            <p:txEl>
                                              <p:pRg st="1" end="1"/>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1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2" presetSubtype="4">
                                  <p:stCondLst>
                                    <p:cond delay="0"/>
                                  </p:stCondLst>
                                  <p:childTnLst>
                                    <p:set>
                                      <p:cBhvr>
                                        <p:cTn id="58" dur="1" fill="hold">
                                          <p:stCondLst>
                                            <p:cond delay="0"/>
                                          </p:stCondLst>
                                        </p:cTn>
                                        <p:tgtEl>
                                          <p:spTgt spid="140">
                                            <p:txEl>
                                              <p:pRg st="2" end="2"/>
                                            </p:txEl>
                                          </p:spTgt>
                                        </p:tgtEl>
                                        <p:attrNameLst>
                                          <p:attrName>style.visibility</p:attrName>
                                        </p:attrNameLst>
                                      </p:cBhvr>
                                      <p:to>
                                        <p:strVal val="visible"/>
                                      </p:to>
                                    </p:set>
                                    <p:anim calcmode="lin" valueType="num">
                                      <p:cBhvr additive="repl">
                                        <p:cTn id="59" dur="500" fill="hold"/>
                                        <p:tgtEl>
                                          <p:spTgt spid="140">
                                            <p:txEl>
                                              <p:pRg st="2" end="2"/>
                                            </p:txEl>
                                          </p:spTgt>
                                        </p:tgtEl>
                                        <p:attrNameLst>
                                          <p:attrName>ppt_x</p:attrName>
                                        </p:attrNameLst>
                                      </p:cBhvr>
                                      <p:tavLst>
                                        <p:tav tm="0">
                                          <p:val>
                                            <p:strVal val="#ppt_x"/>
                                          </p:val>
                                        </p:tav>
                                        <p:tav tm="100000">
                                          <p:val>
                                            <p:strVal val="#ppt_x"/>
                                          </p:val>
                                        </p:tav>
                                      </p:tavLst>
                                    </p:anim>
                                    <p:anim calcmode="lin" valueType="num">
                                      <p:cBhvr additive="repl">
                                        <p:cTn id="60" dur="500" fill="hold"/>
                                        <p:tgtEl>
                                          <p:spTgt spid="1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423960" y="378360"/>
            <a:ext cx="8610120" cy="1292760"/>
          </a:xfrm>
          <a:prstGeom prst="rect">
            <a:avLst/>
          </a:prstGeom>
          <a:noFill/>
          <a:ln>
            <a:noFill/>
          </a:ln>
        </p:spPr>
        <p:txBody>
          <a:bodyPr anchor="ctr">
            <a:normAutofit/>
          </a:bodyPr>
          <a:p>
            <a:pPr algn="r">
              <a:lnSpc>
                <a:spcPct val="90000"/>
              </a:lnSpc>
            </a:pPr>
            <a:r>
              <a:rPr b="0" lang="pt-PT" sz="4000" spc="-1" strike="noStrike" cap="all">
                <a:solidFill>
                  <a:srgbClr val="ffffff"/>
                </a:solidFill>
                <a:latin typeface="Century Gothic"/>
              </a:rPr>
              <a:t>Introdução</a:t>
            </a:r>
            <a:br/>
            <a:r>
              <a:rPr b="0" lang="pt-PT" sz="1800" spc="-1" strike="noStrike" cap="all">
                <a:solidFill>
                  <a:srgbClr val="ffffff"/>
                </a:solidFill>
                <a:latin typeface="Century Gothic"/>
              </a:rPr>
              <a:t>Recursos Utilizados</a:t>
            </a:r>
            <a:endParaRPr b="0" lang="en-US" sz="1800" spc="-1" strike="noStrike">
              <a:solidFill>
                <a:srgbClr val="ffffff"/>
              </a:solidFill>
              <a:latin typeface="Century Gothic"/>
            </a:endParaRPr>
          </a:p>
        </p:txBody>
      </p:sp>
      <p:sp>
        <p:nvSpPr>
          <p:cNvPr id="142" name="CustomShape 2"/>
          <p:cNvSpPr/>
          <p:nvPr/>
        </p:nvSpPr>
        <p:spPr>
          <a:xfrm>
            <a:off x="405360" y="1462680"/>
            <a:ext cx="11381040" cy="5274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PT" sz="2000" spc="-1" strike="noStrike">
                <a:solidFill>
                  <a:srgbClr val="ffffff"/>
                </a:solidFill>
                <a:latin typeface="Century Gothic"/>
              </a:rPr>
              <a:t>Desenvolvimento do código: </a:t>
            </a:r>
            <a:endParaRPr b="0" lang="pt-PT" sz="2000" spc="-1" strike="noStrike">
              <a:latin typeface="Arial"/>
            </a:endParaRPr>
          </a:p>
          <a:p>
            <a:pPr marL="285840" indent="-285480">
              <a:lnSpc>
                <a:spcPct val="100000"/>
              </a:lnSpc>
              <a:buClr>
                <a:srgbClr val="ffffff"/>
              </a:buClr>
              <a:buFont typeface="StarSymbol"/>
              <a:buChar char="-"/>
            </a:pPr>
            <a:r>
              <a:rPr b="0" lang="pt-PT" sz="2000" spc="-1" strike="noStrike">
                <a:solidFill>
                  <a:srgbClr val="ffffff"/>
                </a:solidFill>
                <a:latin typeface="Century Gothic"/>
              </a:rPr>
              <a:t>IntelliJIDEA</a:t>
            </a:r>
            <a:endParaRPr b="0" lang="pt-PT" sz="2000" spc="-1" strike="noStrike">
              <a:latin typeface="Arial"/>
            </a:endParaRPr>
          </a:p>
          <a:p>
            <a:pPr marL="285840" indent="-285480">
              <a:lnSpc>
                <a:spcPct val="100000"/>
              </a:lnSpc>
              <a:buClr>
                <a:srgbClr val="ffffff"/>
              </a:buClr>
              <a:buFont typeface="StarSymbol"/>
              <a:buChar char="-"/>
            </a:pPr>
            <a:r>
              <a:rPr b="0" lang="pt-PT" sz="2000" spc="-1" strike="noStrike">
                <a:solidFill>
                  <a:srgbClr val="ffffff"/>
                </a:solidFill>
                <a:latin typeface="Century Gothic"/>
              </a:rPr>
              <a:t>Visual Studio Code</a:t>
            </a:r>
            <a:endParaRPr b="0" lang="pt-PT" sz="2000" spc="-1" strike="noStrike">
              <a:latin typeface="Arial"/>
            </a:endParaRPr>
          </a:p>
          <a:p>
            <a:pPr>
              <a:lnSpc>
                <a:spcPct val="100000"/>
              </a:lnSpc>
            </a:pPr>
            <a:r>
              <a:rPr b="0" lang="pt-PT" sz="2000" spc="-1" strike="noStrike">
                <a:solidFill>
                  <a:srgbClr val="ffffff"/>
                </a:solidFill>
                <a:latin typeface="Century Gothic"/>
              </a:rPr>
              <a:t>Criação do servidor:</a:t>
            </a:r>
            <a:endParaRPr b="0" lang="pt-PT" sz="2000" spc="-1" strike="noStrike">
              <a:latin typeface="Arial"/>
            </a:endParaRPr>
          </a:p>
          <a:p>
            <a:pPr marL="343080" indent="-342720">
              <a:lnSpc>
                <a:spcPct val="100000"/>
              </a:lnSpc>
              <a:buClr>
                <a:srgbClr val="ffffff"/>
              </a:buClr>
              <a:buFont typeface="Century Gothic"/>
              <a:buChar char="-"/>
            </a:pPr>
            <a:r>
              <a:rPr b="0" lang="pt-PT" sz="2000" spc="-1" strike="noStrike">
                <a:solidFill>
                  <a:srgbClr val="ffffff"/>
                </a:solidFill>
                <a:latin typeface="Century Gothic"/>
              </a:rPr>
              <a:t>ApacheTomcat</a:t>
            </a:r>
            <a:endParaRPr b="0" lang="pt-PT" sz="2000" spc="-1" strike="noStrike">
              <a:latin typeface="Arial"/>
            </a:endParaRPr>
          </a:p>
          <a:p>
            <a:pPr>
              <a:lnSpc>
                <a:spcPct val="100000"/>
              </a:lnSpc>
            </a:pPr>
            <a:r>
              <a:rPr b="0" lang="pt-PT" sz="2000" spc="-1" strike="noStrike">
                <a:solidFill>
                  <a:srgbClr val="ffffff"/>
                </a:solidFill>
                <a:latin typeface="Century Gothic"/>
              </a:rPr>
              <a:t>Gestão da base de Dados:</a:t>
            </a:r>
            <a:endParaRPr b="0" lang="pt-PT" sz="2000" spc="-1" strike="noStrike">
              <a:latin typeface="Arial"/>
            </a:endParaRPr>
          </a:p>
          <a:p>
            <a:pPr marL="343080" indent="-342720">
              <a:lnSpc>
                <a:spcPct val="100000"/>
              </a:lnSpc>
              <a:buClr>
                <a:srgbClr val="ffffff"/>
              </a:buClr>
              <a:buFont typeface="Century Gothic"/>
              <a:buChar char="-"/>
            </a:pPr>
            <a:r>
              <a:rPr b="0" lang="pt-PT" sz="2000" spc="-1" strike="noStrike">
                <a:solidFill>
                  <a:srgbClr val="ffffff"/>
                </a:solidFill>
                <a:latin typeface="Century Gothic"/>
              </a:rPr>
              <a:t>MySQL</a:t>
            </a:r>
            <a:endParaRPr b="0" lang="pt-PT" sz="2000" spc="-1" strike="noStrike">
              <a:latin typeface="Arial"/>
            </a:endParaRPr>
          </a:p>
          <a:p>
            <a:pPr>
              <a:lnSpc>
                <a:spcPct val="100000"/>
              </a:lnSpc>
            </a:pPr>
            <a:r>
              <a:rPr b="0" lang="pt-PT" sz="2000" spc="-1" strike="noStrike">
                <a:solidFill>
                  <a:srgbClr val="ffffff"/>
                </a:solidFill>
                <a:latin typeface="Century Gothic"/>
              </a:rPr>
              <a:t>Estilos das páginas web:</a:t>
            </a:r>
            <a:endParaRPr b="0" lang="pt-PT" sz="2000" spc="-1" strike="noStrike">
              <a:latin typeface="Arial"/>
            </a:endParaRPr>
          </a:p>
          <a:p>
            <a:pPr marL="343080" indent="-342720">
              <a:lnSpc>
                <a:spcPct val="100000"/>
              </a:lnSpc>
              <a:buClr>
                <a:srgbClr val="ffffff"/>
              </a:buClr>
              <a:buFont typeface="Century Gothic"/>
              <a:buChar char="-"/>
            </a:pPr>
            <a:r>
              <a:rPr b="0" lang="pt-PT" sz="2000" spc="-1" strike="noStrike">
                <a:solidFill>
                  <a:srgbClr val="ffffff"/>
                </a:solidFill>
                <a:latin typeface="Century Gothic"/>
              </a:rPr>
              <a:t>TailwindCSS</a:t>
            </a:r>
            <a:endParaRPr b="0" lang="pt-PT" sz="2000" spc="-1" strike="noStrike">
              <a:latin typeface="Arial"/>
            </a:endParaRPr>
          </a:p>
          <a:p>
            <a:pPr marL="343080" indent="-342720">
              <a:lnSpc>
                <a:spcPct val="100000"/>
              </a:lnSpc>
              <a:buClr>
                <a:srgbClr val="ffffff"/>
              </a:buClr>
              <a:buFont typeface="Century Gothic"/>
              <a:buChar char="-"/>
            </a:pPr>
            <a:r>
              <a:rPr b="0" lang="pt-PT" sz="2000" spc="-1" strike="noStrike">
                <a:solidFill>
                  <a:srgbClr val="ffffff"/>
                </a:solidFill>
                <a:latin typeface="Century Gothic"/>
              </a:rPr>
              <a:t>CSS</a:t>
            </a:r>
            <a:endParaRPr b="0" lang="pt-PT" sz="2000" spc="-1" strike="noStrike">
              <a:latin typeface="Arial"/>
            </a:endParaRPr>
          </a:p>
          <a:p>
            <a:pPr>
              <a:lnSpc>
                <a:spcPct val="100000"/>
              </a:lnSpc>
            </a:pPr>
            <a:r>
              <a:rPr b="0" lang="pt-PT" sz="2000" spc="-1" strike="noStrike">
                <a:solidFill>
                  <a:srgbClr val="ffffff"/>
                </a:solidFill>
                <a:latin typeface="Century Gothic"/>
              </a:rPr>
              <a:t>Ícones utilizados na aplicação web:</a:t>
            </a:r>
            <a:endParaRPr b="0" lang="pt-PT" sz="2000" spc="-1" strike="noStrike">
              <a:latin typeface="Arial"/>
            </a:endParaRPr>
          </a:p>
          <a:p>
            <a:pPr marL="343080" indent="-342720">
              <a:lnSpc>
                <a:spcPct val="100000"/>
              </a:lnSpc>
              <a:buClr>
                <a:srgbClr val="ffffff"/>
              </a:buClr>
              <a:buFont typeface="Century Gothic"/>
              <a:buChar char="-"/>
            </a:pPr>
            <a:r>
              <a:rPr b="0" lang="pt-PT" sz="2000" spc="-1" strike="noStrike">
                <a:solidFill>
                  <a:srgbClr val="ffffff"/>
                </a:solidFill>
                <a:latin typeface="Century Gothic"/>
              </a:rPr>
              <a:t>Flaticon(website)</a:t>
            </a:r>
            <a:endParaRPr b="0" lang="pt-PT" sz="2000" spc="-1" strike="noStrike">
              <a:latin typeface="Arial"/>
            </a:endParaRPr>
          </a:p>
          <a:p>
            <a:pPr>
              <a:lnSpc>
                <a:spcPct val="100000"/>
              </a:lnSpc>
            </a:pPr>
            <a:r>
              <a:rPr b="0" lang="pt-PT" sz="2000" spc="-1" strike="noStrike">
                <a:solidFill>
                  <a:srgbClr val="ffffff"/>
                </a:solidFill>
                <a:latin typeface="Century Gothic"/>
              </a:rPr>
              <a:t>Geração do mapa:</a:t>
            </a:r>
            <a:endParaRPr b="0" lang="pt-PT" sz="2000" spc="-1" strike="noStrike">
              <a:latin typeface="Arial"/>
            </a:endParaRPr>
          </a:p>
          <a:p>
            <a:pPr marL="343080" indent="-342720">
              <a:lnSpc>
                <a:spcPct val="100000"/>
              </a:lnSpc>
              <a:buClr>
                <a:srgbClr val="ffffff"/>
              </a:buClr>
              <a:buFont typeface="Century Gothic"/>
              <a:buChar char="-"/>
            </a:pPr>
            <a:r>
              <a:rPr b="0" lang="pt-PT" sz="2000" spc="-1" strike="noStrike">
                <a:solidFill>
                  <a:srgbClr val="ffffff"/>
                </a:solidFill>
                <a:latin typeface="Century Gothic"/>
              </a:rPr>
              <a:t>Google Maps API</a:t>
            </a:r>
            <a:endParaRPr b="0" lang="pt-PT" sz="2000" spc="-1" strike="noStrike">
              <a:latin typeface="Arial"/>
            </a:endParaRPr>
          </a:p>
          <a:p>
            <a:pPr>
              <a:lnSpc>
                <a:spcPct val="100000"/>
              </a:lnSpc>
            </a:pPr>
            <a:r>
              <a:rPr b="0" lang="pt-PT" sz="2000" spc="-1" strike="noStrike">
                <a:solidFill>
                  <a:srgbClr val="ffffff"/>
                </a:solidFill>
                <a:latin typeface="Century Gothic"/>
              </a:rPr>
              <a:t>Povoamento da base de dados:</a:t>
            </a:r>
            <a:endParaRPr b="0" lang="pt-PT" sz="2000" spc="-1" strike="noStrike">
              <a:latin typeface="Arial"/>
            </a:endParaRPr>
          </a:p>
          <a:p>
            <a:pPr marL="343080" indent="-342720">
              <a:lnSpc>
                <a:spcPct val="100000"/>
              </a:lnSpc>
              <a:buClr>
                <a:srgbClr val="ffffff"/>
              </a:buClr>
              <a:buFont typeface="Century Gothic"/>
              <a:buChar char="-"/>
            </a:pPr>
            <a:r>
              <a:rPr b="0" lang="pt-PT" sz="2000" spc="-1" strike="noStrike">
                <a:solidFill>
                  <a:srgbClr val="ffffff"/>
                </a:solidFill>
                <a:latin typeface="Century Gothic"/>
              </a:rPr>
              <a:t>Google Places API</a:t>
            </a:r>
            <a:endParaRPr b="0" lang="pt-PT" sz="2000" spc="-1" strike="noStrike">
              <a:latin typeface="Arial"/>
            </a:endParaRPr>
          </a:p>
          <a:p>
            <a:pPr>
              <a:lnSpc>
                <a:spcPct val="100000"/>
              </a:lnSpc>
            </a:pPr>
            <a:endParaRPr b="0" lang="pt-PT" sz="2000" spc="-1" strike="noStrike">
              <a:latin typeface="Arial"/>
            </a:endParaRPr>
          </a:p>
        </p:txBody>
      </p:sp>
    </p:spTree>
  </p:cSld>
  <p:transition spd="slow">
    <p:push dir="u"/>
  </p:transition>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42">
                                  <p:stCondLst>
                                    <p:cond delay="0"/>
                                  </p:stCondLst>
                                  <p:childTnLst>
                                    <p:set>
                                      <p:cBhvr>
                                        <p:cTn id="66" dur="1" fill="hold">
                                          <p:stCondLst>
                                            <p:cond delay="0"/>
                                          </p:stCondLst>
                                        </p:cTn>
                                        <p:tgtEl>
                                          <p:spTgt spid="142"/>
                                        </p:tgtEl>
                                        <p:attrNameLst>
                                          <p:attrName>style.visibility</p:attrName>
                                        </p:attrNameLst>
                                      </p:cBhvr>
                                      <p:to>
                                        <p:strVal val="visible"/>
                                      </p:to>
                                    </p:set>
                                    <p:animEffect filter="fade" transition="in">
                                      <p:cBhvr additive="repl">
                                        <p:cTn id="67" dur="1000"/>
                                        <p:tgtEl>
                                          <p:spTgt spid="142"/>
                                        </p:tgtEl>
                                      </p:cBhvr>
                                    </p:animEffect>
                                    <p:anim calcmode="lin" valueType="num">
                                      <p:cBhvr additive="repl">
                                        <p:cTn id="68" dur="1000" fill="hold"/>
                                        <p:tgtEl>
                                          <p:spTgt spid="142"/>
                                        </p:tgtEl>
                                        <p:attrNameLst>
                                          <p:attrName>ppt_x</p:attrName>
                                        </p:attrNameLst>
                                      </p:cBhvr>
                                      <p:tavLst>
                                        <p:tav tm="0">
                                          <p:val>
                                            <p:strVal val="#ppt_x"/>
                                          </p:val>
                                        </p:tav>
                                        <p:tav tm="100000">
                                          <p:val>
                                            <p:strVal val="#ppt_x"/>
                                          </p:val>
                                        </p:tav>
                                      </p:tavLst>
                                    </p:anim>
                                    <p:anim calcmode="lin" valueType="num">
                                      <p:cBhvr additive="repl">
                                        <p:cTn id="69"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252240" y="524160"/>
            <a:ext cx="8610120" cy="1292760"/>
          </a:xfrm>
          <a:prstGeom prst="rect">
            <a:avLst/>
          </a:prstGeom>
          <a:noFill/>
          <a:ln>
            <a:noFill/>
          </a:ln>
        </p:spPr>
        <p:txBody>
          <a:bodyPr anchor="ctr">
            <a:normAutofit/>
          </a:bodyPr>
          <a:p>
            <a:pPr algn="r">
              <a:lnSpc>
                <a:spcPct val="90000"/>
              </a:lnSpc>
            </a:pPr>
            <a:r>
              <a:rPr b="0" lang="pt-PT" sz="4000" spc="-1" strike="noStrike" cap="all">
                <a:solidFill>
                  <a:srgbClr val="ffffff"/>
                </a:solidFill>
                <a:latin typeface="Century Gothic"/>
              </a:rPr>
              <a:t>Introdução</a:t>
            </a:r>
            <a:br/>
            <a:r>
              <a:rPr b="0" lang="pt-PT" sz="1800" spc="-1" strike="noStrike" cap="all">
                <a:solidFill>
                  <a:srgbClr val="ffffff"/>
                </a:solidFill>
                <a:latin typeface="Century Gothic"/>
              </a:rPr>
              <a:t>Plano de Desenvolvimento</a:t>
            </a:r>
            <a:endParaRPr b="0" lang="en-US" sz="1800" spc="-1" strike="noStrike">
              <a:solidFill>
                <a:srgbClr val="ffffff"/>
              </a:solidFill>
              <a:latin typeface="Century Gothic"/>
            </a:endParaRPr>
          </a:p>
        </p:txBody>
      </p:sp>
      <p:pic>
        <p:nvPicPr>
          <p:cNvPr id="144" name="Marcador de Posição de Conteúdo 6" descr=""/>
          <p:cNvPicPr/>
          <p:nvPr/>
        </p:nvPicPr>
        <p:blipFill>
          <a:blip r:embed="rId1"/>
          <a:stretch/>
        </p:blipFill>
        <p:spPr>
          <a:xfrm>
            <a:off x="967680" y="2186280"/>
            <a:ext cx="10256040" cy="3462480"/>
          </a:xfrm>
          <a:prstGeom prst="rect">
            <a:avLst/>
          </a:prstGeom>
          <a:ln>
            <a:noFill/>
          </a:ln>
        </p:spPr>
      </p:pic>
    </p:spTree>
  </p:cSld>
  <p:transition spd="slow">
    <p:push dir="u"/>
  </p:transition>
  <p:timing>
    <p:tnLst>
      <p:par>
        <p:cTn id="70" dur="indefinite" restart="never" nodeType="tmRoot">
          <p:childTnLst>
            <p:seq>
              <p:cTn id="71" dur="indefinite" nodeType="mainSeq">
                <p:childTnLst>
                  <p:par>
                    <p:cTn id="72" fill="hold">
                      <p:stCondLst>
                        <p:cond delay="indefinite"/>
                      </p:stCondLst>
                      <p:childTnLst>
                        <p:par>
                          <p:cTn id="73" fill="hold">
                            <p:stCondLst>
                              <p:cond delay="0"/>
                            </p:stCondLst>
                            <p:childTnLst>
                              <p:par>
                                <p:cTn id="74" nodeType="clickEffect" fill="hold" presetClass="entr" presetID="1">
                                  <p:stCondLst>
                                    <p:cond delay="0"/>
                                  </p:stCondLst>
                                  <p:childTnLst>
                                    <p:set>
                                      <p:cBhvr>
                                        <p:cTn id="75"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259720" y="893880"/>
            <a:ext cx="9548640" cy="501840"/>
          </a:xfrm>
          <a:prstGeom prst="rect">
            <a:avLst/>
          </a:prstGeom>
          <a:noFill/>
          <a:ln>
            <a:noFill/>
          </a:ln>
        </p:spPr>
        <p:txBody>
          <a:bodyPr anchor="ctr">
            <a:normAutofit fontScale="21000"/>
          </a:bodyPr>
          <a:p>
            <a:pPr algn="r">
              <a:lnSpc>
                <a:spcPct val="90000"/>
              </a:lnSpc>
            </a:pPr>
            <a:r>
              <a:rPr b="0" lang="pt-PT" sz="4000" spc="-1" strike="noStrike" cap="all">
                <a:solidFill>
                  <a:srgbClr val="ffffff"/>
                </a:solidFill>
                <a:latin typeface="Century Gothic"/>
              </a:rPr>
              <a:t>Desenvolvimento da aplicação</a:t>
            </a:r>
            <a:br/>
            <a:endParaRPr b="0" lang="en-US" sz="4000" spc="-1" strike="noStrike">
              <a:solidFill>
                <a:srgbClr val="ffffff"/>
              </a:solidFill>
              <a:latin typeface="Century Gothic"/>
            </a:endParaRPr>
          </a:p>
        </p:txBody>
      </p:sp>
      <p:sp>
        <p:nvSpPr>
          <p:cNvPr id="146" name="TextShape 2"/>
          <p:cNvSpPr txBox="1"/>
          <p:nvPr/>
        </p:nvSpPr>
        <p:spPr>
          <a:xfrm>
            <a:off x="476640" y="2435040"/>
            <a:ext cx="10820160" cy="4023720"/>
          </a:xfrm>
          <a:prstGeom prst="rect">
            <a:avLst/>
          </a:prstGeom>
          <a:noFill/>
          <a:ln>
            <a:noFill/>
          </a:ln>
        </p:spPr>
        <p:txBody>
          <a:bodyPr>
            <a:noAutofit/>
          </a:bodyPr>
          <a:p>
            <a:pPr marL="228600" indent="-228240">
              <a:lnSpc>
                <a:spcPct val="90000"/>
              </a:lnSpc>
              <a:spcBef>
                <a:spcPts val="1001"/>
              </a:spcBef>
              <a:buClr>
                <a:srgbClr val="ffffff"/>
              </a:buClr>
              <a:buFont typeface="Arial"/>
              <a:buChar char="•"/>
            </a:pPr>
            <a:r>
              <a:rPr b="0" lang="pt-PT" sz="2200" spc="-1" strike="noStrike">
                <a:solidFill>
                  <a:srgbClr val="ffffff"/>
                </a:solidFill>
                <a:latin typeface="Century Gothic"/>
              </a:rPr>
              <a:t>Criação da lógica de negócios a partir do diagrama de classes, isto é, as nossas classes, métodos e interfaces.</a:t>
            </a:r>
            <a:endParaRPr b="0" lang="en-US" sz="2200" spc="-1" strike="noStrike">
              <a:solidFill>
                <a:srgbClr val="ffffff"/>
              </a:solidFill>
              <a:latin typeface="Century Gothic"/>
            </a:endParaRPr>
          </a:p>
          <a:p>
            <a:pPr marL="228600" indent="-228240">
              <a:lnSpc>
                <a:spcPct val="90000"/>
              </a:lnSpc>
              <a:spcBef>
                <a:spcPts val="1001"/>
              </a:spcBef>
              <a:buClr>
                <a:srgbClr val="ffffff"/>
              </a:buClr>
              <a:buFont typeface="Arial"/>
              <a:buChar char="•"/>
            </a:pPr>
            <a:r>
              <a:rPr b="0" lang="pt-PT" sz="2200" spc="-1" strike="noStrike">
                <a:solidFill>
                  <a:srgbClr val="ffffff"/>
                </a:solidFill>
                <a:latin typeface="Century Gothic"/>
              </a:rPr>
              <a:t>Alterações feitas ao diagrama de classes fornecidas:</a:t>
            </a:r>
            <a:endParaRPr b="0" lang="en-US" sz="2200" spc="-1" strike="noStrike">
              <a:solidFill>
                <a:srgbClr val="ffffff"/>
              </a:solidFill>
              <a:latin typeface="Century Gothic"/>
            </a:endParaRPr>
          </a:p>
          <a:p>
            <a:pPr>
              <a:lnSpc>
                <a:spcPct val="90000"/>
              </a:lnSpc>
              <a:spcBef>
                <a:spcPts val="1001"/>
              </a:spcBef>
              <a:tabLst>
                <a:tab algn="l" pos="0"/>
              </a:tabLst>
            </a:pPr>
            <a:r>
              <a:rPr b="0" lang="pt-PT" sz="2200" spc="-1" strike="noStrike">
                <a:solidFill>
                  <a:srgbClr val="ffffff"/>
                </a:solidFill>
                <a:latin typeface="Century Gothic"/>
              </a:rPr>
              <a:t>	</a:t>
            </a:r>
            <a:r>
              <a:rPr b="0" lang="pt-PT" sz="2200" spc="-1" strike="noStrike">
                <a:solidFill>
                  <a:srgbClr val="ffffff"/>
                </a:solidFill>
                <a:latin typeface="Century Gothic"/>
              </a:rPr>
              <a:t>-Preçário e notificações ignoradas.</a:t>
            </a:r>
            <a:endParaRPr b="0" lang="en-US" sz="2200" spc="-1" strike="noStrike">
              <a:solidFill>
                <a:srgbClr val="ffffff"/>
              </a:solidFill>
              <a:latin typeface="Century Gothic"/>
            </a:endParaRPr>
          </a:p>
          <a:p>
            <a:pPr>
              <a:lnSpc>
                <a:spcPct val="90000"/>
              </a:lnSpc>
              <a:spcBef>
                <a:spcPts val="1001"/>
              </a:spcBef>
              <a:tabLst>
                <a:tab algn="l" pos="0"/>
              </a:tabLst>
            </a:pPr>
            <a:r>
              <a:rPr b="0" lang="pt-PT" sz="2200" spc="-1" strike="noStrike">
                <a:solidFill>
                  <a:srgbClr val="ffffff"/>
                </a:solidFill>
                <a:latin typeface="Century Gothic"/>
              </a:rPr>
              <a:t>	</a:t>
            </a:r>
            <a:r>
              <a:rPr b="0" lang="pt-PT" sz="2200" spc="-1" strike="noStrike">
                <a:solidFill>
                  <a:srgbClr val="ffffff"/>
                </a:solidFill>
                <a:latin typeface="Century Gothic"/>
              </a:rPr>
              <a:t>-Implementação da classe GestaoReview.</a:t>
            </a:r>
            <a:endParaRPr b="0" lang="en-US" sz="2200" spc="-1" strike="noStrike">
              <a:solidFill>
                <a:srgbClr val="ffffff"/>
              </a:solidFill>
              <a:latin typeface="Century Gothic"/>
            </a:endParaRPr>
          </a:p>
          <a:p>
            <a:pPr marL="228600" indent="-228240">
              <a:lnSpc>
                <a:spcPct val="90000"/>
              </a:lnSpc>
              <a:spcBef>
                <a:spcPts val="1001"/>
              </a:spcBef>
              <a:buClr>
                <a:srgbClr val="ffffff"/>
              </a:buClr>
              <a:buFont typeface="Arial"/>
              <a:buChar char="•"/>
              <a:tabLst>
                <a:tab algn="l" pos="0"/>
              </a:tabLst>
            </a:pPr>
            <a:r>
              <a:rPr b="0" lang="pt-PT" sz="2200" spc="-1" strike="noStrike">
                <a:solidFill>
                  <a:srgbClr val="ffffff"/>
                </a:solidFill>
                <a:latin typeface="Century Gothic"/>
              </a:rPr>
              <a:t>De seguida fomos desenvolvendo a nossa base de dados, nomeadamente aplicar as alterações já referidas e implementar as classes DAO no nosso código.</a:t>
            </a:r>
            <a:endParaRPr b="0" lang="en-US" sz="2200" spc="-1" strike="noStrike">
              <a:solidFill>
                <a:srgbClr val="ffffff"/>
              </a:solidFill>
              <a:latin typeface="Century Gothic"/>
            </a:endParaRPr>
          </a:p>
          <a:p>
            <a:pPr marL="228600" indent="-228240">
              <a:lnSpc>
                <a:spcPct val="90000"/>
              </a:lnSpc>
              <a:spcBef>
                <a:spcPts val="1001"/>
              </a:spcBef>
              <a:buClr>
                <a:srgbClr val="ffffff"/>
              </a:buClr>
              <a:buFont typeface="Arial"/>
              <a:buChar char="•"/>
              <a:tabLst>
                <a:tab algn="l" pos="0"/>
              </a:tabLst>
            </a:pPr>
            <a:r>
              <a:rPr b="0" lang="pt-PT" sz="2200" spc="-1" strike="noStrike">
                <a:solidFill>
                  <a:srgbClr val="ffffff"/>
                </a:solidFill>
                <a:latin typeface="Century Gothic"/>
              </a:rPr>
              <a:t>Paralelamente fomos desenvolvendo a nossa interface em HTML. </a:t>
            </a:r>
            <a:r>
              <a:rPr b="0" lang="pt-PT" sz="2200" spc="-1" strike="noStrike">
                <a:solidFill>
                  <a:srgbClr val="ffffff"/>
                </a:solidFill>
                <a:latin typeface="Century Gothic"/>
              </a:rPr>
              <a:t>	</a:t>
            </a:r>
            <a:endParaRPr b="0" lang="en-US" sz="2200" spc="-1" strike="noStrike">
              <a:solidFill>
                <a:srgbClr val="ffffff"/>
              </a:solidFill>
              <a:latin typeface="Century Gothic"/>
            </a:endParaRPr>
          </a:p>
        </p:txBody>
      </p:sp>
      <p:sp>
        <p:nvSpPr>
          <p:cNvPr id="147" name="CustomShape 3"/>
          <p:cNvSpPr/>
          <p:nvPr/>
        </p:nvSpPr>
        <p:spPr>
          <a:xfrm>
            <a:off x="7954920" y="1144800"/>
            <a:ext cx="556632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PT" sz="2800" spc="-1" strike="noStrike">
                <a:solidFill>
                  <a:srgbClr val="ffffff"/>
                </a:solidFill>
                <a:latin typeface="Century Gothic"/>
              </a:rPr>
              <a:t>Estratégias utilizadas</a:t>
            </a:r>
            <a:endParaRPr b="0" lang="pt-PT"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465720" y="0"/>
            <a:ext cx="8610120" cy="1292760"/>
          </a:xfrm>
          <a:prstGeom prst="rect">
            <a:avLst/>
          </a:prstGeom>
          <a:noFill/>
          <a:ln>
            <a:noFill/>
          </a:ln>
        </p:spPr>
        <p:txBody>
          <a:bodyPr anchor="ctr">
            <a:noAutofit/>
          </a:bodyPr>
          <a:p>
            <a:pPr algn="r">
              <a:lnSpc>
                <a:spcPct val="90000"/>
              </a:lnSpc>
            </a:pPr>
            <a:r>
              <a:rPr b="0" lang="pt-PT" sz="4000" spc="-1" strike="noStrike" cap="all">
                <a:solidFill>
                  <a:srgbClr val="ffffff"/>
                </a:solidFill>
                <a:latin typeface="Century Gothic"/>
              </a:rPr>
              <a:t>Arquitetura da aplicação</a:t>
            </a:r>
            <a:endParaRPr b="0" lang="en-US" sz="4000" spc="-1" strike="noStrike">
              <a:solidFill>
                <a:srgbClr val="ffffff"/>
              </a:solidFill>
              <a:latin typeface="Century Gothic"/>
            </a:endParaRPr>
          </a:p>
        </p:txBody>
      </p:sp>
      <p:sp>
        <p:nvSpPr>
          <p:cNvPr id="149" name="CustomShape 2"/>
          <p:cNvSpPr/>
          <p:nvPr/>
        </p:nvSpPr>
        <p:spPr>
          <a:xfrm>
            <a:off x="9284040" y="867240"/>
            <a:ext cx="30582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PT" sz="2000" spc="-1" strike="noStrike">
                <a:solidFill>
                  <a:srgbClr val="ffffff"/>
                </a:solidFill>
                <a:latin typeface="Century Gothic"/>
              </a:rPr>
              <a:t>Diagrama de classes </a:t>
            </a:r>
            <a:endParaRPr b="0" lang="pt-PT" sz="2000" spc="-1" strike="noStrike">
              <a:latin typeface="Arial"/>
            </a:endParaRPr>
          </a:p>
        </p:txBody>
      </p:sp>
      <p:pic>
        <p:nvPicPr>
          <p:cNvPr id="150" name="Imagem 4" descr=""/>
          <p:cNvPicPr/>
          <p:nvPr/>
        </p:nvPicPr>
        <p:blipFill>
          <a:blip r:embed="rId1"/>
          <a:stretch/>
        </p:blipFill>
        <p:spPr>
          <a:xfrm>
            <a:off x="157320" y="1524960"/>
            <a:ext cx="11918880" cy="4369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250800" y="213120"/>
            <a:ext cx="8610120" cy="1293480"/>
          </a:xfrm>
          <a:prstGeom prst="rect">
            <a:avLst/>
          </a:prstGeom>
          <a:noFill/>
          <a:ln>
            <a:noFill/>
          </a:ln>
        </p:spPr>
        <p:txBody>
          <a:bodyPr anchor="ctr">
            <a:noAutofit/>
          </a:bodyPr>
          <a:p>
            <a:pPr algn="r">
              <a:lnSpc>
                <a:spcPct val="90000"/>
              </a:lnSpc>
            </a:pPr>
            <a:r>
              <a:rPr b="0" lang="pt-PT" sz="4000" spc="-1" strike="noStrike" cap="all">
                <a:solidFill>
                  <a:srgbClr val="ffffff"/>
                </a:solidFill>
                <a:latin typeface="Century Gothic"/>
              </a:rPr>
              <a:t>Arquitetura da aplicação</a:t>
            </a:r>
            <a:endParaRPr b="0" lang="en-US" sz="4000" spc="-1" strike="noStrike">
              <a:solidFill>
                <a:srgbClr val="ffffff"/>
              </a:solidFill>
              <a:latin typeface="Century Gothic"/>
            </a:endParaRPr>
          </a:p>
        </p:txBody>
      </p:sp>
      <p:sp>
        <p:nvSpPr>
          <p:cNvPr id="152" name="CustomShape 2"/>
          <p:cNvSpPr/>
          <p:nvPr/>
        </p:nvSpPr>
        <p:spPr>
          <a:xfrm>
            <a:off x="9747720" y="1051560"/>
            <a:ext cx="38800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PT" sz="2000" spc="-1" strike="noStrike">
                <a:solidFill>
                  <a:srgbClr val="ffffff"/>
                </a:solidFill>
                <a:latin typeface="Century Gothic"/>
              </a:rPr>
              <a:t>Base de Dados</a:t>
            </a:r>
            <a:endParaRPr b="0" lang="pt-PT" sz="2000" spc="-1" strike="noStrike">
              <a:latin typeface="Arial"/>
            </a:endParaRPr>
          </a:p>
        </p:txBody>
      </p:sp>
      <p:pic>
        <p:nvPicPr>
          <p:cNvPr id="153" name="Imagem 5" descr=""/>
          <p:cNvPicPr/>
          <p:nvPr/>
        </p:nvPicPr>
        <p:blipFill>
          <a:blip r:embed="rId1"/>
          <a:stretch/>
        </p:blipFill>
        <p:spPr>
          <a:xfrm>
            <a:off x="844200" y="1506960"/>
            <a:ext cx="10699920" cy="4786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TM04033937[[fn=Rasto de Vapor]]</Template>
  <TotalTime>693</TotalTime>
  <Application>LibreOffice/6.4.7.2$Linux_X86_64 LibreOffice_project/40$Build-2</Application>
  <Words>721</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2021-12-06T15:21:08Z</dcterms:created>
  <dc:creator>Coimbra Patinador</dc:creator>
  <dc:description/>
  <dc:language>pt-PT</dc:language>
  <cp:lastModifiedBy>Alexandre Daniel Canhoto Poiares Coimbra Soares</cp:lastModifiedBy>
  <dcterms:modified xsi:type="dcterms:W3CDTF">2022-02-03T12:20:49Z</dcterms:modified>
  <cp:revision>17</cp:revision>
  <dc:subject/>
  <dc:title>Sweet Spots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Ecrã Panorâmico</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