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 Slab"/>
      <p:regular r:id="rId50"/>
      <p:bold r:id="rId51"/>
    </p:embeddedFont>
    <p:embeddedFont>
      <p:font typeface="Source Sans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3B9A6B-43D4-4F96-8CBA-7B05324186CE}">
  <a:tblStyle styleId="{863B9A6B-43D4-4F96-8CBA-7B05324186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Slab-bold.fntdata"/><Relationship Id="rId50" Type="http://schemas.openxmlformats.org/officeDocument/2006/relationships/font" Target="fonts/RobotoSlab-regular.fntdata"/><Relationship Id="rId53" Type="http://schemas.openxmlformats.org/officeDocument/2006/relationships/font" Target="fonts/SourceSansPro-bold.fntdata"/><Relationship Id="rId52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50" name="Google Shape;50;p9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51" name="Google Shape;51;p9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4;p9"/>
          <p:cNvCxnSpPr>
            <a:endCxn id="52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9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9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jpg"/><Relationship Id="rId5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5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539100" y="996875"/>
            <a:ext cx="80658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4500">
                <a:solidFill>
                  <a:schemeClr val="accent3"/>
                </a:solidFill>
              </a:rPr>
              <a:t>Modelo de </a:t>
            </a:r>
            <a:r>
              <a:rPr lang="en" sz="4500"/>
              <a:t>diagnóstico de falhas</a:t>
            </a:r>
            <a:r>
              <a:rPr lang="en" sz="4500">
                <a:solidFill>
                  <a:schemeClr val="accent3"/>
                </a:solidFill>
              </a:rPr>
              <a:t> em rolamentos utilizando </a:t>
            </a:r>
            <a:r>
              <a:rPr lang="en" sz="4500"/>
              <a:t>CNN </a:t>
            </a:r>
            <a:endParaRPr sz="4500"/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05800"/>
            <a:ext cx="2491275" cy="7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57100" y="1448221"/>
            <a:ext cx="82296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Para ambas análises consideramos </a:t>
            </a:r>
            <a:r>
              <a:rPr i="1" lang="en">
                <a:solidFill>
                  <a:schemeClr val="accent2"/>
                </a:solidFill>
              </a:rPr>
              <a:t>chunks </a:t>
            </a:r>
            <a:r>
              <a:rPr lang="en">
                <a:solidFill>
                  <a:schemeClr val="accent2"/>
                </a:solidFill>
              </a:rPr>
              <a:t> contendo cada um </a:t>
            </a:r>
            <a:r>
              <a:rPr b="1" lang="en">
                <a:solidFill>
                  <a:schemeClr val="accent2"/>
                </a:solidFill>
              </a:rPr>
              <a:t>512</a:t>
            </a:r>
            <a:r>
              <a:rPr lang="en">
                <a:solidFill>
                  <a:schemeClr val="accent2"/>
                </a:solidFill>
              </a:rPr>
              <a:t> dados de sinais brutos da base de dados MFPT, </a:t>
            </a:r>
            <a:r>
              <a:rPr b="1" lang="en">
                <a:solidFill>
                  <a:schemeClr val="accent2"/>
                </a:solidFill>
              </a:rPr>
              <a:t>não foram considerados overlaps</a:t>
            </a:r>
            <a:r>
              <a:rPr lang="en">
                <a:solidFill>
                  <a:schemeClr val="accent2"/>
                </a:solidFill>
              </a:rPr>
              <a:t> durante a construção das bases de dados. Para o treinamento, a base foi dividida em </a:t>
            </a:r>
            <a:r>
              <a:rPr b="1" lang="en">
                <a:solidFill>
                  <a:schemeClr val="accent2"/>
                </a:solidFill>
              </a:rPr>
              <a:t>70%</a:t>
            </a:r>
            <a:r>
              <a:rPr lang="en">
                <a:solidFill>
                  <a:schemeClr val="accent2"/>
                </a:solidFill>
              </a:rPr>
              <a:t> para treino e </a:t>
            </a:r>
            <a:r>
              <a:rPr b="1" lang="en">
                <a:solidFill>
                  <a:schemeClr val="accent2"/>
                </a:solidFill>
              </a:rPr>
              <a:t>30%</a:t>
            </a:r>
            <a:r>
              <a:rPr lang="en">
                <a:solidFill>
                  <a:schemeClr val="accent2"/>
                </a:solidFill>
              </a:rPr>
              <a:t> para teste.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Distribuição das Classes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450" y="1177499"/>
            <a:ext cx="3278750" cy="31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1599250" y="917550"/>
            <a:ext cx="69696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2.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Modelos de Machine Learning: Features Tradicionais</a:t>
            </a:r>
            <a:endParaRPr/>
          </a:p>
        </p:txBody>
      </p:sp>
      <p:sp>
        <p:nvSpPr>
          <p:cNvPr id="172" name="Google Shape;172;p2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Processamento dos dados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86150" y="1261700"/>
            <a:ext cx="75717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Carregar os dados .mat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Extrair as informações: raw_signal, shaft_rate, load_rate, sampling_rate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Funções auxiliares para as features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split dos dados em chunks com 512 dados.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Processamento dos dados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00" y="1169574"/>
            <a:ext cx="4527600" cy="31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988" y="1034325"/>
            <a:ext cx="4008025" cy="371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>
            <p:ph idx="4294967295" type="ctrTitle"/>
          </p:nvPr>
        </p:nvSpPr>
        <p:spPr>
          <a:xfrm>
            <a:off x="303875" y="1547631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Quais modelos usamos?</a:t>
            </a:r>
            <a:endParaRPr b="1" i="0" sz="4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p27"/>
          <p:cNvSpPr txBox="1"/>
          <p:nvPr>
            <p:ph idx="4294967295" type="subTitle"/>
          </p:nvPr>
        </p:nvSpPr>
        <p:spPr>
          <a:xfrm>
            <a:off x="3342525" y="2903275"/>
            <a:ext cx="47796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Source Sans Pro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Múltiplos Modelos por meio da Biblioteca Pycaret</a:t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9" name="Google Shape;199;p27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7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7"/>
          <p:cNvCxnSpPr>
            <a:endCxn id="196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7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4" name="Google Shape;204;p27"/>
          <p:cNvGrpSpPr/>
          <p:nvPr/>
        </p:nvGrpSpPr>
        <p:grpSpPr>
          <a:xfrm>
            <a:off x="6279328" y="1431750"/>
            <a:ext cx="768251" cy="808260"/>
            <a:chOff x="3951850" y="2985350"/>
            <a:chExt cx="407950" cy="416500"/>
          </a:xfrm>
        </p:grpSpPr>
        <p:sp>
          <p:nvSpPr>
            <p:cNvPr id="205" name="Google Shape;205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solidFill>
              <a:schemeClr val="accent2"/>
            </a:solidFill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solidFill>
              <a:schemeClr val="accent2"/>
            </a:solidFill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solidFill>
              <a:schemeClr val="accent2"/>
            </a:solidFill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solidFill>
              <a:schemeClr val="accent2"/>
            </a:solidFill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30903" l="0" r="0" t="28047"/>
          <a:stretch/>
        </p:blipFill>
        <p:spPr>
          <a:xfrm>
            <a:off x="5857575" y="4228850"/>
            <a:ext cx="1611850" cy="6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150" y="0"/>
            <a:ext cx="1611850" cy="16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0" y="4804800"/>
            <a:ext cx="39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30% para base de teste e 70% para treinamento; K-folds, k = 10</a:t>
            </a:r>
            <a:endParaRPr b="0" i="0" sz="1000" u="none" cap="none" strike="noStrike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Modelos de Classificação por meio do Pycaret</a:t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4375" y="919475"/>
            <a:ext cx="4217650" cy="3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1200400" y="1107275"/>
            <a:ext cx="4185600" cy="19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Avaliando para dados de teste</a:t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150" y="982062"/>
            <a:ext cx="4701425" cy="3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1354650" y="1469475"/>
            <a:ext cx="69696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3.</a:t>
            </a:r>
            <a:r>
              <a:rPr lang="en"/>
              <a:t>Deep Learning (CNN): CWT e STFT</a:t>
            </a:r>
            <a:endParaRPr/>
          </a:p>
        </p:txBody>
      </p:sp>
      <p:sp>
        <p:nvSpPr>
          <p:cNvPr id="232" name="Google Shape;232;p30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6423531" y="223237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1650375" y="1150269"/>
            <a:ext cx="564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Olá!</a:t>
            </a:r>
            <a:endParaRPr b="1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1538525" y="2232375"/>
            <a:ext cx="5642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Somos o Sergio e João!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9334" y="2291777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5764906" y="330757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0709" y="3385277"/>
            <a:ext cx="1210200" cy="1210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800" y="1480088"/>
            <a:ext cx="6246399" cy="21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>
            <p:ph idx="4294967295" type="title"/>
          </p:nvPr>
        </p:nvSpPr>
        <p:spPr>
          <a:xfrm>
            <a:off x="1500700" y="39388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CNN genérica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Definições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786150" y="124945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chemeClr val="dk2"/>
                </a:solidFill>
              </a:rPr>
              <a:t>Short-Time-Fourier-Transform (STFT)</a:t>
            </a:r>
            <a:r>
              <a:rPr lang="en" sz="1800">
                <a:solidFill>
                  <a:schemeClr val="dk2"/>
                </a:solidFill>
              </a:rPr>
              <a:t>: é uma transformada integral derivada da transformada de Fourier. Ao contrário da maioria das transformadas integrais, que se aplicam a funções estacionárias, isto é, funções cujo espectro de frequências é fixo, a STFT se aplica a funções cujo espectro varia com o tempo (não-estacionárias).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2"/>
                </a:solidFill>
              </a:rPr>
              <a:t>Espectrogramas: são gráficos que analisam dinamicamente a densidade espectral de energia</a:t>
            </a:r>
            <a:endParaRPr sz="1800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Definições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786150" y="111457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chemeClr val="dk2"/>
                </a:solidFill>
              </a:rPr>
              <a:t>Wavelet Transform</a:t>
            </a:r>
            <a:r>
              <a:rPr lang="en" sz="1800">
                <a:solidFill>
                  <a:schemeClr val="dk2"/>
                </a:solidFill>
              </a:rPr>
              <a:t>: Em matemática, uma série wavelet é uma representação de uma função de quadrado integrável (valor real ou valor complexo) por certas séries ortonormais geradas por uma onduleta.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chemeClr val="dk2"/>
                </a:solidFill>
              </a:rPr>
              <a:t>Escalogramas</a:t>
            </a:r>
            <a:r>
              <a:rPr lang="en" sz="1800">
                <a:solidFill>
                  <a:schemeClr val="dk2"/>
                </a:solidFill>
              </a:rPr>
              <a:t>: são uma imagem gráfica da transformada wavelet (WT). WTs são representações lineares de frequência de tempo com uma base de wavelet em vez de funções sinusoidais.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Processamento dos dados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>
                <a:solidFill>
                  <a:schemeClr val="dk2"/>
                </a:solidFill>
              </a:rPr>
              <a:t>Os dados foram carregados e agrupados em chunks contendo 512 dados brutos;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>
                <a:solidFill>
                  <a:schemeClr val="dk2"/>
                </a:solidFill>
              </a:rPr>
              <a:t>Foram geradas duas bases de dados de imagens: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2"/>
                </a:solidFill>
              </a:rPr>
              <a:t>(a) Espectogramas (STFT)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2"/>
                </a:solidFill>
              </a:rPr>
              <a:t>(b) Escalogramas (CWT)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rPr lang="en"/>
              <a:t>Espectogramas (STFT)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463" y="3107925"/>
            <a:ext cx="43529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Visualizando espectogramas com para toda a base</a:t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00" y="2032177"/>
            <a:ext cx="4957551" cy="201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375" y="2032175"/>
            <a:ext cx="2659600" cy="21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Visualizando espectogramas para cada classe</a:t>
            </a:r>
            <a:endParaRPr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00" y="1382000"/>
            <a:ext cx="2386256" cy="2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625" y="1382000"/>
            <a:ext cx="2418475" cy="244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8550" y="1382000"/>
            <a:ext cx="2418465" cy="2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3997625" y="3913950"/>
            <a:ext cx="7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fault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946775" y="38266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Inner race fault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6222515" y="3913950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Outer race fault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Arquitetura da CNN utilizada (Verstrate, 2017)</a:t>
            </a:r>
            <a:endParaRPr/>
          </a:p>
        </p:txBody>
      </p:sp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5" y="1504324"/>
            <a:ext cx="5480349" cy="19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825" y="4078323"/>
            <a:ext cx="1223100" cy="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3174" y="784632"/>
            <a:ext cx="2376026" cy="341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413" y="1010725"/>
            <a:ext cx="5965175" cy="34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Treinamento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Avaliando Modelo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525" y="1395845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625" y="139584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914125" y="1107225"/>
            <a:ext cx="6353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 de dados e metodologias</a:t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 de Machine Learning: features tradicionais</a:t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 Learning(CNN): CWT e STFT</a:t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que os outros fizeram</a:t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Conclusões</a:t>
            </a:r>
            <a:endParaRPr b="0" i="0" sz="1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7428831" y="3649268"/>
            <a:ext cx="548686" cy="702577"/>
            <a:chOff x="590250" y="244200"/>
            <a:chExt cx="407975" cy="532175"/>
          </a:xfrm>
        </p:grpSpPr>
        <p:sp>
          <p:nvSpPr>
            <p:cNvPr id="94" name="Google Shape;94;p1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Avaliando Modelo</a:t>
            </a:r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5" y="1156695"/>
            <a:ext cx="44767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rPr lang="en"/>
              <a:t>Escalograma (CWT)</a:t>
            </a: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238" y="3159425"/>
            <a:ext cx="2323525" cy="7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Visualizando escalogramas para cada classe</a:t>
            </a:r>
            <a:endParaRPr/>
          </a:p>
        </p:txBody>
      </p:sp>
      <p:sp>
        <p:nvSpPr>
          <p:cNvPr id="330" name="Google Shape;330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3997625" y="3913950"/>
            <a:ext cx="7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fault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946775" y="38266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Inner race fault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6222515" y="3913950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Outer race fault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4" name="Google Shape;3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450" y="1137370"/>
            <a:ext cx="2570639" cy="259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7552" y="1163120"/>
            <a:ext cx="2570639" cy="259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913" y="1163120"/>
            <a:ext cx="2484224" cy="251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Arquitetura da CNN utilizada (Verstrate, 2017)</a:t>
            </a:r>
            <a:endParaRPr/>
          </a:p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5" y="1504324"/>
            <a:ext cx="5480349" cy="19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825" y="4078323"/>
            <a:ext cx="1223100" cy="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3174" y="784632"/>
            <a:ext cx="2376026" cy="341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63570" l="0" r="0" t="0"/>
          <a:stretch/>
        </p:blipFill>
        <p:spPr>
          <a:xfrm>
            <a:off x="1628050" y="946350"/>
            <a:ext cx="5965175" cy="12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Treinamento</a:t>
            </a:r>
            <a:endParaRPr/>
          </a:p>
        </p:txBody>
      </p:sp>
      <p:pic>
        <p:nvPicPr>
          <p:cNvPr id="353" name="Google Shape;35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413" y="2160875"/>
            <a:ext cx="5965176" cy="2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Avaliando Modelo</a:t>
            </a:r>
            <a:endParaRPr/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150" y="140129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7725" y="140129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Arquitetura da CNN utilizada (Verstrate, 2017)</a:t>
            </a:r>
            <a:endParaRPr/>
          </a:p>
        </p:txBody>
      </p:sp>
      <p:sp>
        <p:nvSpPr>
          <p:cNvPr id="367" name="Google Shape;367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5" y="1504324"/>
            <a:ext cx="5480349" cy="19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825" y="4078323"/>
            <a:ext cx="1223100" cy="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3174" y="784632"/>
            <a:ext cx="2376026" cy="341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ctrTitle"/>
          </p:nvPr>
        </p:nvSpPr>
        <p:spPr>
          <a:xfrm>
            <a:off x="1354650" y="1469475"/>
            <a:ext cx="69696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4.</a:t>
            </a:r>
            <a:r>
              <a:rPr lang="en"/>
              <a:t> O que outros fizeram</a:t>
            </a:r>
            <a:endParaRPr/>
          </a:p>
        </p:txBody>
      </p:sp>
      <p:sp>
        <p:nvSpPr>
          <p:cNvPr id="376" name="Google Shape;376;p4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725" y="2064700"/>
            <a:ext cx="5361400" cy="175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9"/>
          <p:cNvSpPr txBox="1"/>
          <p:nvPr/>
        </p:nvSpPr>
        <p:spPr>
          <a:xfrm>
            <a:off x="5525173" y="381775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(Verstrate, 2017)</a:t>
            </a:r>
            <a:endParaRPr b="0" i="0" sz="14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4" name="Google Shape;38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75" y="83675"/>
            <a:ext cx="3460876" cy="33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50"/>
          <p:cNvSpPr txBox="1"/>
          <p:nvPr/>
        </p:nvSpPr>
        <p:spPr>
          <a:xfrm>
            <a:off x="5525173" y="381775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(Martin, 2019)</a:t>
            </a:r>
            <a:endParaRPr b="0" i="0" sz="14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8388" y="1945050"/>
            <a:ext cx="3652076" cy="1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4113588" cy="293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1346725" y="1911900"/>
            <a:ext cx="69696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r>
              <a:rPr lang="en"/>
              <a:t>Base de dados e Metodologias</a:t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2300" y="3120050"/>
            <a:ext cx="50387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3407500" cy="296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2300" y="152400"/>
            <a:ext cx="2833936" cy="28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/>
        </p:nvSpPr>
        <p:spPr>
          <a:xfrm>
            <a:off x="5930748" y="4529750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(Martin, 2021)</a:t>
            </a:r>
            <a:endParaRPr b="0" i="0" sz="14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ctrTitle"/>
          </p:nvPr>
        </p:nvSpPr>
        <p:spPr>
          <a:xfrm>
            <a:off x="1354650" y="1469475"/>
            <a:ext cx="69696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5.</a:t>
            </a:r>
            <a:r>
              <a:rPr lang="en"/>
              <a:t> Conclusões  e Resultados</a:t>
            </a:r>
            <a:endParaRPr/>
          </a:p>
        </p:txBody>
      </p:sp>
      <p:sp>
        <p:nvSpPr>
          <p:cNvPr id="407" name="Google Shape;407;p52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13" name="Google Shape;413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4" name="Google Shape;414;p53"/>
          <p:cNvGraphicFramePr/>
          <p:nvPr/>
        </p:nvGraphicFramePr>
        <p:xfrm>
          <a:off x="920325" y="179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{863B9A6B-43D4-4F96-8CBA-7B05324186CE}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Modelo</a:t>
                      </a:r>
                      <a:endParaRPr b="1"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Gradient Boosting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84,60 %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Escalograma</a:t>
                      </a:r>
                      <a:endParaRPr b="1"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Espectrograma</a:t>
                      </a:r>
                      <a:endParaRPr b="1"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CNN </a:t>
                      </a:r>
                      <a:r>
                        <a:rPr lang="en" sz="8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96x96</a:t>
                      </a:r>
                      <a:endParaRPr sz="8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98.17%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99.00%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Conclusões…</a:t>
            </a:r>
            <a:endParaRPr/>
          </a:p>
        </p:txBody>
      </p:sp>
      <p:sp>
        <p:nvSpPr>
          <p:cNvPr id="420" name="Google Shape;420;p54"/>
          <p:cNvSpPr txBox="1"/>
          <p:nvPr>
            <p:ph idx="1" type="body"/>
          </p:nvPr>
        </p:nvSpPr>
        <p:spPr>
          <a:xfrm>
            <a:off x="786174" y="968400"/>
            <a:ext cx="7299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Os modelos utilizando CNN se mostraram mais eficientes que os modelos tradicionais;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 modelo utilizando STFT se mostrou mais eficiente do que o com CWT ao contrário do que ocorreu no artigo base, isso se deve a forma que aos chunks utilizados na construção, provavelmente;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 arquiteturas utilizadas foram eficientes, não necessitando variá-las;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 geração das imagens por meio da STFT e da CWT se mostram bastante custosos computacionalmente, assim como a CNN dificultando experimentos com a rede;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Sequence Models como uma LSTM, podem ser interessantes na previsão desse problema, visto que é uma série temporal;</a:t>
            </a:r>
            <a:endParaRPr sz="1700"/>
          </a:p>
        </p:txBody>
      </p:sp>
      <p:sp>
        <p:nvSpPr>
          <p:cNvPr id="421" name="Google Shape;421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idx="4294967295" type="ctrTitle"/>
          </p:nvPr>
        </p:nvSpPr>
        <p:spPr>
          <a:xfrm>
            <a:off x="2011250" y="11990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Obrigado!</a:t>
            </a:r>
            <a:endParaRPr b="1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7" name="Google Shape;427;p55"/>
          <p:cNvSpPr txBox="1"/>
          <p:nvPr>
            <p:ph idx="4294967295" type="subTitle"/>
          </p:nvPr>
        </p:nvSpPr>
        <p:spPr>
          <a:xfrm>
            <a:off x="2794600" y="2358838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Alguma dúvida?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28" name="Google Shape;428;p55"/>
          <p:cNvGrpSpPr/>
          <p:nvPr/>
        </p:nvGrpSpPr>
        <p:grpSpPr>
          <a:xfrm>
            <a:off x="8278291" y="4257690"/>
            <a:ext cx="677767" cy="688059"/>
            <a:chOff x="1278900" y="2333250"/>
            <a:chExt cx="381175" cy="381175"/>
          </a:xfrm>
        </p:grpSpPr>
        <p:sp>
          <p:nvSpPr>
            <p:cNvPr id="429" name="Google Shape;429;p5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A análise de vibração em </a:t>
            </a:r>
            <a:r>
              <a:rPr lang="en" sz="2200">
                <a:solidFill>
                  <a:schemeClr val="accent2"/>
                </a:solidFill>
              </a:rPr>
              <a:t>rolamentos </a:t>
            </a:r>
            <a:r>
              <a:rPr lang="en" sz="2200"/>
              <a:t>é uma das formas bem promissoras de identificar a falha em equipamentos em máquinas rotativas. Geralmente, esse acompanhamento é </a:t>
            </a:r>
            <a:r>
              <a:rPr lang="en" sz="2200">
                <a:solidFill>
                  <a:schemeClr val="accent2"/>
                </a:solidFill>
              </a:rPr>
              <a:t>manual</a:t>
            </a:r>
            <a:r>
              <a:rPr lang="en" sz="2200"/>
              <a:t>. Automatizar esse processo pode garantir uma eficiência e tornar a equipe de manutenção mais eficiente no combate das falhas aumentando a </a:t>
            </a:r>
            <a:r>
              <a:rPr lang="en" sz="2200">
                <a:solidFill>
                  <a:schemeClr val="accent2"/>
                </a:solidFill>
              </a:rPr>
              <a:t>disponibilidade </a:t>
            </a:r>
            <a:r>
              <a:rPr lang="en" sz="2200"/>
              <a:t>dos equipamentos na planta industrial.</a:t>
            </a:r>
            <a:endParaRPr sz="2200"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225" y="3700225"/>
            <a:ext cx="1049626" cy="10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Base de dados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Baseline Condition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3- 270 lbs of load, input shaft rate of 25 Hz, sample rate of 97,656 sps, for 6 seconds</a:t>
            </a:r>
            <a:endParaRPr sz="1200"/>
          </a:p>
        </p:txBody>
      </p:sp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3330000" y="1543050"/>
            <a:ext cx="24198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Inner Race Fault Condition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7 - 0, 50, 100, 150, 200, 250 and 300 lbs of load, input shaft rate of 25 Hz, sample rate of 48,828 sps for 3 seconds</a:t>
            </a:r>
            <a:endParaRPr b="1"/>
          </a:p>
        </p:txBody>
      </p:sp>
      <p:sp>
        <p:nvSpPr>
          <p:cNvPr id="129" name="Google Shape;129;p17"/>
          <p:cNvSpPr txBox="1"/>
          <p:nvPr>
            <p:ph idx="3" type="body"/>
          </p:nvPr>
        </p:nvSpPr>
        <p:spPr>
          <a:xfrm>
            <a:off x="5873825" y="1543050"/>
            <a:ext cx="2419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Outer Race Fault Condition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3 - 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270 lbs of load, input shaft rate of 25 Hz, sample rate of 97,656 sps for 6 seconds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7 - 25, 50, 100, 150, 200, 250 and 300 lbs of load, input shaft rate 25 Hz, sample rate of 48,828 sps for 3 seconds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150" y="3200025"/>
            <a:ext cx="3221625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8100" y="-5"/>
            <a:ext cx="14859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525" y="900063"/>
            <a:ext cx="3970275" cy="33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Base de dados Bruta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8100" y="-5"/>
            <a:ext cx="14859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38" y="1392325"/>
            <a:ext cx="7552125" cy="2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Metodologias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200" y="1163962"/>
            <a:ext cx="4971800" cy="28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3199400" y="4506200"/>
            <a:ext cx="26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(Verstrate, 2017)</a:t>
            </a:r>
            <a:endParaRPr b="0" i="0" sz="14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