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9" r:id="rId3"/>
    <p:sldId id="281" r:id="rId4"/>
    <p:sldId id="282" r:id="rId5"/>
    <p:sldId id="261" r:id="rId6"/>
    <p:sldId id="283" r:id="rId7"/>
    <p:sldId id="277" r:id="rId8"/>
    <p:sldId id="2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7C747"/>
    <a:srgbClr val="074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52199-3BE0-4A19-90DC-DD3EDADAB8B2}" v="122" dt="2022-06-07T00:27:11.119"/>
    <p1510:client id="{C690649C-2FE5-4E81-90D0-84BC94D9ECA7}" v="1" dt="2022-06-07T00:26:33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CFFBC-5526-4E00-A6DD-0AEBDB66166D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9A43-7941-4D47-B187-CAE79C64D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C6B1-2974-4F8D-B956-8D9EB74B0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DB218-43CE-40A6-AD79-D06D7877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3628D-92F5-450B-B090-04A8BBF8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6FD01-7BEC-473C-8877-EFE606B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07F62-A699-47AA-B8F1-EFED0640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A76C-72F3-4386-8C7B-55CEAC22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B86AEF-0ABF-4E5D-BD05-61FD6DEC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E4FBF-EA09-44A8-89F1-60C1878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4EBEB-DCF9-4E6A-BBE3-F796264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BA7D13-5B74-4B1E-B38C-736280B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093669-BAAD-4F86-AD81-8F8F0827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CF4C81-8DE3-409D-B9F8-6F08BF2C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F6869-FDD9-44A5-9F89-FA2878A3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D6C8F-B7A0-4237-998D-52726A95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2E78E-057C-4642-AFAF-BFEA55A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0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A6ED-DD08-4199-B208-EFE18B67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D067F-E917-48DB-AEC2-8BC8E54F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0D575-162B-4AD1-A0A5-040D512B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80B2E-8C1D-4D19-B5A9-838216F4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19C99-BB31-4446-A4B5-DD470B9F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  <p:pic>
        <p:nvPicPr>
          <p:cNvPr id="4098" name="Picture 2" descr="Apps de Mobile App Fund na App Store">
            <a:extLst>
              <a:ext uri="{FF2B5EF4-FFF2-40B4-BE49-F238E27FC236}">
                <a16:creationId xmlns:a16="http://schemas.microsoft.com/office/drawing/2014/main" id="{AC164E4C-4A18-0229-D80A-7858C2A78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27" b="91895" l="6738" r="94434">
                        <a14:foregroundMark x1="43164" y1="92188" x2="65527" y2="91992"/>
                        <a14:foregroundMark x1="65527" y1="91992" x2="65918" y2="91309"/>
                        <a14:foregroundMark x1="85156" y1="52832" x2="85156" y2="29004"/>
                        <a14:foregroundMark x1="85156" y1="29004" x2="72559" y2="23047"/>
                        <a14:foregroundMark x1="72559" y1="23047" x2="47852" y2="21387"/>
                        <a14:foregroundMark x1="14648" y1="40137" x2="50195" y2="15430"/>
                        <a14:foregroundMark x1="27930" y1="23242" x2="27930" y2="23242"/>
                        <a14:foregroundMark x1="38477" y1="15625" x2="21582" y2="31836"/>
                        <a14:foregroundMark x1="12402" y1="34570" x2="43359" y2="12891"/>
                        <a14:foregroundMark x1="43359" y1="12891" x2="62793" y2="12988"/>
                        <a14:foregroundMark x1="62793" y1="12988" x2="77637" y2="17480"/>
                        <a14:foregroundMark x1="77637" y1="17480" x2="77930" y2="17773"/>
                        <a14:foregroundMark x1="8984" y1="58203" x2="10449" y2="39160"/>
                        <a14:foregroundMark x1="10449" y1="39160" x2="28320" y2="21094"/>
                        <a14:foregroundMark x1="28320" y1="21094" x2="41895" y2="13281"/>
                        <a14:foregroundMark x1="41895" y1="13281" x2="58984" y2="9473"/>
                        <a14:foregroundMark x1="58984" y1="9473" x2="59668" y2="9473"/>
                        <a14:foregroundMark x1="26855" y1="15137" x2="49023" y2="7324"/>
                        <a14:foregroundMark x1="84180" y1="24219" x2="90625" y2="54980"/>
                        <a14:foregroundMark x1="91211" y1="65430" x2="88867" y2="67285"/>
                        <a14:foregroundMark x1="94531" y1="50293" x2="90234" y2="47949"/>
                        <a14:foregroundMark x1="88672" y1="56934" x2="74609" y2="49121"/>
                        <a14:foregroundMark x1="74609" y1="49121" x2="83203" y2="34766"/>
                        <a14:foregroundMark x1="83203" y1="34766" x2="83398" y2="34668"/>
                        <a14:foregroundMark x1="71289" y1="41699" x2="71289" y2="50586"/>
                        <a14:foregroundMark x1="67480" y1="40723" x2="71191" y2="51660"/>
                        <a14:foregroundMark x1="66602" y1="48145" x2="80176" y2="54980"/>
                        <a14:foregroundMark x1="80176" y1="54980" x2="84570" y2="55762"/>
                        <a14:foregroundMark x1="66504" y1="47363" x2="78516" y2="37695"/>
                        <a14:foregroundMark x1="78516" y1="37695" x2="79492" y2="38965"/>
                        <a14:foregroundMark x1="42871" y1="26465" x2="18945" y2="43945"/>
                        <a14:foregroundMark x1="27734" y1="41211" x2="10645" y2="55762"/>
                        <a14:foregroundMark x1="6738" y1="55371" x2="11719" y2="35840"/>
                        <a14:foregroundMark x1="11719" y1="35840" x2="23730" y2="20020"/>
                        <a14:foregroundMark x1="21582" y1="77344" x2="50195" y2="83398"/>
                        <a14:foregroundMark x1="50195" y1="83398" x2="71387" y2="80664"/>
                        <a14:foregroundMark x1="71387" y1="80664" x2="81152" y2="72559"/>
                        <a14:foregroundMark x1="69141" y1="72559" x2="48926" y2="57910"/>
                        <a14:foregroundMark x1="48926" y1="57910" x2="48633" y2="40723"/>
                        <a14:foregroundMark x1="48633" y1="40723" x2="55371" y2="35059"/>
                        <a14:foregroundMark x1="59180" y1="32617" x2="45898" y2="40039"/>
                        <a14:foregroundMark x1="45898" y1="40039" x2="20996" y2="77148"/>
                        <a14:foregroundMark x1="68164" y1="29883" x2="68164" y2="29883"/>
                        <a14:foregroundMark x1="69434" y1="29883" x2="69434" y2="29883"/>
                        <a14:foregroundMark x1="70508" y1="29980" x2="70508" y2="29980"/>
                        <a14:foregroundMark x1="70313" y1="30664" x2="70313" y2="30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504" y="5933523"/>
            <a:ext cx="1118704" cy="11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E8B403B8-9C14-73C3-EBD2-7FA1B73351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92" y="242909"/>
            <a:ext cx="1088895" cy="292915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B808701A-3F9E-27C2-E443-3D7C11DA9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68"/>
          <a:stretch/>
        </p:blipFill>
        <p:spPr>
          <a:xfrm>
            <a:off x="11488451" y="109332"/>
            <a:ext cx="561308" cy="5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4C5F-A3E6-460C-86A1-A0BFCBE3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E3D25-C306-40B3-AF5C-4E061037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5BD1B-2344-4722-ACBC-47471F9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16AF6-F17B-4672-A8DF-BE515699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DC9F4-A64F-44B3-849C-12F04535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16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9DED-EDC6-426B-BBB9-8FAC2BC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5064CF-3F19-4705-B5F8-9DF1A523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9BC05-6E60-457E-9A55-E020AB056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A5C1C4-F004-48BA-96C2-C1DA234C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EB058E-360A-4B0B-B39F-F590C872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CC0B4-A31A-4956-B3C2-4E6AD7D2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0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D48E5-328A-4BA5-8320-58F3B4C1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14AAC-417F-4E95-AA65-EDB70656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6DB17-A4D2-45F3-A482-2C07860B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3DA659-0D08-408A-AB3B-5BA3CB9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2BDC9D-699F-4006-8082-D165E253D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C725B-53E4-4DD5-9758-B906F358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B4404C-D2C9-4E5B-A016-43BD6DEE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D0E047-A5E0-44ED-A640-CF4E4127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8FB21-BA5C-4BD9-9F14-8822D31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C9403D-9249-4BA4-91C3-BDD132B0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CC1DCA-E549-4320-9B5A-4ACD0DDE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15CB5E-B6FE-46DA-BF2C-AFA3CF5C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8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F8E397-09A5-47F9-99F6-6397D56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40AD15-5287-4877-95C3-516A241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59638C-4D67-439C-BE03-ADC18C9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FE851-C225-4415-98D7-6BA068CB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F2878-ABF7-4A19-8E84-CA858CF2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51A88A-5C4B-4BDC-8B63-11CDE8DB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755144-4D14-44F1-8FE9-0B5DBEC6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008381-C437-4135-9FC8-FB6C5EF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B0708C-AEE7-49BA-BBA8-569FA7F2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D42B-D631-4CE5-8172-E53728C8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B228A2-0592-46F8-9BBF-438C40EEC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6A36A7-A28D-4A78-9C1D-CC8D89A9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5A0CA-D6A2-48F7-89A0-9FC9A2DB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901894-1095-4E7F-8784-48B1495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F37DE-78AC-46E1-9FC6-9F8880C9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4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10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6F16A8-4591-45E3-A096-FAB0903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4B3FC5-5882-4A18-A732-3017B982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61E1E-D9F1-4875-AD5F-9052A4F54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5690-CD62-4665-988C-BC10AA353B2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57CEA-C1BB-4DD8-BB78-E9BACD077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BAFBD-AAA1-4763-9240-6770B3C5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23D9-BAC7-49FB-BAE8-D6A21A0A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63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ku.ac.jp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Nature Is So Relaxing And Awesome, Oh My God | Ocean gif, Cool gifs, Gif">
            <a:extLst>
              <a:ext uri="{FF2B5EF4-FFF2-40B4-BE49-F238E27FC236}">
                <a16:creationId xmlns:a16="http://schemas.microsoft.com/office/drawing/2014/main" id="{CE4744D8-15DC-E593-35C7-D6CBFC6C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567" y="-52125"/>
            <a:ext cx="13186487" cy="709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7B14CA-63E3-6E28-D953-203C69474B3C}"/>
              </a:ext>
            </a:extLst>
          </p:cNvPr>
          <p:cNvSpPr/>
          <p:nvPr/>
        </p:nvSpPr>
        <p:spPr>
          <a:xfrm>
            <a:off x="-491567" y="-52125"/>
            <a:ext cx="13186487" cy="709433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8D6E20-875B-4071-96AA-BEE847BD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87" y="3688567"/>
            <a:ext cx="8728633" cy="2387600"/>
          </a:xfrm>
        </p:spPr>
        <p:txBody>
          <a:bodyPr>
            <a:noAutofit/>
          </a:bodyPr>
          <a:lstStyle/>
          <a:p>
            <a:pPr algn="l"/>
            <a:r>
              <a:rPr lang="pt-BR" sz="540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pt-BR" sz="4400">
                <a:solidFill>
                  <a:schemeClr val="accent2">
                    <a:lumMod val="60000"/>
                    <a:lumOff val="40000"/>
                  </a:schemeClr>
                </a:solidFill>
                <a:cs typeface="Aharoni" panose="02010803020104030203" pitchFamily="2" charset="-79"/>
              </a:rPr>
              <a:t>Água,</a:t>
            </a:r>
            <a:br>
              <a:rPr lang="pt-BR" sz="4400">
                <a:cs typeface="Aharoni" panose="02010803020104030203" pitchFamily="2" charset="-79"/>
              </a:rPr>
            </a:br>
            <a:r>
              <a:rPr lang="pt-BR" sz="4400">
                <a:solidFill>
                  <a:schemeClr val="accent2">
                    <a:lumMod val="20000"/>
                    <a:lumOff val="80000"/>
                  </a:schemeClr>
                </a:solidFill>
                <a:cs typeface="Aharoni" panose="02010803020104030203" pitchFamily="2" charset="-79"/>
              </a:rPr>
              <a:t>            Saúde,</a:t>
            </a:r>
            <a:br>
              <a:rPr lang="pt-BR" sz="4400">
                <a:cs typeface="Aharoni" panose="02010803020104030203" pitchFamily="2" charset="-79"/>
              </a:rPr>
            </a:br>
            <a:r>
              <a:rPr lang="pt-BR" sz="4400">
                <a:cs typeface="Aharoni" panose="02010803020104030203" pitchFamily="2" charset="-79"/>
              </a:rPr>
              <a:t>                       </a:t>
            </a:r>
            <a:r>
              <a:rPr lang="pt-BR" sz="4400">
                <a:solidFill>
                  <a:schemeClr val="accent2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Dietas</a:t>
            </a:r>
            <a:br>
              <a:rPr lang="pt-BR" sz="4400">
                <a:solidFill>
                  <a:schemeClr val="accent2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</a:br>
            <a:r>
              <a:rPr lang="pt-BR" sz="4400">
                <a:solidFill>
                  <a:schemeClr val="accent2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                              Sustentáveis</a:t>
            </a:r>
            <a:endParaRPr lang="pt-BR" sz="5400">
              <a:solidFill>
                <a:schemeClr val="accent2">
                  <a:lumMod val="40000"/>
                  <a:lumOff val="6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96065C-5117-3519-6810-F598A2B1608C}"/>
              </a:ext>
            </a:extLst>
          </p:cNvPr>
          <p:cNvSpPr txBox="1"/>
          <p:nvPr/>
        </p:nvSpPr>
        <p:spPr>
          <a:xfrm>
            <a:off x="553720" y="436629"/>
            <a:ext cx="6593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>
                <a:solidFill>
                  <a:srgbClr val="00B0F0"/>
                </a:solidFill>
                <a:latin typeface="Gotham HTF Black" pitchFamily="50" charset="0"/>
                <a:ea typeface="+mj-ea"/>
                <a:cs typeface="Aharoni" panose="02010803020104030203" pitchFamily="2" charset="-79"/>
              </a:rPr>
              <a:t>A Better World Challenge </a:t>
            </a:r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B582915F-C955-8303-6074-ED2C381F0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5664098"/>
            <a:ext cx="2509520" cy="824138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2BBFCF5D-BC89-6543-B339-A1071A7B9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478" y="290171"/>
            <a:ext cx="1470729" cy="3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874B06B-F3F1-2E4A-3421-472A9315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1CADE4"/>
                </a:solidFill>
                <a:effectLst/>
                <a:latin typeface="Gotham HTF Light"/>
              </a:rPr>
              <a:t>Equipe: </a:t>
            </a:r>
            <a:r>
              <a:rPr lang="pt-BR" b="0" i="0" u="none" strike="noStrike" dirty="0" err="1">
                <a:solidFill>
                  <a:srgbClr val="1CADE4"/>
                </a:solidFill>
                <a:effectLst/>
                <a:latin typeface="Gotham HTF Light"/>
              </a:rPr>
              <a:t>AppFactory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174830-A2EE-EAD0-DFD1-7B037FD2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Bruno Santos Moreira – RM 95516</a:t>
            </a:r>
            <a:r>
              <a:rPr lang="en-US" b="0" i="0" dirty="0">
                <a:solidFill>
                  <a:srgbClr val="FFFFFF"/>
                </a:solidFill>
                <a:effectLst/>
                <a:latin typeface="Gotham HTF Light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Hugo </a:t>
            </a:r>
            <a:r>
              <a:rPr lang="pt-BR" b="0" i="0" u="none" strike="noStrike" dirty="0" err="1">
                <a:solidFill>
                  <a:srgbClr val="FFFFFF"/>
                </a:solidFill>
                <a:effectLst/>
                <a:latin typeface="Gotham HTF Light"/>
              </a:rPr>
              <a:t>Yukio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 </a:t>
            </a:r>
            <a:r>
              <a:rPr lang="pt-BR" b="0" i="0" u="none" strike="noStrike" dirty="0" err="1">
                <a:solidFill>
                  <a:srgbClr val="FFFFFF"/>
                </a:solidFill>
                <a:effectLst/>
                <a:latin typeface="Gotham HTF Light"/>
              </a:rPr>
              <a:t>Tiyoda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 – RM 88730</a:t>
            </a:r>
            <a:r>
              <a:rPr lang="en-US" b="0" i="0" dirty="0">
                <a:solidFill>
                  <a:srgbClr val="FFFFFF"/>
                </a:solidFill>
                <a:effectLst/>
                <a:latin typeface="Gotham HTF Light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João Pedro Valero Buzo – RM 95027</a:t>
            </a:r>
            <a:r>
              <a:rPr lang="en-US" b="0" i="0" dirty="0">
                <a:solidFill>
                  <a:srgbClr val="FFFFFF"/>
                </a:solidFill>
                <a:effectLst/>
                <a:latin typeface="Gotham HTF Light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Leonardo Duarte Couto – RM 94783</a:t>
            </a:r>
            <a:r>
              <a:rPr lang="en-US" b="0" i="0" dirty="0">
                <a:solidFill>
                  <a:srgbClr val="FFFFFF"/>
                </a:solidFill>
                <a:effectLst/>
                <a:latin typeface="Gotham HTF Light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Neemias Augusto </a:t>
            </a:r>
            <a:r>
              <a:rPr lang="pt-BR" b="0" i="0" u="none" strike="noStrike" dirty="0" err="1">
                <a:solidFill>
                  <a:srgbClr val="FFFFFF"/>
                </a:solidFill>
                <a:effectLst/>
                <a:latin typeface="Gotham HTF Light"/>
              </a:rPr>
              <a:t>Fernades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Gotham HTF Light"/>
              </a:rPr>
              <a:t> – RM 93945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5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874B06B-F3F1-2E4A-3421-472A9315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04606" cy="1325563"/>
          </a:xfrm>
        </p:spPr>
        <p:txBody>
          <a:bodyPr/>
          <a:lstStyle/>
          <a:p>
            <a:pPr algn="ctr"/>
            <a:r>
              <a:rPr lang="pt-BR"/>
              <a:t>Tratamentos dos agentes patogênicos na distribuição de água.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174830-A2EE-EAD0-DFD1-7B037FD2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708"/>
            <a:ext cx="10515600" cy="380145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Atualmente no Brasil, aproximadamente 75 milhões de pessoas não possuem acesso a água potável, isso implica em 35% da população. </a:t>
            </a:r>
            <a:br>
              <a:rPr lang="pt-BR" dirty="0"/>
            </a:br>
            <a:br>
              <a:rPr lang="pt-BR" dirty="0"/>
            </a:br>
            <a:r>
              <a:rPr lang="pt-BR" i="1" dirty="0"/>
              <a:t>“De acordo com a Veja Saúde, em 2019 no Brasil mais de 2,3 mil pessoas morreram por não terem acesso a água tratada.“</a:t>
            </a:r>
            <a:br>
              <a:rPr lang="pt-BR" i="1" dirty="0"/>
            </a:br>
            <a:br>
              <a:rPr lang="pt-BR" i="1" dirty="0"/>
            </a:br>
            <a:r>
              <a:rPr lang="pt-BR" dirty="0"/>
              <a:t>Quando tratamos uma água poluída, são necessários diversos processos, incluindo processos químicos para que a mesma chegue a uma condição ideal de uso.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5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677E5-9F79-B4B6-DFFB-9BA68D54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Utilização de Ozônio no tratamento da água.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B4FEA4D-1598-69B4-29F5-10015C0DE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448"/>
          <a:stretch/>
        </p:blipFill>
        <p:spPr>
          <a:xfrm>
            <a:off x="4038600" y="1014755"/>
            <a:ext cx="7188199" cy="48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77E5-9F79-B4B6-DFFB-9BA68D54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84175"/>
            <a:ext cx="10953750" cy="1325563"/>
          </a:xfrm>
        </p:spPr>
        <p:txBody>
          <a:bodyPr/>
          <a:lstStyle/>
          <a:p>
            <a:pPr algn="ctr"/>
            <a:r>
              <a:rPr lang="pt-BR" dirty="0"/>
              <a:t>Tratamento de Ozônio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D4B2C1-A8A3-D712-16A2-09B25468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0" y="2209799"/>
            <a:ext cx="10953750" cy="32051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Em artigo escrito pelo </a:t>
            </a:r>
            <a:r>
              <a:rPr lang="pt-BR" b="1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Dr. Zhou </a:t>
            </a:r>
            <a:r>
              <a:rPr lang="pt-BR" b="1" i="0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Muzhi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 em 26 de Fevereiro de 2020 no portal China.Org.CN. O professor da </a:t>
            </a:r>
            <a:r>
              <a:rPr lang="pt-BR" b="0" i="0" u="sng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Universidade </a:t>
            </a:r>
            <a:r>
              <a:rPr lang="pt-BR" b="0" i="0" u="sng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Keizai</a:t>
            </a:r>
            <a:r>
              <a:rPr lang="pt-BR" b="0" i="0" u="sng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Tóquio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 e presidente do </a:t>
            </a:r>
            <a:r>
              <a:rPr lang="pt-BR" b="1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Instituto de Pesquisa Urbana Cloud River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 explana de forma ampla a atuação do ozônio no combate a pandemias anteriores como o H1N1. Além disso instrui como o gás pode ser usado na esterilização de ambientes e a vantagem principal que é a cobertura que o gás tem na desinfecção de espaços onde líquidos ou panos não alcançam.</a:t>
            </a:r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4" name="Imagem 1">
            <a:extLst>
              <a:ext uri="{FF2B5EF4-FFF2-40B4-BE49-F238E27FC236}">
                <a16:creationId xmlns:a16="http://schemas.microsoft.com/office/drawing/2014/main" id="{098E7F75-C428-6AEE-16F5-30D4D5B1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92" y="242909"/>
            <a:ext cx="1088895" cy="292915"/>
          </a:xfrm>
          <a:prstGeom prst="rect">
            <a:avLst/>
          </a:prstGeom>
        </p:spPr>
      </p:pic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91041267-2FB5-B0A6-2E48-D160F8885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68"/>
          <a:stretch/>
        </p:blipFill>
        <p:spPr>
          <a:xfrm>
            <a:off x="11488451" y="109332"/>
            <a:ext cx="561308" cy="5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77E5-9F79-B4B6-DFFB-9BA68D54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84175"/>
            <a:ext cx="10953750" cy="1325563"/>
          </a:xfrm>
        </p:spPr>
        <p:txBody>
          <a:bodyPr/>
          <a:lstStyle/>
          <a:p>
            <a:pPr algn="ctr"/>
            <a:r>
              <a:rPr lang="pt-BR" dirty="0"/>
              <a:t>Tratamento de Ozônio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D4B2C1-A8A3-D712-16A2-09B25468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0" y="2209799"/>
            <a:ext cx="10953750" cy="32051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A água coletada para o tratamento é colocada em uma espécie de tanque vedado de grande escala e um computador faz todas as medições dos níveis no momento que ela é colocada. Após o término da medição, é liberado através de uma mangueira o ozônio (O3) onde começa a ser feito o tratamento de remoção dos agentes patogênicos.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Ao final dessa etapa, temos uma água totalmente livre de esporos, fungos, vírus e bactérias. 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3E91642A-379C-4CAB-8012-064B1379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92" y="242909"/>
            <a:ext cx="1088895" cy="292915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44F8A48D-4911-D74B-7DEB-097CE33F7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68"/>
          <a:stretch/>
        </p:blipFill>
        <p:spPr>
          <a:xfrm>
            <a:off x="11488451" y="109332"/>
            <a:ext cx="561308" cy="5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B9CEC-4CEB-C9BE-C5ED-023BD70B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2" name="Picture 4" descr="206 foto água ozonio - Consulin">
            <a:extLst>
              <a:ext uri="{FF2B5EF4-FFF2-40B4-BE49-F238E27FC236}">
                <a16:creationId xmlns:a16="http://schemas.microsoft.com/office/drawing/2014/main" id="{69A89EC9-737F-5B7A-FE94-D7543F62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52" y="5326313"/>
            <a:ext cx="1088895" cy="29291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68814" y="5803582"/>
            <a:ext cx="6254371" cy="70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935">
                <a:solidFill>
                  <a:srgbClr val="A2B6C1"/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935">
                <a:solidFill>
                  <a:srgbClr val="A2B6C1"/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935">
                <a:solidFill>
                  <a:srgbClr val="A2B6C1"/>
                </a:solidFill>
                <a:latin typeface="Gotham HTF Light" pitchFamily="50" charset="0"/>
                <a:cs typeface="Roboto Light"/>
              </a:rPr>
              <a:t>2022</a:t>
            </a:r>
          </a:p>
          <a:p>
            <a:pPr algn="ctr">
              <a:lnSpc>
                <a:spcPct val="150000"/>
              </a:lnSpc>
            </a:pPr>
            <a:r>
              <a:rPr lang="pt-BR" sz="935">
                <a:solidFill>
                  <a:srgbClr val="A2B6C1"/>
                </a:solidFill>
                <a:latin typeface="Gotham HTF Light" pitchFamily="50" charset="0"/>
                <a:cs typeface="Roboto Light"/>
              </a:rPr>
              <a:t>Todos os direitos reservados. A reprodução ou divulgação total ou parcial deste documento é expressamente proibida sem o consentimento formal, por escrito, do professor/autor.</a:t>
            </a:r>
            <a:endParaRPr lang="en-US" sz="935">
              <a:solidFill>
                <a:srgbClr val="A2B6C1"/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8958" y="3021993"/>
            <a:ext cx="6434092" cy="81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71">
                <a:solidFill>
                  <a:srgbClr val="00B0F0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3AE6BC2-EDD4-E84B-B0E7-693C6E6C9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0" y="848147"/>
            <a:ext cx="4892040" cy="16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otham LIGHT">
      <a:majorFont>
        <a:latin typeface="Gotham HTF Light"/>
        <a:ea typeface=""/>
        <a:cs typeface=""/>
      </a:majorFont>
      <a:minorFont>
        <a:latin typeface="Gotham HTF Light"/>
        <a:ea typeface=""/>
        <a:cs typeface="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366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Gotham HTF Black</vt:lpstr>
      <vt:lpstr>Gotham HTF Light</vt:lpstr>
      <vt:lpstr>Gotham HTF Medium</vt:lpstr>
      <vt:lpstr>Tema do Office</vt:lpstr>
      <vt:lpstr>  Água,             Saúde,                        Dietas                               Sustentáveis</vt:lpstr>
      <vt:lpstr>Equipe: AppFactory</vt:lpstr>
      <vt:lpstr>Tratamentos dos agentes patogênicos na distribuição de água.</vt:lpstr>
      <vt:lpstr>Utilização de Ozônio no tratamento da água.</vt:lpstr>
      <vt:lpstr>Tratamento de Ozônio</vt:lpstr>
      <vt:lpstr>Tratamento de Ozônio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 Paul Lima</dc:creator>
  <cp:lastModifiedBy>João Pedro Valero Buzo</cp:lastModifiedBy>
  <cp:revision>3</cp:revision>
  <dcterms:created xsi:type="dcterms:W3CDTF">2021-05-26T23:59:05Z</dcterms:created>
  <dcterms:modified xsi:type="dcterms:W3CDTF">2022-06-10T01:36:38Z</dcterms:modified>
</cp:coreProperties>
</file>