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Agrandir Bold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Libre Baskerville Bold" panose="020B0604020202020204" charset="0"/>
      <p:regular r:id="rId23"/>
    </p:embeddedFont>
    <p:embeddedFont>
      <p:font typeface="Nunito" pitchFamily="2" charset="0"/>
      <p:regular r:id="rId24"/>
    </p:embeddedFont>
    <p:embeddedFont>
      <p:font typeface="Nunito Bold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C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514967" y="597424"/>
            <a:ext cx="7258067" cy="7556524"/>
          </a:xfrm>
          <a:custGeom>
            <a:avLst/>
            <a:gdLst/>
            <a:ahLst/>
            <a:cxnLst/>
            <a:rect l="l" t="t" r="r" b="b"/>
            <a:pathLst>
              <a:path w="7258067" h="7556524">
                <a:moveTo>
                  <a:pt x="0" y="0"/>
                </a:moveTo>
                <a:lnTo>
                  <a:pt x="7258066" y="0"/>
                </a:lnTo>
                <a:lnTo>
                  <a:pt x="7258066" y="7556524"/>
                </a:lnTo>
                <a:lnTo>
                  <a:pt x="0" y="75565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7368" t="-13213" r="-67742" b="-13813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2700788" y="8587744"/>
            <a:ext cx="12886425" cy="670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6"/>
              </a:lnSpc>
            </a:pPr>
            <a:r>
              <a:rPr lang="en-US" sz="4106">
                <a:solidFill>
                  <a:srgbClr val="587042"/>
                </a:solidFill>
                <a:latin typeface="Agrandir Bold"/>
              </a:rPr>
              <a:t>Documentação do Projeto: Aplicativo de Nutrição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C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5305928" y="7960478"/>
            <a:ext cx="2049108" cy="1894205"/>
            <a:chOff x="0" y="0"/>
            <a:chExt cx="2732145" cy="2525606"/>
          </a:xfrm>
        </p:grpSpPr>
        <p:sp>
          <p:nvSpPr>
            <p:cNvPr id="4" name="Freeform 4"/>
            <p:cNvSpPr/>
            <p:nvPr/>
          </p:nvSpPr>
          <p:spPr>
            <a:xfrm>
              <a:off x="376223" y="0"/>
              <a:ext cx="1979698" cy="1979698"/>
            </a:xfrm>
            <a:custGeom>
              <a:avLst/>
              <a:gdLst/>
              <a:ahLst/>
              <a:cxnLst/>
              <a:rect l="l" t="t" r="r" b="b"/>
              <a:pathLst>
                <a:path w="1979698" h="1979698">
                  <a:moveTo>
                    <a:pt x="0" y="0"/>
                  </a:moveTo>
                  <a:lnTo>
                    <a:pt x="1979698" y="0"/>
                  </a:lnTo>
                  <a:lnTo>
                    <a:pt x="1979698" y="1979698"/>
                  </a:lnTo>
                  <a:lnTo>
                    <a:pt x="0" y="197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932073"/>
              <a:ext cx="2732145" cy="593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99A146"/>
                  </a:solidFill>
                  <a:latin typeface="Libre Baskerville Bold"/>
                </a:rPr>
                <a:t>Nutri</a:t>
              </a:r>
              <a:r>
                <a:rPr lang="en-US" sz="2700">
                  <a:solidFill>
                    <a:srgbClr val="FFD18F"/>
                  </a:solidFill>
                  <a:latin typeface="Libre Baskerville Bold"/>
                </a:rPr>
                <a:t>Angel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417006" y="2682641"/>
            <a:ext cx="15453988" cy="913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40"/>
              </a:lnSpc>
            </a:pPr>
            <a:r>
              <a:rPr lang="en-US" sz="5386" dirty="0" err="1">
                <a:solidFill>
                  <a:srgbClr val="587042"/>
                </a:solidFill>
                <a:latin typeface="Nunito Bold"/>
              </a:rPr>
              <a:t>Configuração</a:t>
            </a:r>
            <a:r>
              <a:rPr lang="en-US" sz="5386" dirty="0">
                <a:solidFill>
                  <a:srgbClr val="587042"/>
                </a:solidFill>
                <a:latin typeface="Nunito Bold"/>
              </a:rPr>
              <a:t> do </a:t>
            </a:r>
            <a:r>
              <a:rPr lang="en-US" sz="5386" dirty="0" err="1">
                <a:solidFill>
                  <a:srgbClr val="587042"/>
                </a:solidFill>
                <a:latin typeface="Nunito Bold"/>
              </a:rPr>
              <a:t>Ambiente</a:t>
            </a:r>
            <a:r>
              <a:rPr lang="en-US" sz="5386" dirty="0">
                <a:solidFill>
                  <a:srgbClr val="587042"/>
                </a:solidFill>
                <a:latin typeface="Nunito Bold"/>
              </a:rPr>
              <a:t> de </a:t>
            </a:r>
            <a:r>
              <a:rPr lang="en-US" sz="5386" dirty="0" err="1">
                <a:solidFill>
                  <a:srgbClr val="587042"/>
                </a:solidFill>
                <a:latin typeface="Nunito Bold"/>
              </a:rPr>
              <a:t>Desenvolvimento</a:t>
            </a:r>
            <a:r>
              <a:rPr lang="en-US" sz="5386" dirty="0">
                <a:solidFill>
                  <a:srgbClr val="587042"/>
                </a:solidFill>
                <a:latin typeface="Nunito"/>
              </a:rPr>
              <a:t>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17006" y="3737659"/>
            <a:ext cx="15453988" cy="1313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8220" lvl="1" indent="-409110">
              <a:lnSpc>
                <a:spcPts val="5305"/>
              </a:lnSpc>
              <a:buFont typeface="Arial"/>
              <a:buChar char="•"/>
            </a:pPr>
            <a:r>
              <a:rPr lang="en-US" sz="3789">
                <a:solidFill>
                  <a:srgbClr val="587042"/>
                </a:solidFill>
                <a:latin typeface="Nunito"/>
              </a:rPr>
              <a:t>Configure o ambiente de desenvolvimento com o Android Studio. </a:t>
            </a:r>
          </a:p>
          <a:p>
            <a:pPr marL="818220" lvl="1" indent="-409110">
              <a:lnSpc>
                <a:spcPts val="5305"/>
              </a:lnSpc>
              <a:buFont typeface="Arial"/>
              <a:buChar char="•"/>
            </a:pPr>
            <a:r>
              <a:rPr lang="en-US" sz="3789">
                <a:solidFill>
                  <a:srgbClr val="587042"/>
                </a:solidFill>
                <a:latin typeface="Nunito"/>
              </a:rPr>
              <a:t>Crie um novo projeto Kotlin no Android Studio.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17006" y="5308273"/>
            <a:ext cx="15453988" cy="913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40"/>
              </a:lnSpc>
            </a:pPr>
            <a:r>
              <a:rPr lang="en-US" sz="5386">
                <a:solidFill>
                  <a:srgbClr val="587042"/>
                </a:solidFill>
                <a:latin typeface="Nunito Bold"/>
              </a:rPr>
              <a:t>Configuração do Firebase</a:t>
            </a:r>
            <a:r>
              <a:rPr lang="en-US" sz="5386">
                <a:solidFill>
                  <a:srgbClr val="587042"/>
                </a:solidFill>
                <a:latin typeface="Nunito"/>
              </a:rPr>
              <a:t>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17006" y="6363291"/>
            <a:ext cx="15453988" cy="1980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8220" lvl="1" indent="-409110">
              <a:lnSpc>
                <a:spcPts val="5305"/>
              </a:lnSpc>
              <a:buFont typeface="Arial"/>
              <a:buChar char="•"/>
            </a:pPr>
            <a:r>
              <a:rPr lang="en-US" sz="3789">
                <a:solidFill>
                  <a:srgbClr val="587042"/>
                </a:solidFill>
                <a:latin typeface="Nunito"/>
              </a:rPr>
              <a:t>Crie um projeto Firebase no Console Firebase. </a:t>
            </a:r>
          </a:p>
          <a:p>
            <a:pPr marL="818220" lvl="1" indent="-409110">
              <a:lnSpc>
                <a:spcPts val="5305"/>
              </a:lnSpc>
              <a:buFont typeface="Arial"/>
              <a:buChar char="•"/>
            </a:pPr>
            <a:r>
              <a:rPr lang="en-US" sz="3789">
                <a:solidFill>
                  <a:srgbClr val="587042"/>
                </a:solidFill>
                <a:latin typeface="Nunito"/>
              </a:rPr>
              <a:t>Configure o Firebase no aplicativo Android para autenticação e armazenamento de dados. </a:t>
            </a: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0917D4F6-94E2-1DD8-6BB1-F1C50CE71D1F}"/>
              </a:ext>
            </a:extLst>
          </p:cNvPr>
          <p:cNvSpPr txBox="1"/>
          <p:nvPr/>
        </p:nvSpPr>
        <p:spPr>
          <a:xfrm>
            <a:off x="1690539" y="600075"/>
            <a:ext cx="15382329" cy="15576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 err="1">
                <a:solidFill>
                  <a:srgbClr val="587042"/>
                </a:solidFill>
                <a:latin typeface="Agrandir Bold"/>
              </a:rPr>
              <a:t>Fluxo</a:t>
            </a:r>
            <a:r>
              <a:rPr lang="en-US" sz="9200" dirty="0">
                <a:solidFill>
                  <a:srgbClr val="587042"/>
                </a:solidFill>
                <a:latin typeface="Agrandir Bold"/>
              </a:rPr>
              <a:t> de </a:t>
            </a:r>
            <a:r>
              <a:rPr lang="en-US" sz="9200" dirty="0" err="1">
                <a:solidFill>
                  <a:srgbClr val="587042"/>
                </a:solidFill>
                <a:latin typeface="Agrandir Bold"/>
              </a:rPr>
              <a:t>Desenvolvimento</a:t>
            </a:r>
            <a:endParaRPr lang="en-US" sz="9200" dirty="0">
              <a:solidFill>
                <a:srgbClr val="587042"/>
              </a:solidFill>
              <a:latin typeface="Agrandir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C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5305928" y="7960478"/>
            <a:ext cx="2049108" cy="1894205"/>
            <a:chOff x="0" y="0"/>
            <a:chExt cx="2732145" cy="2525606"/>
          </a:xfrm>
        </p:grpSpPr>
        <p:sp>
          <p:nvSpPr>
            <p:cNvPr id="4" name="Freeform 4"/>
            <p:cNvSpPr/>
            <p:nvPr/>
          </p:nvSpPr>
          <p:spPr>
            <a:xfrm>
              <a:off x="376223" y="0"/>
              <a:ext cx="1979698" cy="1979698"/>
            </a:xfrm>
            <a:custGeom>
              <a:avLst/>
              <a:gdLst/>
              <a:ahLst/>
              <a:cxnLst/>
              <a:rect l="l" t="t" r="r" b="b"/>
              <a:pathLst>
                <a:path w="1979698" h="1979698">
                  <a:moveTo>
                    <a:pt x="0" y="0"/>
                  </a:moveTo>
                  <a:lnTo>
                    <a:pt x="1979698" y="0"/>
                  </a:lnTo>
                  <a:lnTo>
                    <a:pt x="1979698" y="1979698"/>
                  </a:lnTo>
                  <a:lnTo>
                    <a:pt x="0" y="197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932073"/>
              <a:ext cx="2732145" cy="593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99A146"/>
                  </a:solidFill>
                  <a:latin typeface="Libre Baskerville Bold"/>
                </a:rPr>
                <a:t>Nutri</a:t>
              </a:r>
              <a:r>
                <a:rPr lang="en-US" sz="2700">
                  <a:solidFill>
                    <a:srgbClr val="FFD18F"/>
                  </a:solidFill>
                  <a:latin typeface="Libre Baskerville Bold"/>
                </a:rPr>
                <a:t>Angel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690539" y="2525210"/>
            <a:ext cx="14913476" cy="885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7"/>
              </a:lnSpc>
            </a:pPr>
            <a:r>
              <a:rPr lang="en-US" sz="5197" dirty="0" err="1">
                <a:solidFill>
                  <a:srgbClr val="587042"/>
                </a:solidFill>
                <a:latin typeface="Nunito Bold"/>
              </a:rPr>
              <a:t>Desenvolvimento</a:t>
            </a:r>
            <a:r>
              <a:rPr lang="en-US" sz="5197" dirty="0">
                <a:solidFill>
                  <a:srgbClr val="587042"/>
                </a:solidFill>
                <a:latin typeface="Nunito Bold"/>
              </a:rPr>
              <a:t> da Interface do </a:t>
            </a:r>
            <a:r>
              <a:rPr lang="en-US" sz="5197" dirty="0" err="1">
                <a:solidFill>
                  <a:srgbClr val="587042"/>
                </a:solidFill>
                <a:latin typeface="Nunito Bold"/>
              </a:rPr>
              <a:t>Usuário</a:t>
            </a:r>
            <a:r>
              <a:rPr lang="en-US" sz="5197" dirty="0">
                <a:solidFill>
                  <a:srgbClr val="587042"/>
                </a:solidFill>
                <a:latin typeface="Nunito Bold"/>
              </a:rPr>
              <a:t> (UI)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90539" y="3543994"/>
            <a:ext cx="14913476" cy="1926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9603" lvl="1" indent="-394801">
              <a:lnSpc>
                <a:spcPts val="5120"/>
              </a:lnSpc>
              <a:buFont typeface="Arial"/>
              <a:buChar char="•"/>
            </a:pPr>
            <a:r>
              <a:rPr lang="en-US" sz="3657" dirty="0" err="1">
                <a:solidFill>
                  <a:srgbClr val="587042"/>
                </a:solidFill>
                <a:latin typeface="Nunito"/>
              </a:rPr>
              <a:t>Crie</a:t>
            </a:r>
            <a:r>
              <a:rPr lang="en-US" sz="3657" dirty="0">
                <a:solidFill>
                  <a:srgbClr val="587042"/>
                </a:solidFill>
                <a:latin typeface="Nunito"/>
              </a:rPr>
              <a:t> as </a:t>
            </a:r>
            <a:r>
              <a:rPr lang="en-US" sz="3657" dirty="0" err="1">
                <a:solidFill>
                  <a:srgbClr val="587042"/>
                </a:solidFill>
                <a:latin typeface="Nunito"/>
              </a:rPr>
              <a:t>telas</a:t>
            </a:r>
            <a:r>
              <a:rPr lang="en-US" sz="3657" dirty="0">
                <a:solidFill>
                  <a:srgbClr val="587042"/>
                </a:solidFill>
                <a:latin typeface="Nunito"/>
              </a:rPr>
              <a:t> de </a:t>
            </a:r>
            <a:r>
              <a:rPr lang="en-US" sz="3657" dirty="0" err="1">
                <a:solidFill>
                  <a:srgbClr val="587042"/>
                </a:solidFill>
                <a:latin typeface="Nunito"/>
              </a:rPr>
              <a:t>autenticação</a:t>
            </a:r>
            <a:r>
              <a:rPr lang="en-US" sz="3657" dirty="0">
                <a:solidFill>
                  <a:srgbClr val="587042"/>
                </a:solidFill>
                <a:latin typeface="Nunito"/>
              </a:rPr>
              <a:t>, </a:t>
            </a:r>
            <a:r>
              <a:rPr lang="en-US" sz="3657" dirty="0" err="1">
                <a:solidFill>
                  <a:srgbClr val="587042"/>
                </a:solidFill>
                <a:latin typeface="Nunito"/>
              </a:rPr>
              <a:t>perfil</a:t>
            </a:r>
            <a:r>
              <a:rPr lang="en-US" sz="3657" dirty="0">
                <a:solidFill>
                  <a:srgbClr val="587042"/>
                </a:solidFill>
                <a:latin typeface="Nunito"/>
              </a:rPr>
              <a:t> do </a:t>
            </a:r>
            <a:r>
              <a:rPr lang="en-US" sz="3657" dirty="0" err="1">
                <a:solidFill>
                  <a:srgbClr val="587042"/>
                </a:solidFill>
                <a:latin typeface="Nunito"/>
              </a:rPr>
              <a:t>usuário</a:t>
            </a:r>
            <a:r>
              <a:rPr lang="en-US" sz="3657" dirty="0">
                <a:solidFill>
                  <a:srgbClr val="587042"/>
                </a:solidFill>
                <a:latin typeface="Nunito"/>
              </a:rPr>
              <a:t>, </a:t>
            </a:r>
            <a:r>
              <a:rPr lang="en-US" sz="3657" dirty="0" err="1">
                <a:solidFill>
                  <a:srgbClr val="587042"/>
                </a:solidFill>
                <a:latin typeface="Nunito"/>
              </a:rPr>
              <a:t>registro</a:t>
            </a:r>
            <a:r>
              <a:rPr lang="en-US" sz="3657" dirty="0">
                <a:solidFill>
                  <a:srgbClr val="587042"/>
                </a:solidFill>
                <a:latin typeface="Nunito"/>
              </a:rPr>
              <a:t> de </a:t>
            </a:r>
            <a:r>
              <a:rPr lang="en-US" sz="3657" dirty="0" err="1">
                <a:solidFill>
                  <a:srgbClr val="587042"/>
                </a:solidFill>
                <a:latin typeface="Nunito"/>
              </a:rPr>
              <a:t>alimentos</a:t>
            </a:r>
            <a:r>
              <a:rPr lang="en-US" sz="3657" dirty="0">
                <a:solidFill>
                  <a:srgbClr val="587042"/>
                </a:solidFill>
                <a:latin typeface="Nunito"/>
              </a:rPr>
              <a:t>, </a:t>
            </a:r>
            <a:r>
              <a:rPr lang="en-US" sz="3657" dirty="0" err="1">
                <a:solidFill>
                  <a:srgbClr val="587042"/>
                </a:solidFill>
                <a:latin typeface="Nunito"/>
              </a:rPr>
              <a:t>registro</a:t>
            </a:r>
            <a:r>
              <a:rPr lang="en-US" sz="3657" dirty="0">
                <a:solidFill>
                  <a:srgbClr val="587042"/>
                </a:solidFill>
                <a:latin typeface="Nunito"/>
              </a:rPr>
              <a:t> de </a:t>
            </a:r>
            <a:r>
              <a:rPr lang="en-US" sz="3657" dirty="0" err="1">
                <a:solidFill>
                  <a:srgbClr val="587042"/>
                </a:solidFill>
                <a:latin typeface="Nunito"/>
              </a:rPr>
              <a:t>atividades</a:t>
            </a:r>
            <a:r>
              <a:rPr lang="en-US" sz="3657" dirty="0">
                <a:solidFill>
                  <a:srgbClr val="587042"/>
                </a:solidFill>
                <a:latin typeface="Nunito"/>
              </a:rPr>
              <a:t> </a:t>
            </a:r>
            <a:r>
              <a:rPr lang="en-US" sz="3657" dirty="0" err="1">
                <a:solidFill>
                  <a:srgbClr val="587042"/>
                </a:solidFill>
                <a:latin typeface="Nunito"/>
              </a:rPr>
              <a:t>físicas</a:t>
            </a:r>
            <a:r>
              <a:rPr lang="en-US" sz="3657" dirty="0">
                <a:solidFill>
                  <a:srgbClr val="587042"/>
                </a:solidFill>
                <a:latin typeface="Nunito"/>
              </a:rPr>
              <a:t>, </a:t>
            </a:r>
            <a:r>
              <a:rPr lang="en-US" sz="3657" dirty="0" err="1">
                <a:solidFill>
                  <a:srgbClr val="587042"/>
                </a:solidFill>
                <a:latin typeface="Nunito"/>
              </a:rPr>
              <a:t>visualização</a:t>
            </a:r>
            <a:r>
              <a:rPr lang="en-US" sz="3657" dirty="0">
                <a:solidFill>
                  <a:srgbClr val="587042"/>
                </a:solidFill>
                <a:latin typeface="Nunito"/>
              </a:rPr>
              <a:t> de </a:t>
            </a:r>
            <a:r>
              <a:rPr lang="en-US" sz="3657" dirty="0" err="1">
                <a:solidFill>
                  <a:srgbClr val="587042"/>
                </a:solidFill>
                <a:latin typeface="Nunito"/>
              </a:rPr>
              <a:t>histórico</a:t>
            </a:r>
            <a:r>
              <a:rPr lang="en-US" sz="3657" dirty="0">
                <a:solidFill>
                  <a:srgbClr val="587042"/>
                </a:solidFill>
                <a:latin typeface="Nunito"/>
              </a:rPr>
              <a:t> e </a:t>
            </a:r>
            <a:r>
              <a:rPr lang="en-US" sz="3657" dirty="0" err="1">
                <a:solidFill>
                  <a:srgbClr val="587042"/>
                </a:solidFill>
                <a:latin typeface="Nunito"/>
              </a:rPr>
              <a:t>outras</a:t>
            </a:r>
            <a:r>
              <a:rPr lang="en-US" sz="3657" dirty="0">
                <a:solidFill>
                  <a:srgbClr val="587042"/>
                </a:solidFill>
                <a:latin typeface="Nunito"/>
              </a:rPr>
              <a:t> </a:t>
            </a:r>
            <a:r>
              <a:rPr lang="en-US" sz="3657" dirty="0" err="1">
                <a:solidFill>
                  <a:srgbClr val="587042"/>
                </a:solidFill>
                <a:latin typeface="Nunito"/>
              </a:rPr>
              <a:t>telas</a:t>
            </a:r>
            <a:r>
              <a:rPr lang="en-US" sz="3657" dirty="0">
                <a:solidFill>
                  <a:srgbClr val="587042"/>
                </a:solidFill>
                <a:latin typeface="Nunito"/>
              </a:rPr>
              <a:t> </a:t>
            </a:r>
            <a:r>
              <a:rPr lang="en-US" sz="3657" dirty="0" err="1">
                <a:solidFill>
                  <a:srgbClr val="587042"/>
                </a:solidFill>
                <a:latin typeface="Nunito"/>
              </a:rPr>
              <a:t>relevantes</a:t>
            </a:r>
            <a:r>
              <a:rPr lang="en-US" sz="3657" dirty="0">
                <a:solidFill>
                  <a:srgbClr val="587042"/>
                </a:solidFill>
                <a:latin typeface="Nunito"/>
              </a:rPr>
              <a:t>.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83985" y="5671528"/>
            <a:ext cx="14913476" cy="885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7"/>
              </a:lnSpc>
            </a:pPr>
            <a:r>
              <a:rPr lang="en-US" sz="5197">
                <a:solidFill>
                  <a:srgbClr val="587042"/>
                </a:solidFill>
                <a:latin typeface="Nunito Bold"/>
              </a:rPr>
              <a:t>Implementação da Lógica de Negócios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83985" y="6690312"/>
            <a:ext cx="14913476" cy="1278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9603" lvl="1" indent="-394801">
              <a:lnSpc>
                <a:spcPts val="5120"/>
              </a:lnSpc>
              <a:buFont typeface="Arial"/>
              <a:buChar char="•"/>
            </a:pPr>
            <a:r>
              <a:rPr lang="en-US" sz="3657">
                <a:solidFill>
                  <a:srgbClr val="587042"/>
                </a:solidFill>
                <a:latin typeface="Nunito"/>
              </a:rPr>
              <a:t>Implemente a lógica por trás das funcionalidades, como registro de dados, cálculos de calorias e geração de recomendações.</a:t>
            </a: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71D15FDD-93FD-B894-BFFF-CF5EB40650A5}"/>
              </a:ext>
            </a:extLst>
          </p:cNvPr>
          <p:cNvSpPr txBox="1"/>
          <p:nvPr/>
        </p:nvSpPr>
        <p:spPr>
          <a:xfrm>
            <a:off x="1690539" y="600075"/>
            <a:ext cx="15382329" cy="15576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 err="1">
                <a:solidFill>
                  <a:srgbClr val="587042"/>
                </a:solidFill>
                <a:latin typeface="Agrandir Bold"/>
              </a:rPr>
              <a:t>Fluxo</a:t>
            </a:r>
            <a:r>
              <a:rPr lang="en-US" sz="9200" dirty="0">
                <a:solidFill>
                  <a:srgbClr val="587042"/>
                </a:solidFill>
                <a:latin typeface="Agrandir Bold"/>
              </a:rPr>
              <a:t> de </a:t>
            </a:r>
            <a:r>
              <a:rPr lang="en-US" sz="9200" dirty="0" err="1">
                <a:solidFill>
                  <a:srgbClr val="587042"/>
                </a:solidFill>
                <a:latin typeface="Agrandir Bold"/>
              </a:rPr>
              <a:t>Desenvolvimento</a:t>
            </a:r>
            <a:endParaRPr lang="en-US" sz="9200" dirty="0">
              <a:solidFill>
                <a:srgbClr val="587042"/>
              </a:solidFill>
              <a:latin typeface="Agrandir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C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90539" y="600075"/>
            <a:ext cx="15382329" cy="15576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 err="1">
                <a:solidFill>
                  <a:srgbClr val="587042"/>
                </a:solidFill>
                <a:latin typeface="Agrandir Bold"/>
              </a:rPr>
              <a:t>Fluxo</a:t>
            </a:r>
            <a:r>
              <a:rPr lang="en-US" sz="9200" dirty="0">
                <a:solidFill>
                  <a:srgbClr val="587042"/>
                </a:solidFill>
                <a:latin typeface="Agrandir Bold"/>
              </a:rPr>
              <a:t> de </a:t>
            </a:r>
            <a:r>
              <a:rPr lang="en-US" sz="9200" dirty="0" err="1">
                <a:solidFill>
                  <a:srgbClr val="587042"/>
                </a:solidFill>
                <a:latin typeface="Agrandir Bold"/>
              </a:rPr>
              <a:t>Desenvolvimento</a:t>
            </a:r>
            <a:endParaRPr lang="en-US" sz="9200" dirty="0">
              <a:solidFill>
                <a:srgbClr val="587042"/>
              </a:solidFill>
              <a:latin typeface="Agrandir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5305928" y="7960478"/>
            <a:ext cx="2049108" cy="1894205"/>
            <a:chOff x="0" y="0"/>
            <a:chExt cx="2732145" cy="2525606"/>
          </a:xfrm>
        </p:grpSpPr>
        <p:sp>
          <p:nvSpPr>
            <p:cNvPr id="4" name="Freeform 4"/>
            <p:cNvSpPr/>
            <p:nvPr/>
          </p:nvSpPr>
          <p:spPr>
            <a:xfrm>
              <a:off x="376223" y="0"/>
              <a:ext cx="1979698" cy="1979698"/>
            </a:xfrm>
            <a:custGeom>
              <a:avLst/>
              <a:gdLst/>
              <a:ahLst/>
              <a:cxnLst/>
              <a:rect l="l" t="t" r="r" b="b"/>
              <a:pathLst>
                <a:path w="1979698" h="1979698">
                  <a:moveTo>
                    <a:pt x="0" y="0"/>
                  </a:moveTo>
                  <a:lnTo>
                    <a:pt x="1979698" y="0"/>
                  </a:lnTo>
                  <a:lnTo>
                    <a:pt x="1979698" y="1979698"/>
                  </a:lnTo>
                  <a:lnTo>
                    <a:pt x="0" y="197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932073"/>
              <a:ext cx="2732145" cy="593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99A146"/>
                  </a:solidFill>
                  <a:latin typeface="Libre Baskerville Bold"/>
                </a:rPr>
                <a:t>Nutri</a:t>
              </a:r>
              <a:r>
                <a:rPr lang="en-US" sz="2700">
                  <a:solidFill>
                    <a:srgbClr val="FFD18F"/>
                  </a:solidFill>
                  <a:latin typeface="Libre Baskerville Bold"/>
                </a:rPr>
                <a:t>Angel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690539" y="2525210"/>
            <a:ext cx="14913476" cy="885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7"/>
              </a:lnSpc>
            </a:pPr>
            <a:r>
              <a:rPr lang="en-US" sz="5197">
                <a:solidFill>
                  <a:srgbClr val="587042"/>
                </a:solidFill>
                <a:latin typeface="Nunito Bold"/>
              </a:rPr>
              <a:t>Integração com Firebase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90539" y="3543994"/>
            <a:ext cx="14913476" cy="257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9603" lvl="1" indent="-394801">
              <a:lnSpc>
                <a:spcPts val="5120"/>
              </a:lnSpc>
              <a:buFont typeface="Arial"/>
              <a:buChar char="•"/>
            </a:pPr>
            <a:r>
              <a:rPr lang="en-US" sz="3657" dirty="0" err="1">
                <a:solidFill>
                  <a:srgbClr val="587042"/>
                </a:solidFill>
                <a:latin typeface="Nunito"/>
              </a:rPr>
              <a:t>Integre</a:t>
            </a:r>
            <a:r>
              <a:rPr lang="en-US" sz="3657" dirty="0">
                <a:solidFill>
                  <a:srgbClr val="587042"/>
                </a:solidFill>
                <a:latin typeface="Nunito"/>
              </a:rPr>
              <a:t> o Firebase Authentication para </a:t>
            </a:r>
            <a:r>
              <a:rPr lang="en-US" sz="3657" dirty="0" err="1">
                <a:solidFill>
                  <a:srgbClr val="587042"/>
                </a:solidFill>
                <a:latin typeface="Nunito"/>
              </a:rPr>
              <a:t>autenticação</a:t>
            </a:r>
            <a:r>
              <a:rPr lang="en-US" sz="3657" dirty="0">
                <a:solidFill>
                  <a:srgbClr val="587042"/>
                </a:solidFill>
                <a:latin typeface="Nunito"/>
              </a:rPr>
              <a:t> de </a:t>
            </a:r>
            <a:r>
              <a:rPr lang="en-US" sz="3657" dirty="0" err="1">
                <a:solidFill>
                  <a:srgbClr val="587042"/>
                </a:solidFill>
                <a:latin typeface="Nunito"/>
              </a:rPr>
              <a:t>usuário</a:t>
            </a:r>
            <a:r>
              <a:rPr lang="en-US" sz="3657" dirty="0">
                <a:solidFill>
                  <a:srgbClr val="587042"/>
                </a:solidFill>
                <a:latin typeface="Nunito"/>
              </a:rPr>
              <a:t>. </a:t>
            </a:r>
          </a:p>
          <a:p>
            <a:pPr marL="789603" lvl="1" indent="-394801">
              <a:lnSpc>
                <a:spcPts val="5120"/>
              </a:lnSpc>
              <a:buFont typeface="Arial"/>
              <a:buChar char="•"/>
            </a:pPr>
            <a:r>
              <a:rPr lang="en-US" sz="3657" dirty="0">
                <a:solidFill>
                  <a:srgbClr val="587042"/>
                </a:solidFill>
                <a:latin typeface="Nunito"/>
              </a:rPr>
              <a:t>Use o </a:t>
            </a:r>
            <a:r>
              <a:rPr lang="en-US" sz="3657" dirty="0" err="1">
                <a:solidFill>
                  <a:srgbClr val="587042"/>
                </a:solidFill>
                <a:latin typeface="Nunito"/>
              </a:rPr>
              <a:t>Firestore</a:t>
            </a:r>
            <a:r>
              <a:rPr lang="en-US" sz="3657" dirty="0">
                <a:solidFill>
                  <a:srgbClr val="587042"/>
                </a:solidFill>
                <a:latin typeface="Nunito"/>
              </a:rPr>
              <a:t> para </a:t>
            </a:r>
            <a:r>
              <a:rPr lang="en-US" sz="3657" dirty="0" err="1">
                <a:solidFill>
                  <a:srgbClr val="587042"/>
                </a:solidFill>
                <a:latin typeface="Nunito"/>
              </a:rPr>
              <a:t>armazenar</a:t>
            </a:r>
            <a:r>
              <a:rPr lang="en-US" sz="3657" dirty="0">
                <a:solidFill>
                  <a:srgbClr val="587042"/>
                </a:solidFill>
                <a:latin typeface="Nunito"/>
              </a:rPr>
              <a:t> dados do </a:t>
            </a:r>
            <a:r>
              <a:rPr lang="en-US" sz="3657" dirty="0" err="1">
                <a:solidFill>
                  <a:srgbClr val="587042"/>
                </a:solidFill>
                <a:latin typeface="Nunito"/>
              </a:rPr>
              <a:t>usuário</a:t>
            </a:r>
            <a:r>
              <a:rPr lang="en-US" sz="3657" dirty="0">
                <a:solidFill>
                  <a:srgbClr val="587042"/>
                </a:solidFill>
                <a:latin typeface="Nunito"/>
              </a:rPr>
              <a:t>, </a:t>
            </a:r>
            <a:r>
              <a:rPr lang="en-US" sz="3657" dirty="0" err="1">
                <a:solidFill>
                  <a:srgbClr val="587042"/>
                </a:solidFill>
                <a:latin typeface="Nunito"/>
              </a:rPr>
              <a:t>como</a:t>
            </a:r>
            <a:r>
              <a:rPr lang="en-US" sz="3657" dirty="0">
                <a:solidFill>
                  <a:srgbClr val="587042"/>
                </a:solidFill>
                <a:latin typeface="Nunito"/>
              </a:rPr>
              <a:t> </a:t>
            </a:r>
            <a:r>
              <a:rPr lang="en-US" sz="3657" dirty="0" err="1">
                <a:solidFill>
                  <a:srgbClr val="587042"/>
                </a:solidFill>
                <a:latin typeface="Nunito"/>
              </a:rPr>
              <a:t>perfis</a:t>
            </a:r>
            <a:r>
              <a:rPr lang="en-US" sz="3657" dirty="0">
                <a:solidFill>
                  <a:srgbClr val="587042"/>
                </a:solidFill>
                <a:latin typeface="Nunito"/>
              </a:rPr>
              <a:t>, </a:t>
            </a:r>
            <a:r>
              <a:rPr lang="en-US" sz="3657" dirty="0" err="1">
                <a:solidFill>
                  <a:srgbClr val="587042"/>
                </a:solidFill>
                <a:latin typeface="Nunito"/>
              </a:rPr>
              <a:t>registros</a:t>
            </a:r>
            <a:r>
              <a:rPr lang="en-US" sz="3657" dirty="0">
                <a:solidFill>
                  <a:srgbClr val="587042"/>
                </a:solidFill>
                <a:latin typeface="Nunito"/>
              </a:rPr>
              <a:t> de </a:t>
            </a:r>
            <a:r>
              <a:rPr lang="en-US" sz="3657" dirty="0" err="1">
                <a:solidFill>
                  <a:srgbClr val="587042"/>
                </a:solidFill>
                <a:latin typeface="Nunito"/>
              </a:rPr>
              <a:t>alimentos</a:t>
            </a:r>
            <a:r>
              <a:rPr lang="en-US" sz="3657" dirty="0">
                <a:solidFill>
                  <a:srgbClr val="587042"/>
                </a:solidFill>
                <a:latin typeface="Nunito"/>
              </a:rPr>
              <a:t> e </a:t>
            </a:r>
            <a:r>
              <a:rPr lang="en-US" sz="3657" dirty="0" err="1">
                <a:solidFill>
                  <a:srgbClr val="587042"/>
                </a:solidFill>
                <a:latin typeface="Nunito"/>
              </a:rPr>
              <a:t>atividades</a:t>
            </a:r>
            <a:r>
              <a:rPr lang="en-US" sz="3657" dirty="0">
                <a:solidFill>
                  <a:srgbClr val="587042"/>
                </a:solidFill>
                <a:latin typeface="Nunito"/>
              </a:rPr>
              <a:t>. </a:t>
            </a:r>
          </a:p>
          <a:p>
            <a:pPr>
              <a:lnSpc>
                <a:spcPts val="5120"/>
              </a:lnSpc>
            </a:pPr>
            <a:endParaRPr lang="en-US" sz="3657" dirty="0">
              <a:solidFill>
                <a:srgbClr val="587042"/>
              </a:solidFill>
              <a:latin typeface="Nunito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83985" y="5853065"/>
            <a:ext cx="14913476" cy="885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7"/>
              </a:lnSpc>
            </a:pPr>
            <a:r>
              <a:rPr lang="en-US" sz="5197">
                <a:solidFill>
                  <a:srgbClr val="587042"/>
                </a:solidFill>
                <a:latin typeface="Nunito Bold"/>
              </a:rPr>
              <a:t>Testes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83985" y="6871850"/>
            <a:ext cx="14913476" cy="1278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9603" lvl="1" indent="-394801">
              <a:lnSpc>
                <a:spcPts val="5120"/>
              </a:lnSpc>
              <a:buFont typeface="Arial"/>
              <a:buChar char="•"/>
            </a:pPr>
            <a:r>
              <a:rPr lang="en-US" sz="3657">
                <a:solidFill>
                  <a:srgbClr val="587042"/>
                </a:solidFill>
                <a:latin typeface="Nunito"/>
              </a:rPr>
              <a:t>Realize testes de unidade e testes de integração para garantir que o aplicativo funcione corretamente.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C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5305928" y="7960478"/>
            <a:ext cx="2049108" cy="1894205"/>
            <a:chOff x="0" y="0"/>
            <a:chExt cx="2732145" cy="2525606"/>
          </a:xfrm>
        </p:grpSpPr>
        <p:sp>
          <p:nvSpPr>
            <p:cNvPr id="4" name="Freeform 4"/>
            <p:cNvSpPr/>
            <p:nvPr/>
          </p:nvSpPr>
          <p:spPr>
            <a:xfrm>
              <a:off x="376223" y="0"/>
              <a:ext cx="1979698" cy="1979698"/>
            </a:xfrm>
            <a:custGeom>
              <a:avLst/>
              <a:gdLst/>
              <a:ahLst/>
              <a:cxnLst/>
              <a:rect l="l" t="t" r="r" b="b"/>
              <a:pathLst>
                <a:path w="1979698" h="1979698">
                  <a:moveTo>
                    <a:pt x="0" y="0"/>
                  </a:moveTo>
                  <a:lnTo>
                    <a:pt x="1979698" y="0"/>
                  </a:lnTo>
                  <a:lnTo>
                    <a:pt x="1979698" y="1979698"/>
                  </a:lnTo>
                  <a:lnTo>
                    <a:pt x="0" y="197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932073"/>
              <a:ext cx="2732145" cy="593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99A146"/>
                  </a:solidFill>
                  <a:latin typeface="Libre Baskerville Bold"/>
                </a:rPr>
                <a:t>Nutri</a:t>
              </a:r>
              <a:r>
                <a:rPr lang="en-US" sz="2700">
                  <a:solidFill>
                    <a:srgbClr val="FFD18F"/>
                  </a:solidFill>
                  <a:latin typeface="Libre Baskerville Bold"/>
                </a:rPr>
                <a:t>Angel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690539" y="2525210"/>
            <a:ext cx="14913476" cy="885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7"/>
              </a:lnSpc>
            </a:pPr>
            <a:r>
              <a:rPr lang="en-US" sz="5197">
                <a:solidFill>
                  <a:srgbClr val="587042"/>
                </a:solidFill>
                <a:latin typeface="Nunito Bold"/>
              </a:rPr>
              <a:t>Monitoramento e Manutenção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90539" y="3543994"/>
            <a:ext cx="14913476" cy="257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9603" lvl="1" indent="-394801">
              <a:lnSpc>
                <a:spcPts val="5120"/>
              </a:lnSpc>
              <a:buFont typeface="Arial"/>
              <a:buChar char="•"/>
            </a:pPr>
            <a:r>
              <a:rPr lang="en-US" sz="3657">
                <a:solidFill>
                  <a:srgbClr val="587042"/>
                </a:solidFill>
                <a:latin typeface="Nunito"/>
              </a:rPr>
              <a:t>Monitore o desempenho do aplicativo e resolva quaisquer problemas que surjam. </a:t>
            </a:r>
          </a:p>
          <a:p>
            <a:pPr marL="789603" lvl="1" indent="-394801">
              <a:lnSpc>
                <a:spcPts val="5120"/>
              </a:lnSpc>
              <a:buFont typeface="Arial"/>
              <a:buChar char="•"/>
            </a:pPr>
            <a:r>
              <a:rPr lang="en-US" sz="3657">
                <a:solidFill>
                  <a:srgbClr val="587042"/>
                </a:solidFill>
                <a:latin typeface="Nunito"/>
              </a:rPr>
              <a:t>Mantenha o aplicativo atualizado com novas funcionalidades e melhorias. 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14277CE2-439E-15DC-F3E9-5B3D45F2A8B8}"/>
              </a:ext>
            </a:extLst>
          </p:cNvPr>
          <p:cNvSpPr txBox="1"/>
          <p:nvPr/>
        </p:nvSpPr>
        <p:spPr>
          <a:xfrm>
            <a:off x="1690539" y="600075"/>
            <a:ext cx="15382329" cy="15576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 err="1">
                <a:solidFill>
                  <a:srgbClr val="587042"/>
                </a:solidFill>
                <a:latin typeface="Agrandir Bold"/>
              </a:rPr>
              <a:t>Fluxo</a:t>
            </a:r>
            <a:r>
              <a:rPr lang="en-US" sz="9200" dirty="0">
                <a:solidFill>
                  <a:srgbClr val="587042"/>
                </a:solidFill>
                <a:latin typeface="Agrandir Bold"/>
              </a:rPr>
              <a:t> de </a:t>
            </a:r>
            <a:r>
              <a:rPr lang="en-US" sz="9200" dirty="0" err="1">
                <a:solidFill>
                  <a:srgbClr val="587042"/>
                </a:solidFill>
                <a:latin typeface="Agrandir Bold"/>
              </a:rPr>
              <a:t>Desenvolvimento</a:t>
            </a:r>
            <a:endParaRPr lang="en-US" sz="9200" dirty="0">
              <a:solidFill>
                <a:srgbClr val="587042"/>
              </a:solidFill>
              <a:latin typeface="Agrandir 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C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36131" y="600075"/>
            <a:ext cx="11615738" cy="1823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587042"/>
                </a:solidFill>
                <a:latin typeface="Agrandir Bold"/>
              </a:rPr>
              <a:t>Recursos Adicionais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5305928" y="7960478"/>
            <a:ext cx="2049108" cy="1894205"/>
            <a:chOff x="0" y="0"/>
            <a:chExt cx="2732145" cy="2525606"/>
          </a:xfrm>
        </p:grpSpPr>
        <p:sp>
          <p:nvSpPr>
            <p:cNvPr id="4" name="Freeform 4"/>
            <p:cNvSpPr/>
            <p:nvPr/>
          </p:nvSpPr>
          <p:spPr>
            <a:xfrm>
              <a:off x="376223" y="0"/>
              <a:ext cx="1979698" cy="1979698"/>
            </a:xfrm>
            <a:custGeom>
              <a:avLst/>
              <a:gdLst/>
              <a:ahLst/>
              <a:cxnLst/>
              <a:rect l="l" t="t" r="r" b="b"/>
              <a:pathLst>
                <a:path w="1979698" h="1979698">
                  <a:moveTo>
                    <a:pt x="0" y="0"/>
                  </a:moveTo>
                  <a:lnTo>
                    <a:pt x="1979698" y="0"/>
                  </a:lnTo>
                  <a:lnTo>
                    <a:pt x="1979698" y="1979698"/>
                  </a:lnTo>
                  <a:lnTo>
                    <a:pt x="0" y="197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932073"/>
              <a:ext cx="2732145" cy="593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99A146"/>
                  </a:solidFill>
                  <a:latin typeface="Libre Baskerville Bold"/>
                </a:rPr>
                <a:t>Nutri</a:t>
              </a:r>
              <a:r>
                <a:rPr lang="en-US" sz="2700">
                  <a:solidFill>
                    <a:srgbClr val="FFD18F"/>
                  </a:solidFill>
                  <a:latin typeface="Libre Baskerville Bold"/>
                </a:rPr>
                <a:t>Angel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687262" y="2846010"/>
            <a:ext cx="14913476" cy="885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7"/>
              </a:lnSpc>
            </a:pPr>
            <a:r>
              <a:rPr lang="en-US" sz="5197">
                <a:solidFill>
                  <a:srgbClr val="587042"/>
                </a:solidFill>
                <a:latin typeface="Nunito"/>
              </a:rPr>
              <a:t>Documento do Firebase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87262" y="3864794"/>
            <a:ext cx="14913476" cy="1278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20"/>
              </a:lnSpc>
            </a:pPr>
            <a:r>
              <a:rPr lang="en-US" sz="3657">
                <a:solidFill>
                  <a:srgbClr val="587042"/>
                </a:solidFill>
                <a:latin typeface="Nunito"/>
              </a:rPr>
              <a:t>Consulte a documentação oficial do Firebase para obter informações detalhadas sobre a configuração e o uso dos serviços Firebase.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C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94235" y="600075"/>
            <a:ext cx="14099530" cy="1823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587042"/>
                </a:solidFill>
                <a:latin typeface="Agrandir Bold"/>
              </a:rPr>
              <a:t>Cronograma do Projeto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5305928" y="7960478"/>
            <a:ext cx="2049108" cy="1894205"/>
            <a:chOff x="0" y="0"/>
            <a:chExt cx="2732145" cy="2525606"/>
          </a:xfrm>
        </p:grpSpPr>
        <p:sp>
          <p:nvSpPr>
            <p:cNvPr id="4" name="Freeform 4"/>
            <p:cNvSpPr/>
            <p:nvPr/>
          </p:nvSpPr>
          <p:spPr>
            <a:xfrm>
              <a:off x="376223" y="0"/>
              <a:ext cx="1979698" cy="1979698"/>
            </a:xfrm>
            <a:custGeom>
              <a:avLst/>
              <a:gdLst/>
              <a:ahLst/>
              <a:cxnLst/>
              <a:rect l="l" t="t" r="r" b="b"/>
              <a:pathLst>
                <a:path w="1979698" h="1979698">
                  <a:moveTo>
                    <a:pt x="0" y="0"/>
                  </a:moveTo>
                  <a:lnTo>
                    <a:pt x="1979698" y="0"/>
                  </a:lnTo>
                  <a:lnTo>
                    <a:pt x="1979698" y="1979698"/>
                  </a:lnTo>
                  <a:lnTo>
                    <a:pt x="0" y="197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932073"/>
              <a:ext cx="2732145" cy="593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99A146"/>
                  </a:solidFill>
                  <a:latin typeface="Libre Baskerville Bold"/>
                </a:rPr>
                <a:t>Nutri</a:t>
              </a:r>
              <a:r>
                <a:rPr lang="en-US" sz="2700">
                  <a:solidFill>
                    <a:srgbClr val="FFD18F"/>
                  </a:solidFill>
                  <a:latin typeface="Libre Baskerville Bold"/>
                </a:rPr>
                <a:t>Angel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687262" y="3380695"/>
            <a:ext cx="14913476" cy="1278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20"/>
              </a:lnSpc>
            </a:pPr>
            <a:r>
              <a:rPr lang="en-US" sz="3657">
                <a:solidFill>
                  <a:srgbClr val="587042"/>
                </a:solidFill>
                <a:latin typeface="Nunito"/>
              </a:rPr>
              <a:t>Defina um cronograma detalhado com prazos para cada fase do desenvolvimento.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C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16836" y="600075"/>
            <a:ext cx="6054328" cy="1823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587042"/>
                </a:solidFill>
                <a:latin typeface="Agrandir Bold"/>
              </a:rPr>
              <a:t>Conclusão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5305928" y="7960478"/>
            <a:ext cx="2049108" cy="1894205"/>
            <a:chOff x="0" y="0"/>
            <a:chExt cx="2732145" cy="2525606"/>
          </a:xfrm>
        </p:grpSpPr>
        <p:sp>
          <p:nvSpPr>
            <p:cNvPr id="4" name="Freeform 4"/>
            <p:cNvSpPr/>
            <p:nvPr/>
          </p:nvSpPr>
          <p:spPr>
            <a:xfrm>
              <a:off x="376223" y="0"/>
              <a:ext cx="1979698" cy="1979698"/>
            </a:xfrm>
            <a:custGeom>
              <a:avLst/>
              <a:gdLst/>
              <a:ahLst/>
              <a:cxnLst/>
              <a:rect l="l" t="t" r="r" b="b"/>
              <a:pathLst>
                <a:path w="1979698" h="1979698">
                  <a:moveTo>
                    <a:pt x="0" y="0"/>
                  </a:moveTo>
                  <a:lnTo>
                    <a:pt x="1979698" y="0"/>
                  </a:lnTo>
                  <a:lnTo>
                    <a:pt x="1979698" y="1979698"/>
                  </a:lnTo>
                  <a:lnTo>
                    <a:pt x="0" y="197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932073"/>
              <a:ext cx="2732145" cy="593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99A146"/>
                  </a:solidFill>
                  <a:latin typeface="Libre Baskerville Bold"/>
                </a:rPr>
                <a:t>Nutri</a:t>
              </a:r>
              <a:r>
                <a:rPr lang="en-US" sz="2700">
                  <a:solidFill>
                    <a:srgbClr val="FFD18F"/>
                  </a:solidFill>
                  <a:latin typeface="Libre Baskerville Bold"/>
                </a:rPr>
                <a:t>Angel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687262" y="3380695"/>
            <a:ext cx="14913476" cy="3869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20"/>
              </a:lnSpc>
            </a:pPr>
            <a:r>
              <a:rPr lang="en-US" sz="3657">
                <a:solidFill>
                  <a:srgbClr val="587042"/>
                </a:solidFill>
                <a:latin typeface="Nunito"/>
              </a:rPr>
              <a:t>Este documento fornece uma visão geral do projeto do aplicativo de nutrição, incluindo as tecnologias a serem usadas, as principais funcionalidades, o fluxo de desenvolvimento e outros detalhes importantes. Use este documento como guia ao longo do ciclo de vida do projeto para garantir um desenvolvimento eficiente e bem-sucedido do aplicativo.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C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91000" y="3791201"/>
            <a:ext cx="6962211" cy="26938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5277"/>
              </a:lnSpc>
            </a:pPr>
            <a:r>
              <a:rPr lang="en-US" sz="3769" dirty="0">
                <a:solidFill>
                  <a:srgbClr val="587042"/>
                </a:solidFill>
                <a:latin typeface="Nunito"/>
              </a:rPr>
              <a:t>Leonardo Duarte Couto</a:t>
            </a:r>
          </a:p>
          <a:p>
            <a:pPr algn="r">
              <a:lnSpc>
                <a:spcPts val="5277"/>
              </a:lnSpc>
            </a:pPr>
            <a:r>
              <a:rPr lang="en-US" sz="3769" dirty="0" err="1">
                <a:solidFill>
                  <a:srgbClr val="587042"/>
                </a:solidFill>
                <a:latin typeface="Nunito"/>
              </a:rPr>
              <a:t>Evelly</a:t>
            </a:r>
            <a:r>
              <a:rPr lang="en-US" sz="3769" dirty="0">
                <a:solidFill>
                  <a:srgbClr val="587042"/>
                </a:solidFill>
                <a:latin typeface="Nunito"/>
              </a:rPr>
              <a:t> Cristina </a:t>
            </a:r>
            <a:r>
              <a:rPr lang="en-US" sz="3769" dirty="0" err="1">
                <a:solidFill>
                  <a:srgbClr val="587042"/>
                </a:solidFill>
                <a:latin typeface="Nunito"/>
              </a:rPr>
              <a:t>Cramolish</a:t>
            </a:r>
            <a:endParaRPr lang="en-US" sz="3769" dirty="0">
              <a:solidFill>
                <a:srgbClr val="587042"/>
              </a:solidFill>
              <a:latin typeface="Nunito"/>
            </a:endParaRPr>
          </a:p>
          <a:p>
            <a:pPr algn="r">
              <a:lnSpc>
                <a:spcPts val="5277"/>
              </a:lnSpc>
            </a:pPr>
            <a:r>
              <a:rPr lang="en-US" sz="3769" dirty="0">
                <a:solidFill>
                  <a:srgbClr val="587042"/>
                </a:solidFill>
                <a:latin typeface="Nunito"/>
              </a:rPr>
              <a:t>João Pedro Valero </a:t>
            </a:r>
            <a:r>
              <a:rPr lang="en-US" sz="3769" dirty="0" err="1">
                <a:solidFill>
                  <a:srgbClr val="587042"/>
                </a:solidFill>
                <a:latin typeface="Nunito"/>
              </a:rPr>
              <a:t>Buzo</a:t>
            </a:r>
            <a:endParaRPr lang="en-US" sz="3769" dirty="0">
              <a:solidFill>
                <a:srgbClr val="587042"/>
              </a:solidFill>
              <a:latin typeface="Nunito"/>
            </a:endParaRPr>
          </a:p>
          <a:p>
            <a:pPr algn="r">
              <a:lnSpc>
                <a:spcPts val="5277"/>
              </a:lnSpc>
            </a:pPr>
            <a:r>
              <a:rPr lang="en-US" sz="3769" dirty="0">
                <a:solidFill>
                  <a:srgbClr val="587042"/>
                </a:solidFill>
                <a:latin typeface="Nunito"/>
              </a:rPr>
              <a:t>João Victor Monteiro de Araújo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422378" y="3791201"/>
            <a:ext cx="2750822" cy="26938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277"/>
              </a:lnSpc>
            </a:pPr>
            <a:r>
              <a:rPr lang="en-US" sz="3769" dirty="0">
                <a:solidFill>
                  <a:srgbClr val="EE9251"/>
                </a:solidFill>
                <a:latin typeface="Nunito"/>
              </a:rPr>
              <a:t>RM 94783</a:t>
            </a:r>
          </a:p>
          <a:p>
            <a:pPr algn="just">
              <a:lnSpc>
                <a:spcPts val="5277"/>
              </a:lnSpc>
            </a:pPr>
            <a:r>
              <a:rPr lang="en-US" sz="3769" dirty="0">
                <a:solidFill>
                  <a:srgbClr val="EE9251"/>
                </a:solidFill>
                <a:latin typeface="Nunito"/>
              </a:rPr>
              <a:t>RM 96090</a:t>
            </a:r>
          </a:p>
          <a:p>
            <a:pPr algn="just">
              <a:lnSpc>
                <a:spcPts val="5277"/>
              </a:lnSpc>
            </a:pPr>
            <a:r>
              <a:rPr lang="en-US" sz="3769" dirty="0">
                <a:solidFill>
                  <a:srgbClr val="EE9251"/>
                </a:solidFill>
                <a:latin typeface="Nunito"/>
              </a:rPr>
              <a:t>RM 95027</a:t>
            </a:r>
          </a:p>
          <a:p>
            <a:pPr algn="just">
              <a:lnSpc>
                <a:spcPts val="5277"/>
              </a:lnSpc>
            </a:pPr>
            <a:r>
              <a:rPr lang="en-US" sz="3769" dirty="0">
                <a:solidFill>
                  <a:srgbClr val="EE9251"/>
                </a:solidFill>
                <a:latin typeface="Nunito"/>
              </a:rPr>
              <a:t>RM 93433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104608" y="600075"/>
            <a:ext cx="4078784" cy="1823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587042"/>
                </a:solidFill>
                <a:latin typeface="Agrandir Bold"/>
              </a:rPr>
              <a:t>Equipe: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5305928" y="7960478"/>
            <a:ext cx="2049108" cy="1894205"/>
            <a:chOff x="0" y="0"/>
            <a:chExt cx="2732145" cy="2525606"/>
          </a:xfrm>
        </p:grpSpPr>
        <p:sp>
          <p:nvSpPr>
            <p:cNvPr id="6" name="Freeform 6"/>
            <p:cNvSpPr/>
            <p:nvPr/>
          </p:nvSpPr>
          <p:spPr>
            <a:xfrm>
              <a:off x="376223" y="0"/>
              <a:ext cx="1979698" cy="1979698"/>
            </a:xfrm>
            <a:custGeom>
              <a:avLst/>
              <a:gdLst/>
              <a:ahLst/>
              <a:cxnLst/>
              <a:rect l="l" t="t" r="r" b="b"/>
              <a:pathLst>
                <a:path w="1979698" h="1979698">
                  <a:moveTo>
                    <a:pt x="0" y="0"/>
                  </a:moveTo>
                  <a:lnTo>
                    <a:pt x="1979698" y="0"/>
                  </a:lnTo>
                  <a:lnTo>
                    <a:pt x="1979698" y="1979698"/>
                  </a:lnTo>
                  <a:lnTo>
                    <a:pt x="0" y="197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932073"/>
              <a:ext cx="2732145" cy="593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99A146"/>
                  </a:solidFill>
                  <a:latin typeface="Libre Baskerville Bold"/>
                </a:rPr>
                <a:t>Nutri</a:t>
              </a:r>
              <a:r>
                <a:rPr lang="en-US" sz="2700">
                  <a:solidFill>
                    <a:srgbClr val="FFD18F"/>
                  </a:solidFill>
                  <a:latin typeface="Libre Baskerville Bold"/>
                </a:rPr>
                <a:t>Angel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C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39332" y="3791201"/>
            <a:ext cx="16009336" cy="2637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7"/>
              </a:lnSpc>
            </a:pPr>
            <a:r>
              <a:rPr lang="en-US" sz="3769">
                <a:solidFill>
                  <a:srgbClr val="587042"/>
                </a:solidFill>
                <a:latin typeface="Nunito"/>
              </a:rPr>
              <a:t>O objetivo deste projeto é criar um aplicativo móvel de nutrição que ajude os usuários a monitorar sua ingestão alimentar, registrar suas atividades físicas e receber recomendações personalizadas de dieta e exercícios com base em suas metas de saúde e preferências.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626075" y="600075"/>
            <a:ext cx="7035850" cy="1823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587042"/>
                </a:solidFill>
                <a:latin typeface="Agrandir Bold"/>
              </a:rPr>
              <a:t>Visão Geral: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5305928" y="7960478"/>
            <a:ext cx="2049108" cy="1894205"/>
            <a:chOff x="0" y="0"/>
            <a:chExt cx="2732145" cy="2525606"/>
          </a:xfrm>
        </p:grpSpPr>
        <p:sp>
          <p:nvSpPr>
            <p:cNvPr id="5" name="Freeform 5"/>
            <p:cNvSpPr/>
            <p:nvPr/>
          </p:nvSpPr>
          <p:spPr>
            <a:xfrm>
              <a:off x="376223" y="0"/>
              <a:ext cx="1979698" cy="1979698"/>
            </a:xfrm>
            <a:custGeom>
              <a:avLst/>
              <a:gdLst/>
              <a:ahLst/>
              <a:cxnLst/>
              <a:rect l="l" t="t" r="r" b="b"/>
              <a:pathLst>
                <a:path w="1979698" h="1979698">
                  <a:moveTo>
                    <a:pt x="0" y="0"/>
                  </a:moveTo>
                  <a:lnTo>
                    <a:pt x="1979698" y="0"/>
                  </a:lnTo>
                  <a:lnTo>
                    <a:pt x="1979698" y="1979698"/>
                  </a:lnTo>
                  <a:lnTo>
                    <a:pt x="0" y="197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932073"/>
              <a:ext cx="2732145" cy="593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99A146"/>
                  </a:solidFill>
                  <a:latin typeface="Libre Baskerville Bold"/>
                </a:rPr>
                <a:t>Nutri</a:t>
              </a:r>
              <a:r>
                <a:rPr lang="en-US" sz="2700">
                  <a:solidFill>
                    <a:srgbClr val="FFD18F"/>
                  </a:solidFill>
                  <a:latin typeface="Libre Baskerville Bold"/>
                </a:rPr>
                <a:t>Angel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C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305928" y="7960478"/>
            <a:ext cx="2049108" cy="1894205"/>
            <a:chOff x="0" y="0"/>
            <a:chExt cx="2732145" cy="2525606"/>
          </a:xfrm>
        </p:grpSpPr>
        <p:sp>
          <p:nvSpPr>
            <p:cNvPr id="3" name="Freeform 3"/>
            <p:cNvSpPr/>
            <p:nvPr/>
          </p:nvSpPr>
          <p:spPr>
            <a:xfrm>
              <a:off x="376223" y="0"/>
              <a:ext cx="1979698" cy="1979698"/>
            </a:xfrm>
            <a:custGeom>
              <a:avLst/>
              <a:gdLst/>
              <a:ahLst/>
              <a:cxnLst/>
              <a:rect l="l" t="t" r="r" b="b"/>
              <a:pathLst>
                <a:path w="1979698" h="1979698">
                  <a:moveTo>
                    <a:pt x="0" y="0"/>
                  </a:moveTo>
                  <a:lnTo>
                    <a:pt x="1979698" y="0"/>
                  </a:lnTo>
                  <a:lnTo>
                    <a:pt x="1979698" y="1979698"/>
                  </a:lnTo>
                  <a:lnTo>
                    <a:pt x="0" y="197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32073"/>
              <a:ext cx="2732145" cy="593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99A146"/>
                  </a:solidFill>
                  <a:latin typeface="Libre Baskerville Bold"/>
                </a:rPr>
                <a:t>Nutri</a:t>
              </a:r>
              <a:r>
                <a:rPr lang="en-US" sz="2700">
                  <a:solidFill>
                    <a:srgbClr val="FFD18F"/>
                  </a:solidFill>
                  <a:latin typeface="Libre Baskerville Bold"/>
                </a:rPr>
                <a:t>Angel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2574065" y="892213"/>
            <a:ext cx="13139871" cy="7068265"/>
          </a:xfrm>
          <a:custGeom>
            <a:avLst/>
            <a:gdLst/>
            <a:ahLst/>
            <a:cxnLst/>
            <a:rect l="l" t="t" r="r" b="b"/>
            <a:pathLst>
              <a:path w="13139871" h="7068265">
                <a:moveTo>
                  <a:pt x="0" y="0"/>
                </a:moveTo>
                <a:lnTo>
                  <a:pt x="13139870" y="0"/>
                </a:lnTo>
                <a:lnTo>
                  <a:pt x="13139870" y="7068265"/>
                </a:lnTo>
                <a:lnTo>
                  <a:pt x="0" y="70682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C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39332" y="3791201"/>
            <a:ext cx="16009336" cy="3304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3890" lvl="1" indent="-406945">
              <a:lnSpc>
                <a:spcPts val="5277"/>
              </a:lnSpc>
              <a:buFont typeface="Arial"/>
              <a:buChar char="•"/>
            </a:pPr>
            <a:r>
              <a:rPr lang="en-US" sz="3769">
                <a:solidFill>
                  <a:srgbClr val="587042"/>
                </a:solidFill>
                <a:latin typeface="Nunito Bold"/>
              </a:rPr>
              <a:t>Emulador</a:t>
            </a:r>
            <a:r>
              <a:rPr lang="en-US" sz="3769">
                <a:solidFill>
                  <a:srgbClr val="587042"/>
                </a:solidFill>
                <a:latin typeface="Nunito"/>
              </a:rPr>
              <a:t>: Android Studio </a:t>
            </a:r>
          </a:p>
          <a:p>
            <a:pPr marL="813890" lvl="1" indent="-406945">
              <a:lnSpc>
                <a:spcPts val="5277"/>
              </a:lnSpc>
              <a:buFont typeface="Arial"/>
              <a:buChar char="•"/>
            </a:pPr>
            <a:r>
              <a:rPr lang="en-US" sz="3769">
                <a:solidFill>
                  <a:srgbClr val="587042"/>
                </a:solidFill>
                <a:latin typeface="Nunito Bold"/>
              </a:rPr>
              <a:t>Linguagem de Programação</a:t>
            </a:r>
            <a:r>
              <a:rPr lang="en-US" sz="3769">
                <a:solidFill>
                  <a:srgbClr val="587042"/>
                </a:solidFill>
                <a:latin typeface="Nunito"/>
              </a:rPr>
              <a:t>: Kotlin </a:t>
            </a:r>
          </a:p>
          <a:p>
            <a:pPr marL="813890" lvl="1" indent="-406945">
              <a:lnSpc>
                <a:spcPts val="5277"/>
              </a:lnSpc>
              <a:buFont typeface="Arial"/>
              <a:buChar char="•"/>
            </a:pPr>
            <a:r>
              <a:rPr lang="en-US" sz="3769">
                <a:solidFill>
                  <a:srgbClr val="587042"/>
                </a:solidFill>
                <a:latin typeface="Nunito Bold"/>
              </a:rPr>
              <a:t>Banco de Dados</a:t>
            </a:r>
            <a:r>
              <a:rPr lang="en-US" sz="3769">
                <a:solidFill>
                  <a:srgbClr val="587042"/>
                </a:solidFill>
                <a:latin typeface="Nunito"/>
              </a:rPr>
              <a:t>: Firebase (Firestore para armazenamento de dados, Firebase Authentication para autenticação de usuários) </a:t>
            </a:r>
          </a:p>
          <a:p>
            <a:pPr>
              <a:lnSpc>
                <a:spcPts val="5277"/>
              </a:lnSpc>
            </a:pPr>
            <a:endParaRPr lang="en-US" sz="3769">
              <a:solidFill>
                <a:srgbClr val="587042"/>
              </a:solidFill>
              <a:latin typeface="Nunito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892177" y="600075"/>
            <a:ext cx="12503646" cy="1823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587042"/>
                </a:solidFill>
                <a:latin typeface="Agrandir Bold"/>
              </a:rPr>
              <a:t>Tecnologia Utilizadas: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5305928" y="7960478"/>
            <a:ext cx="2049108" cy="1894205"/>
            <a:chOff x="0" y="0"/>
            <a:chExt cx="2732145" cy="2525606"/>
          </a:xfrm>
        </p:grpSpPr>
        <p:sp>
          <p:nvSpPr>
            <p:cNvPr id="5" name="Freeform 5"/>
            <p:cNvSpPr/>
            <p:nvPr/>
          </p:nvSpPr>
          <p:spPr>
            <a:xfrm>
              <a:off x="376223" y="0"/>
              <a:ext cx="1979698" cy="1979698"/>
            </a:xfrm>
            <a:custGeom>
              <a:avLst/>
              <a:gdLst/>
              <a:ahLst/>
              <a:cxnLst/>
              <a:rect l="l" t="t" r="r" b="b"/>
              <a:pathLst>
                <a:path w="1979698" h="1979698">
                  <a:moveTo>
                    <a:pt x="0" y="0"/>
                  </a:moveTo>
                  <a:lnTo>
                    <a:pt x="1979698" y="0"/>
                  </a:lnTo>
                  <a:lnTo>
                    <a:pt x="1979698" y="1979698"/>
                  </a:lnTo>
                  <a:lnTo>
                    <a:pt x="0" y="197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932073"/>
              <a:ext cx="2732145" cy="593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99A146"/>
                  </a:solidFill>
                  <a:latin typeface="Libre Baskerville Bold"/>
                </a:rPr>
                <a:t>Nutri</a:t>
              </a:r>
              <a:r>
                <a:rPr lang="en-US" sz="2700">
                  <a:solidFill>
                    <a:srgbClr val="FFD18F"/>
                  </a:solidFill>
                  <a:latin typeface="Libre Baskerville Bold"/>
                </a:rPr>
                <a:t>Angel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C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32322" y="600075"/>
            <a:ext cx="15423356" cy="1823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587042"/>
                </a:solidFill>
                <a:latin typeface="Agrandir Bold"/>
              </a:rPr>
              <a:t>Principais Funcionalidades: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5305928" y="7960478"/>
            <a:ext cx="2049108" cy="1894205"/>
            <a:chOff x="0" y="0"/>
            <a:chExt cx="2732145" cy="2525606"/>
          </a:xfrm>
        </p:grpSpPr>
        <p:sp>
          <p:nvSpPr>
            <p:cNvPr id="4" name="Freeform 4"/>
            <p:cNvSpPr/>
            <p:nvPr/>
          </p:nvSpPr>
          <p:spPr>
            <a:xfrm>
              <a:off x="376223" y="0"/>
              <a:ext cx="1979698" cy="1979698"/>
            </a:xfrm>
            <a:custGeom>
              <a:avLst/>
              <a:gdLst/>
              <a:ahLst/>
              <a:cxnLst/>
              <a:rect l="l" t="t" r="r" b="b"/>
              <a:pathLst>
                <a:path w="1979698" h="1979698">
                  <a:moveTo>
                    <a:pt x="0" y="0"/>
                  </a:moveTo>
                  <a:lnTo>
                    <a:pt x="1979698" y="0"/>
                  </a:lnTo>
                  <a:lnTo>
                    <a:pt x="1979698" y="1979698"/>
                  </a:lnTo>
                  <a:lnTo>
                    <a:pt x="0" y="197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932073"/>
              <a:ext cx="2732145" cy="593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99A146"/>
                  </a:solidFill>
                  <a:latin typeface="Libre Baskerville Bold"/>
                </a:rPr>
                <a:t>Nutri</a:t>
              </a:r>
              <a:r>
                <a:rPr lang="en-US" sz="2700">
                  <a:solidFill>
                    <a:srgbClr val="FFD18F"/>
                  </a:solidFill>
                  <a:latin typeface="Libre Baskerville Bold"/>
                </a:rPr>
                <a:t>Angel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2883514"/>
            <a:ext cx="16230600" cy="1971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77"/>
              </a:lnSpc>
            </a:pPr>
            <a:r>
              <a:rPr lang="en-US" sz="3769">
                <a:solidFill>
                  <a:srgbClr val="587042"/>
                </a:solidFill>
                <a:latin typeface="Nunito Bold"/>
              </a:rPr>
              <a:t>Autenticação do Usuário</a:t>
            </a:r>
          </a:p>
          <a:p>
            <a:pPr marL="1627780" lvl="2" indent="-542593">
              <a:lnSpc>
                <a:spcPts val="5277"/>
              </a:lnSpc>
              <a:buFont typeface="Arial"/>
              <a:buChar char="•"/>
            </a:pPr>
            <a:r>
              <a:rPr lang="en-US" sz="3769">
                <a:solidFill>
                  <a:srgbClr val="587042"/>
                </a:solidFill>
                <a:latin typeface="Nunito"/>
              </a:rPr>
              <a:t> Os usuários podem se registrar e fazer login em duas contas.</a:t>
            </a:r>
          </a:p>
          <a:p>
            <a:pPr marL="1627780" lvl="2" indent="-542593">
              <a:lnSpc>
                <a:spcPts val="5277"/>
              </a:lnSpc>
              <a:buFont typeface="Arial"/>
              <a:buChar char="•"/>
            </a:pPr>
            <a:r>
              <a:rPr lang="en-US" sz="3769">
                <a:solidFill>
                  <a:srgbClr val="587042"/>
                </a:solidFill>
                <a:latin typeface="Nunito"/>
              </a:rPr>
              <a:t> Autenticação segura usando Firebase Authentication.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5502119"/>
            <a:ext cx="16230600" cy="1971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77"/>
              </a:lnSpc>
            </a:pPr>
            <a:r>
              <a:rPr lang="en-US" sz="3769">
                <a:solidFill>
                  <a:srgbClr val="587042"/>
                </a:solidFill>
                <a:latin typeface="Nunito Bold"/>
              </a:rPr>
              <a:t>Perfil do Usuário</a:t>
            </a:r>
          </a:p>
          <a:p>
            <a:pPr marL="1627780" lvl="2" indent="-542593">
              <a:lnSpc>
                <a:spcPts val="5277"/>
              </a:lnSpc>
              <a:buFont typeface="Arial"/>
              <a:buChar char="•"/>
            </a:pPr>
            <a:r>
              <a:rPr lang="en-US" sz="3769">
                <a:solidFill>
                  <a:srgbClr val="587042"/>
                </a:solidFill>
                <a:latin typeface="Nunito"/>
              </a:rPr>
              <a:t> Os usuários podem criar e editar seus perfis, incluindo informações pessoais e metas de saúde.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C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32322" y="600075"/>
            <a:ext cx="15423356" cy="1823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587042"/>
                </a:solidFill>
                <a:latin typeface="Agrandir Bold"/>
              </a:rPr>
              <a:t>Principais Funcionalidades: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5305928" y="7960478"/>
            <a:ext cx="2049108" cy="1894205"/>
            <a:chOff x="0" y="0"/>
            <a:chExt cx="2732145" cy="2525606"/>
          </a:xfrm>
        </p:grpSpPr>
        <p:sp>
          <p:nvSpPr>
            <p:cNvPr id="4" name="Freeform 4"/>
            <p:cNvSpPr/>
            <p:nvPr/>
          </p:nvSpPr>
          <p:spPr>
            <a:xfrm>
              <a:off x="376223" y="0"/>
              <a:ext cx="1979698" cy="1979698"/>
            </a:xfrm>
            <a:custGeom>
              <a:avLst/>
              <a:gdLst/>
              <a:ahLst/>
              <a:cxnLst/>
              <a:rect l="l" t="t" r="r" b="b"/>
              <a:pathLst>
                <a:path w="1979698" h="1979698">
                  <a:moveTo>
                    <a:pt x="0" y="0"/>
                  </a:moveTo>
                  <a:lnTo>
                    <a:pt x="1979698" y="0"/>
                  </a:lnTo>
                  <a:lnTo>
                    <a:pt x="1979698" y="1979698"/>
                  </a:lnTo>
                  <a:lnTo>
                    <a:pt x="0" y="197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932073"/>
              <a:ext cx="2732145" cy="593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99A146"/>
                  </a:solidFill>
                  <a:latin typeface="Libre Baskerville Bold"/>
                </a:rPr>
                <a:t>Nutri</a:t>
              </a:r>
              <a:r>
                <a:rPr lang="en-US" sz="2700">
                  <a:solidFill>
                    <a:srgbClr val="FFD18F"/>
                  </a:solidFill>
                  <a:latin typeface="Libre Baskerville Bold"/>
                </a:rPr>
                <a:t>Angel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230511" y="2556299"/>
            <a:ext cx="15826978" cy="323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46"/>
              </a:lnSpc>
            </a:pPr>
            <a:r>
              <a:rPr lang="en-US" sz="3676">
                <a:solidFill>
                  <a:srgbClr val="587042"/>
                </a:solidFill>
                <a:latin typeface="Nunito Bold"/>
              </a:rPr>
              <a:t>Registro de Alimentos</a:t>
            </a:r>
          </a:p>
          <a:p>
            <a:pPr marL="1587301" lvl="2" indent="-529100">
              <a:lnSpc>
                <a:spcPts val="5146"/>
              </a:lnSpc>
              <a:buFont typeface="Arial"/>
              <a:buChar char="•"/>
            </a:pPr>
            <a:r>
              <a:rPr lang="en-US" sz="3676">
                <a:solidFill>
                  <a:srgbClr val="587042"/>
                </a:solidFill>
                <a:latin typeface="Nunito"/>
              </a:rPr>
              <a:t> Os usuários podem registrar os alimentos que consomem, especificando quantidade e horário. </a:t>
            </a:r>
          </a:p>
          <a:p>
            <a:pPr marL="1587301" lvl="2" indent="-529100">
              <a:lnSpc>
                <a:spcPts val="5146"/>
              </a:lnSpc>
              <a:buFont typeface="Arial"/>
              <a:buChar char="•"/>
            </a:pPr>
            <a:r>
              <a:rPr lang="en-US" sz="3676">
                <a:solidFill>
                  <a:srgbClr val="587042"/>
                </a:solidFill>
                <a:latin typeface="Nunito"/>
              </a:rPr>
              <a:t>O aplicativo pode fornecer informações nutricionais com base no banco de dados de alimentos.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30511" y="5918113"/>
            <a:ext cx="15826978" cy="3233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46"/>
              </a:lnSpc>
            </a:pPr>
            <a:r>
              <a:rPr lang="en-US" sz="3676">
                <a:solidFill>
                  <a:srgbClr val="587042"/>
                </a:solidFill>
                <a:latin typeface="Nunito Bold"/>
              </a:rPr>
              <a:t>Registro de Atividades Físicas</a:t>
            </a:r>
          </a:p>
          <a:p>
            <a:pPr marL="1587301" lvl="2" indent="-529100">
              <a:lnSpc>
                <a:spcPts val="5146"/>
              </a:lnSpc>
              <a:buFont typeface="Arial"/>
              <a:buChar char="•"/>
            </a:pPr>
            <a:r>
              <a:rPr lang="en-US" sz="3676">
                <a:solidFill>
                  <a:srgbClr val="587042"/>
                </a:solidFill>
                <a:latin typeface="Nunito"/>
              </a:rPr>
              <a:t> Os usuários podem registrar suas atividades físicas, como caminhada, corrida, ciclismo, etc. </a:t>
            </a:r>
          </a:p>
          <a:p>
            <a:pPr marL="1587301" lvl="2" indent="-529100">
              <a:lnSpc>
                <a:spcPts val="5146"/>
              </a:lnSpc>
              <a:buFont typeface="Arial"/>
              <a:buChar char="•"/>
            </a:pPr>
            <a:r>
              <a:rPr lang="en-US" sz="3676">
                <a:solidFill>
                  <a:srgbClr val="587042"/>
                </a:solidFill>
                <a:latin typeface="Nunito"/>
              </a:rPr>
              <a:t> O aplicativo pode calcular calorias queimadas com base nas atividades registradas.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C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32322" y="600075"/>
            <a:ext cx="15423356" cy="1823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587042"/>
                </a:solidFill>
                <a:latin typeface="Agrandir Bold"/>
              </a:rPr>
              <a:t>Principais Funcionalidades: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5305928" y="7960478"/>
            <a:ext cx="2049108" cy="1894205"/>
            <a:chOff x="0" y="0"/>
            <a:chExt cx="2732145" cy="2525606"/>
          </a:xfrm>
        </p:grpSpPr>
        <p:sp>
          <p:nvSpPr>
            <p:cNvPr id="4" name="Freeform 4"/>
            <p:cNvSpPr/>
            <p:nvPr/>
          </p:nvSpPr>
          <p:spPr>
            <a:xfrm>
              <a:off x="376223" y="0"/>
              <a:ext cx="1979698" cy="1979698"/>
            </a:xfrm>
            <a:custGeom>
              <a:avLst/>
              <a:gdLst/>
              <a:ahLst/>
              <a:cxnLst/>
              <a:rect l="l" t="t" r="r" b="b"/>
              <a:pathLst>
                <a:path w="1979698" h="1979698">
                  <a:moveTo>
                    <a:pt x="0" y="0"/>
                  </a:moveTo>
                  <a:lnTo>
                    <a:pt x="1979698" y="0"/>
                  </a:lnTo>
                  <a:lnTo>
                    <a:pt x="1979698" y="1979698"/>
                  </a:lnTo>
                  <a:lnTo>
                    <a:pt x="0" y="197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932073"/>
              <a:ext cx="2732145" cy="593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99A146"/>
                  </a:solidFill>
                  <a:latin typeface="Libre Baskerville Bold"/>
                </a:rPr>
                <a:t>Nutri</a:t>
              </a:r>
              <a:r>
                <a:rPr lang="en-US" sz="2700">
                  <a:solidFill>
                    <a:srgbClr val="FFD18F"/>
                  </a:solidFill>
                  <a:latin typeface="Libre Baskerville Bold"/>
                </a:rPr>
                <a:t>Angel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3412998"/>
            <a:ext cx="16230600" cy="3971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77"/>
              </a:lnSpc>
            </a:pPr>
            <a:r>
              <a:rPr lang="en-US" sz="3769">
                <a:solidFill>
                  <a:srgbClr val="587042"/>
                </a:solidFill>
                <a:latin typeface="Nunito Bold"/>
              </a:rPr>
              <a:t>Histórico e Estatísticas</a:t>
            </a:r>
          </a:p>
          <a:p>
            <a:pPr marL="1627780" lvl="2" indent="-542593">
              <a:lnSpc>
                <a:spcPts val="5277"/>
              </a:lnSpc>
              <a:buFont typeface="Arial"/>
              <a:buChar char="•"/>
            </a:pPr>
            <a:r>
              <a:rPr lang="en-US" sz="3769">
                <a:solidFill>
                  <a:srgbClr val="587042"/>
                </a:solidFill>
                <a:latin typeface="Nunito"/>
              </a:rPr>
              <a:t> Os usuários podem visualizar seu histórico de consumo de alimentos, atividades físicas e progresso em direção às metas de saúde.</a:t>
            </a:r>
          </a:p>
          <a:p>
            <a:pPr marL="1627780" lvl="2" indent="-542593">
              <a:lnSpc>
                <a:spcPts val="5277"/>
              </a:lnSpc>
              <a:buFont typeface="Arial"/>
              <a:buChar char="•"/>
            </a:pPr>
            <a:r>
              <a:rPr lang="en-US" sz="3769">
                <a:solidFill>
                  <a:srgbClr val="587042"/>
                </a:solidFill>
                <a:latin typeface="Nunito"/>
              </a:rPr>
              <a:t> Gráficos e estatísticas podem ser usados para tornar os dados mais compreensíveis.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C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5305928" y="7960478"/>
            <a:ext cx="2049108" cy="1894205"/>
            <a:chOff x="0" y="0"/>
            <a:chExt cx="2732145" cy="2525606"/>
          </a:xfrm>
        </p:grpSpPr>
        <p:sp>
          <p:nvSpPr>
            <p:cNvPr id="4" name="Freeform 4"/>
            <p:cNvSpPr/>
            <p:nvPr/>
          </p:nvSpPr>
          <p:spPr>
            <a:xfrm>
              <a:off x="376223" y="0"/>
              <a:ext cx="1979698" cy="1979698"/>
            </a:xfrm>
            <a:custGeom>
              <a:avLst/>
              <a:gdLst/>
              <a:ahLst/>
              <a:cxnLst/>
              <a:rect l="l" t="t" r="r" b="b"/>
              <a:pathLst>
                <a:path w="1979698" h="1979698">
                  <a:moveTo>
                    <a:pt x="0" y="0"/>
                  </a:moveTo>
                  <a:lnTo>
                    <a:pt x="1979698" y="0"/>
                  </a:lnTo>
                  <a:lnTo>
                    <a:pt x="1979698" y="1979698"/>
                  </a:lnTo>
                  <a:lnTo>
                    <a:pt x="0" y="197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932073"/>
              <a:ext cx="2732145" cy="593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99A146"/>
                  </a:solidFill>
                  <a:latin typeface="Libre Baskerville Bold"/>
                </a:rPr>
                <a:t>Nutri</a:t>
              </a:r>
              <a:r>
                <a:rPr lang="en-US" sz="2700">
                  <a:solidFill>
                    <a:srgbClr val="FFD18F"/>
                  </a:solidFill>
                  <a:latin typeface="Libre Baskerville Bold"/>
                </a:rPr>
                <a:t>Angel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217570" y="4058856"/>
            <a:ext cx="13852861" cy="2054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50"/>
              </a:lnSpc>
            </a:pPr>
            <a:r>
              <a:rPr lang="en-US" sz="5893">
                <a:solidFill>
                  <a:srgbClr val="587042"/>
                </a:solidFill>
                <a:latin typeface="Nunito Bold"/>
              </a:rPr>
              <a:t>Aqui está um fluxo de desenvolvimento </a:t>
            </a:r>
          </a:p>
          <a:p>
            <a:pPr algn="ctr">
              <a:lnSpc>
                <a:spcPts val="8250"/>
              </a:lnSpc>
            </a:pPr>
            <a:r>
              <a:rPr lang="en-US" sz="5893">
                <a:solidFill>
                  <a:srgbClr val="587042"/>
                </a:solidFill>
                <a:latin typeface="Nunito Bold"/>
              </a:rPr>
              <a:t>geral para o projeto: 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756D971-0C58-9785-1971-51AEC7A4316C}"/>
              </a:ext>
            </a:extLst>
          </p:cNvPr>
          <p:cNvSpPr txBox="1"/>
          <p:nvPr/>
        </p:nvSpPr>
        <p:spPr>
          <a:xfrm>
            <a:off x="1690539" y="600075"/>
            <a:ext cx="15382329" cy="15576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 err="1">
                <a:solidFill>
                  <a:srgbClr val="587042"/>
                </a:solidFill>
                <a:latin typeface="Agrandir Bold"/>
              </a:rPr>
              <a:t>Fluxo</a:t>
            </a:r>
            <a:r>
              <a:rPr lang="en-US" sz="9200" dirty="0">
                <a:solidFill>
                  <a:srgbClr val="587042"/>
                </a:solidFill>
                <a:latin typeface="Agrandir Bold"/>
              </a:rPr>
              <a:t> de </a:t>
            </a:r>
            <a:r>
              <a:rPr lang="en-US" sz="9200" dirty="0" err="1">
                <a:solidFill>
                  <a:srgbClr val="587042"/>
                </a:solidFill>
                <a:latin typeface="Agrandir Bold"/>
              </a:rPr>
              <a:t>Desenvolvimento</a:t>
            </a:r>
            <a:endParaRPr lang="en-US" sz="9200" dirty="0">
              <a:solidFill>
                <a:srgbClr val="587042"/>
              </a:solidFill>
              <a:latin typeface="Agrandir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589</Words>
  <Application>Microsoft Office PowerPoint</Application>
  <PresentationFormat>Personalizar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Nunito</vt:lpstr>
      <vt:lpstr>Libre Baskerville Bold</vt:lpstr>
      <vt:lpstr>Nunito Bold</vt:lpstr>
      <vt:lpstr>Agrandir Bold</vt:lpstr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Sua alimentação saudável</dc:title>
  <dc:creator>Admin</dc:creator>
  <cp:lastModifiedBy>LEONARDO DUARTE COUTO</cp:lastModifiedBy>
  <cp:revision>3</cp:revision>
  <dcterms:created xsi:type="dcterms:W3CDTF">2006-08-16T00:00:00Z</dcterms:created>
  <dcterms:modified xsi:type="dcterms:W3CDTF">2023-09-12T01:47:21Z</dcterms:modified>
  <dc:identifier>DAFk_Sy1ltI</dc:identifier>
</cp:coreProperties>
</file>