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1071562"/>
            <a:ext cx="2857500" cy="2857500"/>
          </a:xfrm>
          <a:prstGeom prst="ellipse">
            <a:avLst/>
          </a:prstGeom>
          <a:solidFill>
            <a:srgbClr val="E94560">
              <a:alpha val="15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357187" y="3929063"/>
            <a:ext cx="1785938" cy="1785938"/>
          </a:xfrm>
          <a:prstGeom prst="ellipse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 rot="2700000">
            <a:off x="6786562" y="3571875"/>
            <a:ext cx="1285875" cy="1285875"/>
          </a:xfrm>
          <a:prstGeom prst="rect">
            <a:avLst/>
          </a:prstGeom>
          <a:solidFill>
            <a:srgbClr val="E94560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782520" y="1667340"/>
            <a:ext cx="7578961" cy="4800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Deep Inside Convolutional Networks </a:t>
            </a:r>
            <a:endParaRPr lang="en-US" sz="3150" dirty="0"/>
          </a:p>
        </p:txBody>
      </p:sp>
      <p:sp>
        <p:nvSpPr>
          <p:cNvPr id="7" name="Text 4"/>
          <p:cNvSpPr/>
          <p:nvPr/>
        </p:nvSpPr>
        <p:spPr>
          <a:xfrm>
            <a:off x="782520" y="2361707"/>
            <a:ext cx="757896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Visualizing Image Classification Models and Saliency Maps </a:t>
            </a:r>
            <a:endParaRPr lang="en-US" sz="1575" dirty="0"/>
          </a:p>
        </p:txBody>
      </p:sp>
      <p:sp>
        <p:nvSpPr>
          <p:cNvPr id="8" name="Text 5"/>
          <p:cNvSpPr/>
          <p:nvPr/>
        </p:nvSpPr>
        <p:spPr>
          <a:xfrm>
            <a:off x="782520" y="3018932"/>
            <a:ext cx="75789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Karen Simonyan, Andrea Vedaldi, Andrew Zisserman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782520" y="3283251"/>
            <a:ext cx="75789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EEEEEE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 Geometry Group, University of Oxford</a:t>
            </a:r>
            <a:endParaRPr lang="en-US" sz="94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572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Understanding Deep Learning Models 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00150"/>
            <a:ext cx="200025" cy="2000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28688" y="1226939"/>
            <a:ext cx="2661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Deep Convolutional Networks (ConvNets)</a:t>
            </a:r>
            <a:endParaRPr lang="en-US" sz="942" dirty="0"/>
          </a:p>
        </p:txBody>
      </p:sp>
      <p:sp>
        <p:nvSpPr>
          <p:cNvPr id="6" name="Text 2"/>
          <p:cNvSpPr/>
          <p:nvPr/>
        </p:nvSpPr>
        <p:spPr>
          <a:xfrm>
            <a:off x="3590599" y="1226939"/>
            <a:ext cx="48141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have become the architecture of choice for large-scale image recognition tasks, 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928688" y="1458385"/>
            <a:ext cx="47267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achieving state-of-the-art performance on challenging datasets like ImageNet.</a:t>
            </a:r>
            <a:endParaRPr lang="en-US" sz="942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13074"/>
            <a:ext cx="200025" cy="20002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28688" y="1939863"/>
            <a:ext cx="9420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Understanding </a:t>
            </a:r>
            <a:endParaRPr lang="en-US" sz="942" dirty="0"/>
          </a:p>
        </p:txBody>
      </p:sp>
      <p:sp>
        <p:nvSpPr>
          <p:cNvPr id="10" name="Text 5"/>
          <p:cNvSpPr/>
          <p:nvPr/>
        </p:nvSpPr>
        <p:spPr>
          <a:xfrm>
            <a:off x="1870742" y="1939863"/>
            <a:ext cx="243200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ConvNets make certain decisions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4302742" y="1939863"/>
            <a:ext cx="416664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is crucial for building trust in AI systems, debugging model behavior, 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928688" y="2171309"/>
            <a:ext cx="41262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improving performance through informed architectural choices.</a:t>
            </a:r>
            <a:endParaRPr lang="en-US" sz="942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625998"/>
            <a:ext cx="225028" cy="20002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8688" y="2652787"/>
            <a:ext cx="134375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paper introduces </a:t>
            </a:r>
            <a:endParaRPr lang="en-US" sz="942" dirty="0"/>
          </a:p>
        </p:txBody>
      </p:sp>
      <p:sp>
        <p:nvSpPr>
          <p:cNvPr id="15" name="Text 9"/>
          <p:cNvSpPr/>
          <p:nvPr/>
        </p:nvSpPr>
        <p:spPr>
          <a:xfrm>
            <a:off x="2272438" y="2652787"/>
            <a:ext cx="28475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two gradient-based visualization techniques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5120032" y="2652787"/>
            <a:ext cx="336269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interpret what ConvNets learn and how they process </a:t>
            </a:r>
            <a:endParaRPr lang="en-US" sz="942" dirty="0"/>
          </a:p>
        </p:txBody>
      </p:sp>
      <p:sp>
        <p:nvSpPr>
          <p:cNvPr id="17" name="Text 11"/>
          <p:cNvSpPr/>
          <p:nvPr/>
        </p:nvSpPr>
        <p:spPr>
          <a:xfrm>
            <a:off x="928688" y="2884233"/>
            <a:ext cx="11297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 information: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1143000" y="3222836"/>
            <a:ext cx="16544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 Model Visualization:</a:t>
            </a:r>
            <a:endParaRPr lang="en-US" sz="942" dirty="0"/>
          </a:p>
        </p:txBody>
      </p:sp>
      <p:sp>
        <p:nvSpPr>
          <p:cNvPr id="19" name="Text 13"/>
          <p:cNvSpPr/>
          <p:nvPr/>
        </p:nvSpPr>
        <p:spPr>
          <a:xfrm>
            <a:off x="2797420" y="3222836"/>
            <a:ext cx="44972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Generates images that represent what the network associates with a class</a:t>
            </a:r>
            <a:endParaRPr lang="en-US" sz="942" dirty="0"/>
          </a:p>
        </p:txBody>
      </p:sp>
      <p:sp>
        <p:nvSpPr>
          <p:cNvPr id="20" name="Text 14"/>
          <p:cNvSpPr/>
          <p:nvPr/>
        </p:nvSpPr>
        <p:spPr>
          <a:xfrm>
            <a:off x="1143000" y="3525720"/>
            <a:ext cx="191583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Image-Specific Saliency Maps:</a:t>
            </a:r>
            <a:endParaRPr lang="en-US" sz="942" dirty="0"/>
          </a:p>
        </p:txBody>
      </p:sp>
      <p:sp>
        <p:nvSpPr>
          <p:cNvPr id="21" name="Text 15"/>
          <p:cNvSpPr/>
          <p:nvPr/>
        </p:nvSpPr>
        <p:spPr>
          <a:xfrm>
            <a:off x="3058837" y="3525720"/>
            <a:ext cx="43847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Highlights which pixels in an image are most important for classification</a:t>
            </a:r>
            <a:endParaRPr lang="en-US" sz="94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2346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572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What Are Saliency Maps? 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71500" y="1128713"/>
            <a:ext cx="3821906" cy="1647304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5" name="Shape 2"/>
          <p:cNvSpPr/>
          <p:nvPr/>
        </p:nvSpPr>
        <p:spPr>
          <a:xfrm>
            <a:off x="571500" y="1128713"/>
            <a:ext cx="35719" cy="1647304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Text 3"/>
          <p:cNvSpPr/>
          <p:nvPr/>
        </p:nvSpPr>
        <p:spPr>
          <a:xfrm>
            <a:off x="750094" y="1307306"/>
            <a:ext cx="34647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Definition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750094" y="1698427"/>
            <a:ext cx="1156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865705" y="1698427"/>
            <a:ext cx="8385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saliency map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1704231" y="1698427"/>
            <a:ext cx="19298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is a visualization technique that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750094" y="1929873"/>
            <a:ext cx="28355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highlights the pixels in an image that are most 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750094" y="1929873"/>
            <a:ext cx="3441948" cy="4064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influential for a neural network's classification decision 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750094" y="2161319"/>
            <a:ext cx="3452329" cy="4064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a specific class.</a:t>
            </a:r>
            <a:endParaRPr lang="en-US" sz="942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040335"/>
            <a:ext cx="96441" cy="128588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667941" y="3017118"/>
            <a:ext cx="8241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Key Concept</a:t>
            </a:r>
            <a:endParaRPr lang="en-US" sz="942" dirty="0"/>
          </a:p>
        </p:txBody>
      </p:sp>
      <p:sp>
        <p:nvSpPr>
          <p:cNvPr id="15" name="Text 11"/>
          <p:cNvSpPr/>
          <p:nvPr/>
        </p:nvSpPr>
        <p:spPr>
          <a:xfrm>
            <a:off x="571500" y="3320002"/>
            <a:ext cx="219089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Saliency maps answer the question: </a:t>
            </a:r>
            <a:endParaRPr lang="en-US" sz="942" dirty="0"/>
          </a:p>
        </p:txBody>
      </p:sp>
      <p:sp>
        <p:nvSpPr>
          <p:cNvPr id="16" name="Text 12"/>
          <p:cNvSpPr/>
          <p:nvPr/>
        </p:nvSpPr>
        <p:spPr>
          <a:xfrm>
            <a:off x="571500" y="3320002"/>
            <a:ext cx="3462514" cy="4064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"Which pixels does the network focus on when making its prediction?"</a:t>
            </a:r>
            <a:endParaRPr lang="en-US" sz="942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984706"/>
            <a:ext cx="128588" cy="128588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700088" y="3961488"/>
            <a:ext cx="7936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Advantages</a:t>
            </a:r>
            <a:endParaRPr lang="en-US" sz="942" dirty="0"/>
          </a:p>
        </p:txBody>
      </p:sp>
      <p:sp>
        <p:nvSpPr>
          <p:cNvPr id="19" name="Text 14"/>
          <p:cNvSpPr/>
          <p:nvPr/>
        </p:nvSpPr>
        <p:spPr>
          <a:xfrm>
            <a:off x="750094" y="4237583"/>
            <a:ext cx="3643313" cy="4628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Requires only a single back-propagation pass (extremely fast)</a:t>
            </a:r>
            <a:endParaRPr lang="en-US" sz="942" dirty="0"/>
          </a:p>
        </p:txBody>
      </p:sp>
      <p:sp>
        <p:nvSpPr>
          <p:cNvPr id="20" name="Text 15"/>
          <p:cNvSpPr/>
          <p:nvPr/>
        </p:nvSpPr>
        <p:spPr>
          <a:xfrm>
            <a:off x="750094" y="4757626"/>
            <a:ext cx="3643313" cy="4628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additional annotations needed (uses existing trained network)</a:t>
            </a:r>
            <a:endParaRPr lang="en-US" sz="942" dirty="0"/>
          </a:p>
        </p:txBody>
      </p:sp>
      <p:sp>
        <p:nvSpPr>
          <p:cNvPr id="21" name="Text 16"/>
          <p:cNvSpPr/>
          <p:nvPr/>
        </p:nvSpPr>
        <p:spPr>
          <a:xfrm>
            <a:off x="750094" y="5277669"/>
            <a:ext cx="3643313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Image-specific and class-specific insights</a:t>
            </a:r>
            <a:endParaRPr lang="en-US" sz="942" dirty="0"/>
          </a:p>
        </p:txBody>
      </p:sp>
      <p:sp>
        <p:nvSpPr>
          <p:cNvPr id="22" name="Shape 17"/>
          <p:cNvSpPr/>
          <p:nvPr/>
        </p:nvSpPr>
        <p:spPr>
          <a:xfrm>
            <a:off x="4750594" y="1128713"/>
            <a:ext cx="3821906" cy="2373064"/>
          </a:xfrm>
          <a:prstGeom prst="rect">
            <a:avLst/>
          </a:prstGeom>
          <a:solidFill>
            <a:srgbClr val="E94560">
              <a:alpha val="10000"/>
            </a:srgbClr>
          </a:solidFill>
          <a:ln/>
        </p:spPr>
      </p:sp>
      <p:sp>
        <p:nvSpPr>
          <p:cNvPr id="23" name="Text 18"/>
          <p:cNvSpPr/>
          <p:nvPr/>
        </p:nvSpPr>
        <p:spPr>
          <a:xfrm>
            <a:off x="4929188" y="1307306"/>
            <a:ext cx="34647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Gradient-Based Approach</a:t>
            </a:r>
            <a:endParaRPr lang="en-US" sz="1046" dirty="0"/>
          </a:p>
        </p:txBody>
      </p:sp>
      <p:sp>
        <p:nvSpPr>
          <p:cNvPr id="24" name="Text 19"/>
          <p:cNvSpPr/>
          <p:nvPr/>
        </p:nvSpPr>
        <p:spPr>
          <a:xfrm>
            <a:off x="4929188" y="1698427"/>
            <a:ext cx="28591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Saliency maps are computed by calculating the </a:t>
            </a:r>
            <a:endParaRPr lang="en-US" sz="942" dirty="0"/>
          </a:p>
        </p:txBody>
      </p:sp>
      <p:sp>
        <p:nvSpPr>
          <p:cNvPr id="25" name="Text 20"/>
          <p:cNvSpPr/>
          <p:nvPr/>
        </p:nvSpPr>
        <p:spPr>
          <a:xfrm>
            <a:off x="4929188" y="1698427"/>
            <a:ext cx="3410917" cy="4064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gradient of the class score</a:t>
            </a:r>
            <a:endParaRPr lang="en-US" sz="942" dirty="0"/>
          </a:p>
        </p:txBody>
      </p:sp>
      <p:sp>
        <p:nvSpPr>
          <p:cNvPr id="26" name="Text 21"/>
          <p:cNvSpPr/>
          <p:nvPr/>
        </p:nvSpPr>
        <p:spPr>
          <a:xfrm>
            <a:off x="6027344" y="1929873"/>
            <a:ext cx="195699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respect to the input image.</a:t>
            </a:r>
            <a:endParaRPr lang="en-US" sz="942" dirty="0"/>
          </a:p>
        </p:txBody>
      </p:sp>
      <p:sp>
        <p:nvSpPr>
          <p:cNvPr id="27" name="Shape 22"/>
          <p:cNvSpPr/>
          <p:nvPr/>
        </p:nvSpPr>
        <p:spPr>
          <a:xfrm>
            <a:off x="4929188" y="2277405"/>
            <a:ext cx="3464719" cy="491468"/>
          </a:xfrm>
          <a:prstGeom prst="rect">
            <a:avLst/>
          </a:prstGeom>
          <a:solidFill>
            <a:srgbClr val="1A1A2E"/>
          </a:solidFill>
          <a:ln/>
        </p:spPr>
      </p:sp>
      <p:sp>
        <p:nvSpPr>
          <p:cNvPr id="28" name="Text 23"/>
          <p:cNvSpPr/>
          <p:nvPr/>
        </p:nvSpPr>
        <p:spPr>
          <a:xfrm>
            <a:off x="6138574" y="2445283"/>
            <a:ext cx="4114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w = ∂S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6550065" y="2498861"/>
            <a:ext cx="514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EEEEEE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</a:t>
            </a:r>
            <a:endParaRPr lang="en-US" sz="628" dirty="0"/>
          </a:p>
        </p:txBody>
      </p:sp>
      <p:sp>
        <p:nvSpPr>
          <p:cNvPr id="30" name="Text 25"/>
          <p:cNvSpPr/>
          <p:nvPr/>
        </p:nvSpPr>
        <p:spPr>
          <a:xfrm>
            <a:off x="6601523" y="2445283"/>
            <a:ext cx="4800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/ ∂I |</a:t>
            </a: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7081605" y="2498861"/>
            <a:ext cx="10288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EEEEEE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I₀</a:t>
            </a:r>
            <a:endParaRPr lang="en-US" sz="628" dirty="0"/>
          </a:p>
        </p:txBody>
      </p:sp>
      <p:sp>
        <p:nvSpPr>
          <p:cNvPr id="32" name="Text 27"/>
          <p:cNvSpPr/>
          <p:nvPr/>
        </p:nvSpPr>
        <p:spPr>
          <a:xfrm>
            <a:off x="4929188" y="2936751"/>
            <a:ext cx="3640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where </a:t>
            </a:r>
            <a:endParaRPr lang="en-US" sz="837" dirty="0"/>
          </a:p>
        </p:txBody>
      </p:sp>
      <p:sp>
        <p:nvSpPr>
          <p:cNvPr id="33" name="Text 28"/>
          <p:cNvSpPr/>
          <p:nvPr/>
        </p:nvSpPr>
        <p:spPr>
          <a:xfrm>
            <a:off x="5293240" y="2936751"/>
            <a:ext cx="629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</a:t>
            </a:r>
            <a:endParaRPr lang="en-US" sz="837" dirty="0"/>
          </a:p>
        </p:txBody>
      </p:sp>
      <p:sp>
        <p:nvSpPr>
          <p:cNvPr id="34" name="Text 29"/>
          <p:cNvSpPr/>
          <p:nvPr/>
        </p:nvSpPr>
        <p:spPr>
          <a:xfrm>
            <a:off x="5356222" y="2990329"/>
            <a:ext cx="4409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</a:t>
            </a:r>
            <a:endParaRPr lang="en-US" sz="628" dirty="0"/>
          </a:p>
        </p:txBody>
      </p:sp>
      <p:sp>
        <p:nvSpPr>
          <p:cNvPr id="35" name="Text 30"/>
          <p:cNvSpPr/>
          <p:nvPr/>
        </p:nvSpPr>
        <p:spPr>
          <a:xfrm>
            <a:off x="5400312" y="2936751"/>
            <a:ext cx="9859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is the class score, </a:t>
            </a:r>
            <a:endParaRPr lang="en-US" sz="837" dirty="0"/>
          </a:p>
        </p:txBody>
      </p:sp>
      <p:sp>
        <p:nvSpPr>
          <p:cNvPr id="36" name="Text 31"/>
          <p:cNvSpPr/>
          <p:nvPr/>
        </p:nvSpPr>
        <p:spPr>
          <a:xfrm>
            <a:off x="6386289" y="2936751"/>
            <a:ext cx="444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</a:t>
            </a:r>
            <a:endParaRPr lang="en-US" sz="837" dirty="0"/>
          </a:p>
        </p:txBody>
      </p:sp>
      <p:sp>
        <p:nvSpPr>
          <p:cNvPr id="37" name="Text 32"/>
          <p:cNvSpPr/>
          <p:nvPr/>
        </p:nvSpPr>
        <p:spPr>
          <a:xfrm>
            <a:off x="6430770" y="2936751"/>
            <a:ext cx="12921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is the input image, and </a:t>
            </a:r>
            <a:endParaRPr lang="en-US" sz="837" dirty="0"/>
          </a:p>
        </p:txBody>
      </p:sp>
      <p:sp>
        <p:nvSpPr>
          <p:cNvPr id="38" name="Text 33"/>
          <p:cNvSpPr/>
          <p:nvPr/>
        </p:nvSpPr>
        <p:spPr>
          <a:xfrm>
            <a:off x="7722952" y="2936751"/>
            <a:ext cx="978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</a:t>
            </a:r>
            <a:endParaRPr lang="en-US" sz="837" dirty="0"/>
          </a:p>
        </p:txBody>
      </p:sp>
      <p:sp>
        <p:nvSpPr>
          <p:cNvPr id="39" name="Text 34"/>
          <p:cNvSpPr/>
          <p:nvPr/>
        </p:nvSpPr>
        <p:spPr>
          <a:xfrm>
            <a:off x="7820816" y="2936751"/>
            <a:ext cx="3200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is the </a:t>
            </a:r>
            <a:endParaRPr lang="en-US" sz="837" dirty="0"/>
          </a:p>
        </p:txBody>
      </p:sp>
      <p:sp>
        <p:nvSpPr>
          <p:cNvPr id="40" name="Text 35"/>
          <p:cNvSpPr/>
          <p:nvPr/>
        </p:nvSpPr>
        <p:spPr>
          <a:xfrm>
            <a:off x="4929188" y="3142469"/>
            <a:ext cx="11113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derivative (gradient).</a:t>
            </a:r>
            <a:endParaRPr lang="en-US" sz="837" dirty="0"/>
          </a:p>
        </p:txBody>
      </p:sp>
      <p:sp>
        <p:nvSpPr>
          <p:cNvPr id="41" name="Shape 36"/>
          <p:cNvSpPr/>
          <p:nvPr/>
        </p:nvSpPr>
        <p:spPr>
          <a:xfrm>
            <a:off x="4750594" y="3680371"/>
            <a:ext cx="3821906" cy="1514419"/>
          </a:xfrm>
          <a:prstGeom prst="rect">
            <a:avLst/>
          </a:prstGeom>
          <a:solidFill>
            <a:srgbClr val="0F3460">
              <a:alpha val="30000"/>
            </a:srgbClr>
          </a:solidFill>
          <a:ln/>
        </p:spPr>
      </p:sp>
      <p:sp>
        <p:nvSpPr>
          <p:cNvPr id="42" name="Text 37"/>
          <p:cNvSpPr/>
          <p:nvPr/>
        </p:nvSpPr>
        <p:spPr>
          <a:xfrm>
            <a:off x="4893469" y="3823246"/>
            <a:ext cx="3536156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Interpretation</a:t>
            </a:r>
            <a:endParaRPr lang="en-US" sz="942" dirty="0"/>
          </a:p>
        </p:txBody>
      </p:sp>
      <p:sp>
        <p:nvSpPr>
          <p:cNvPr id="43" name="Text 38"/>
          <p:cNvSpPr/>
          <p:nvPr/>
        </p:nvSpPr>
        <p:spPr>
          <a:xfrm>
            <a:off x="4893469" y="4152919"/>
            <a:ext cx="24578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magnitude of the gradient indicates </a:t>
            </a:r>
            <a:endParaRPr lang="en-US" sz="942" dirty="0"/>
          </a:p>
        </p:txBody>
      </p:sp>
      <p:sp>
        <p:nvSpPr>
          <p:cNvPr id="44" name="Text 39"/>
          <p:cNvSpPr/>
          <p:nvPr/>
        </p:nvSpPr>
        <p:spPr>
          <a:xfrm>
            <a:off x="4893469" y="4152919"/>
            <a:ext cx="3247113" cy="4064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which pixels need to be changed the least</a:t>
            </a:r>
            <a:endParaRPr lang="en-US" sz="942" dirty="0"/>
          </a:p>
        </p:txBody>
      </p:sp>
      <p:sp>
        <p:nvSpPr>
          <p:cNvPr id="45" name="Text 40"/>
          <p:cNvSpPr/>
          <p:nvPr/>
        </p:nvSpPr>
        <p:spPr>
          <a:xfrm>
            <a:off x="6751709" y="4384365"/>
            <a:ext cx="16773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affect the class score the </a:t>
            </a:r>
            <a:endParaRPr lang="en-US" sz="942" dirty="0"/>
          </a:p>
        </p:txBody>
      </p:sp>
      <p:sp>
        <p:nvSpPr>
          <p:cNvPr id="46" name="Text 41"/>
          <p:cNvSpPr/>
          <p:nvPr/>
        </p:nvSpPr>
        <p:spPr>
          <a:xfrm>
            <a:off x="4893469" y="4615811"/>
            <a:ext cx="35227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most. These pixels correspond to the object location in the </a:t>
            </a:r>
            <a:endParaRPr lang="en-US" sz="942" dirty="0"/>
          </a:p>
        </p:txBody>
      </p:sp>
      <p:sp>
        <p:nvSpPr>
          <p:cNvPr id="47" name="Text 42"/>
          <p:cNvSpPr/>
          <p:nvPr/>
        </p:nvSpPr>
        <p:spPr>
          <a:xfrm>
            <a:off x="4893469" y="4847258"/>
            <a:ext cx="4116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image.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091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29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Class Model Visualization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885825"/>
            <a:ext cx="64589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Objective: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1217395" y="885825"/>
            <a:ext cx="439988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Generate an artificial image that maximizes the score for a specific class, 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571500" y="1091543"/>
            <a:ext cx="41685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revealing what visual features the ConvNet associates with that class. 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571500" y="1404417"/>
            <a:ext cx="53519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Method: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106695" y="1404417"/>
            <a:ext cx="44205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Numerical optimization of the input image using back-propagation while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571500" y="1610134"/>
            <a:ext cx="50127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keeping network weights fixed. The optimization finds an L₂-regularized image that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571500" y="1815852"/>
            <a:ext cx="16586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maximizes the class score S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230162" y="1872109"/>
            <a:ext cx="46295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06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</a:t>
            </a:r>
            <a:endParaRPr lang="en-US" sz="706" dirty="0"/>
          </a:p>
        </p:txBody>
      </p:sp>
      <p:sp>
        <p:nvSpPr>
          <p:cNvPr id="12" name="Text 9"/>
          <p:cNvSpPr/>
          <p:nvPr/>
        </p:nvSpPr>
        <p:spPr>
          <a:xfrm>
            <a:off x="2276456" y="1815852"/>
            <a:ext cx="1552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(I).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571500" y="2126940"/>
            <a:ext cx="15310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approach visualizes the 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102551" y="2126940"/>
            <a:ext cx="9144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"notion of a class"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3016951" y="2126940"/>
            <a:ext cx="25282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as captured by the ConvNet, showing what the 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571500" y="2309803"/>
            <a:ext cx="27897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network has learned to recognize for each category. </a:t>
            </a:r>
            <a:endParaRPr lang="en-US" sz="837" dirty="0"/>
          </a:p>
        </p:txBody>
      </p:sp>
      <p:sp>
        <p:nvSpPr>
          <p:cNvPr id="17" name="Shape 14"/>
          <p:cNvSpPr/>
          <p:nvPr/>
        </p:nvSpPr>
        <p:spPr>
          <a:xfrm>
            <a:off x="5976919" y="871538"/>
            <a:ext cx="2595581" cy="1608627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8" name="Text 15"/>
          <p:cNvSpPr/>
          <p:nvPr/>
        </p:nvSpPr>
        <p:spPr>
          <a:xfrm>
            <a:off x="6119794" y="1175817"/>
            <a:ext cx="2309831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6119794" y="1444405"/>
            <a:ext cx="2309831" cy="7314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Unlike unsupervised methods, this supervised approach directly identifies the neuron responsible for each class in the final fully-connected layer.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571500" y="2623040"/>
            <a:ext cx="80010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Examples: Numerically Computed Class Appearance Models </a:t>
            </a:r>
            <a:endParaRPr lang="en-US" sz="837" dirty="0"/>
          </a:p>
        </p:txBody>
      </p:sp>
      <p:sp>
        <p:nvSpPr>
          <p:cNvPr id="21" name="Shape 18"/>
          <p:cNvSpPr/>
          <p:nvPr/>
        </p:nvSpPr>
        <p:spPr>
          <a:xfrm>
            <a:off x="571500" y="2880215"/>
            <a:ext cx="8001000" cy="2428875"/>
          </a:xfrm>
          <a:prstGeom prst="rect">
            <a:avLst/>
          </a:prstGeom>
          <a:solidFill>
            <a:srgbClr val="0F3460"/>
          </a:solidFill>
          <a:ln/>
        </p:spPr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880215"/>
            <a:ext cx="8001000" cy="2428875"/>
          </a:xfrm>
          <a:prstGeom prst="rect">
            <a:avLst/>
          </a:prstGeom>
        </p:spPr>
      </p:pic>
      <p:sp>
        <p:nvSpPr>
          <p:cNvPr id="23" name="Text 19"/>
          <p:cNvSpPr/>
          <p:nvPr/>
        </p:nvSpPr>
        <p:spPr>
          <a:xfrm>
            <a:off x="571500" y="5366240"/>
            <a:ext cx="8001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EEEEEE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Generated images showing what the ConvNet has learned for classes like dumbbell, cup, dalmatian, bell pepper, lemon, husky, washing machine, computer keyboard, kit fox, goose, ostrich, and limousine. 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307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572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Computing Saliency Maps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092994"/>
            <a:ext cx="8001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Mathematical Foundation: Taylor Expansion Approximation 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1478756"/>
            <a:ext cx="33531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a linear model, pixel importance is straightforward: 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3924681" y="1478756"/>
            <a:ext cx="708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3995561" y="1535013"/>
            <a:ext cx="49588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0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</a:t>
            </a:r>
            <a:endParaRPr lang="en-US" sz="706" dirty="0"/>
          </a:p>
        </p:txBody>
      </p:sp>
      <p:sp>
        <p:nvSpPr>
          <p:cNvPr id="8" name="Text 5"/>
          <p:cNvSpPr/>
          <p:nvPr/>
        </p:nvSpPr>
        <p:spPr>
          <a:xfrm>
            <a:off x="4045148" y="1478756"/>
            <a:ext cx="3877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(I) = w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432864" y="1535013"/>
            <a:ext cx="49588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0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</a:t>
            </a:r>
            <a:endParaRPr lang="en-US" sz="706" dirty="0"/>
          </a:p>
        </p:txBody>
      </p:sp>
      <p:sp>
        <p:nvSpPr>
          <p:cNvPr id="10" name="Text 7"/>
          <p:cNvSpPr/>
          <p:nvPr/>
        </p:nvSpPr>
        <p:spPr>
          <a:xfrm>
            <a:off x="4482452" y="1462683"/>
            <a:ext cx="55866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0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</a:t>
            </a:r>
            <a:endParaRPr lang="en-US" sz="706" dirty="0"/>
          </a:p>
        </p:txBody>
      </p:sp>
      <p:sp>
        <p:nvSpPr>
          <p:cNvPr id="11" name="Text 8"/>
          <p:cNvSpPr/>
          <p:nvPr/>
        </p:nvSpPr>
        <p:spPr>
          <a:xfrm>
            <a:off x="4538318" y="1478756"/>
            <a:ext cx="27185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 + b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4810172" y="1535013"/>
            <a:ext cx="49588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0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</a:t>
            </a:r>
            <a:endParaRPr lang="en-US" sz="706" dirty="0"/>
          </a:p>
        </p:txBody>
      </p:sp>
      <p:sp>
        <p:nvSpPr>
          <p:cNvPr id="13" name="Text 10"/>
          <p:cNvSpPr/>
          <p:nvPr/>
        </p:nvSpPr>
        <p:spPr>
          <a:xfrm>
            <a:off x="571500" y="1804495"/>
            <a:ext cx="359196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However, ConvNets are highly non-linear. We approximate S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4163467" y="1860752"/>
            <a:ext cx="46295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06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</a:t>
            </a:r>
            <a:endParaRPr lang="en-US" sz="706" dirty="0"/>
          </a:p>
        </p:txBody>
      </p:sp>
      <p:sp>
        <p:nvSpPr>
          <p:cNvPr id="15" name="Text 12"/>
          <p:cNvSpPr/>
          <p:nvPr/>
        </p:nvSpPr>
        <p:spPr>
          <a:xfrm>
            <a:off x="4209762" y="1804495"/>
            <a:ext cx="267502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(I) with a linear function near image I₀ using 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571500" y="1804495"/>
            <a:ext cx="7398581" cy="3936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first-order Taylor expansion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1230009" y="2023077"/>
            <a:ext cx="344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en-US" sz="942" dirty="0"/>
          </a:p>
        </p:txBody>
      </p:sp>
      <p:sp>
        <p:nvSpPr>
          <p:cNvPr id="18" name="Shape 15"/>
          <p:cNvSpPr/>
          <p:nvPr/>
        </p:nvSpPr>
        <p:spPr>
          <a:xfrm>
            <a:off x="571500" y="2327384"/>
            <a:ext cx="8001000" cy="794379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9" name="Text 16"/>
          <p:cNvSpPr/>
          <p:nvPr/>
        </p:nvSpPr>
        <p:spPr>
          <a:xfrm>
            <a:off x="3950494" y="2493476"/>
            <a:ext cx="857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EEEEEE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S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4036219" y="2557769"/>
            <a:ext cx="6429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dirty="0">
                <a:solidFill>
                  <a:srgbClr val="EEEEEE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</a:t>
            </a:r>
            <a:endParaRPr lang="en-US" sz="785" dirty="0"/>
          </a:p>
        </p:txBody>
      </p:sp>
      <p:sp>
        <p:nvSpPr>
          <p:cNvPr id="21" name="Text 18"/>
          <p:cNvSpPr/>
          <p:nvPr/>
        </p:nvSpPr>
        <p:spPr>
          <a:xfrm>
            <a:off x="4100513" y="2493476"/>
            <a:ext cx="6000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EEEEEE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(I) ≈ w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4700588" y="2477402"/>
            <a:ext cx="6429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dirty="0">
                <a:solidFill>
                  <a:srgbClr val="EEEEEE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T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4764881" y="2493476"/>
            <a:ext cx="4286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EEEEEE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I + b </a:t>
            </a:r>
            <a:endParaRPr lang="en-US" sz="1046" dirty="0"/>
          </a:p>
        </p:txBody>
      </p:sp>
      <p:sp>
        <p:nvSpPr>
          <p:cNvPr id="24" name="Text 21"/>
          <p:cNvSpPr/>
          <p:nvPr/>
        </p:nvSpPr>
        <p:spPr>
          <a:xfrm>
            <a:off x="3999858" y="2802443"/>
            <a:ext cx="7557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where w = ∂S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4755617" y="2856021"/>
            <a:ext cx="4116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</a:t>
            </a:r>
            <a:endParaRPr lang="en-US" sz="628" dirty="0"/>
          </a:p>
        </p:txBody>
      </p:sp>
      <p:sp>
        <p:nvSpPr>
          <p:cNvPr id="26" name="Text 23"/>
          <p:cNvSpPr/>
          <p:nvPr/>
        </p:nvSpPr>
        <p:spPr>
          <a:xfrm>
            <a:off x="4796777" y="2802443"/>
            <a:ext cx="2882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/∂I |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5085066" y="2856021"/>
            <a:ext cx="5907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I₀</a:t>
            </a:r>
            <a:endParaRPr lang="en-US" sz="628" dirty="0"/>
          </a:p>
        </p:txBody>
      </p:sp>
      <p:sp>
        <p:nvSpPr>
          <p:cNvPr id="28" name="Text 25"/>
          <p:cNvSpPr/>
          <p:nvPr/>
        </p:nvSpPr>
        <p:spPr>
          <a:xfrm>
            <a:off x="571500" y="3528957"/>
            <a:ext cx="8001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Computation Procedure </a:t>
            </a:r>
            <a:endParaRPr lang="en-US" sz="1350" dirty="0"/>
          </a:p>
        </p:txBody>
      </p:sp>
      <p:sp>
        <p:nvSpPr>
          <p:cNvPr id="29" name="Shape 26"/>
          <p:cNvSpPr/>
          <p:nvPr/>
        </p:nvSpPr>
        <p:spPr>
          <a:xfrm>
            <a:off x="571500" y="3893288"/>
            <a:ext cx="2524116" cy="428625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30" name="Text 27"/>
          <p:cNvSpPr/>
          <p:nvPr/>
        </p:nvSpPr>
        <p:spPr>
          <a:xfrm>
            <a:off x="678656" y="4000444"/>
            <a:ext cx="230980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1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571500" y="4407638"/>
            <a:ext cx="12164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Compute derivative </a:t>
            </a:r>
            <a:endParaRPr lang="en-US" sz="942" dirty="0"/>
          </a:p>
        </p:txBody>
      </p:sp>
      <p:sp>
        <p:nvSpPr>
          <p:cNvPr id="32" name="Text 29"/>
          <p:cNvSpPr/>
          <p:nvPr/>
        </p:nvSpPr>
        <p:spPr>
          <a:xfrm>
            <a:off x="1787947" y="4407638"/>
            <a:ext cx="1100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1898033" y="4407638"/>
            <a:ext cx="2375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via </a:t>
            </a:r>
            <a:endParaRPr lang="en-US" sz="942" dirty="0"/>
          </a:p>
        </p:txBody>
      </p:sp>
      <p:sp>
        <p:nvSpPr>
          <p:cNvPr id="34" name="Text 31"/>
          <p:cNvSpPr/>
          <p:nvPr/>
        </p:nvSpPr>
        <p:spPr>
          <a:xfrm>
            <a:off x="571500" y="4407638"/>
            <a:ext cx="1910339" cy="38074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back-propagation</a:t>
            </a:r>
            <a:endParaRPr lang="en-US" sz="942" dirty="0"/>
          </a:p>
        </p:txBody>
      </p:sp>
      <p:sp>
        <p:nvSpPr>
          <p:cNvPr id="35" name="Text 32"/>
          <p:cNvSpPr/>
          <p:nvPr/>
        </p:nvSpPr>
        <p:spPr>
          <a:xfrm>
            <a:off x="1365545" y="4613356"/>
            <a:ext cx="156247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through the classification </a:t>
            </a:r>
            <a:endParaRPr lang="en-US" sz="942" dirty="0"/>
          </a:p>
        </p:txBody>
      </p:sp>
      <p:sp>
        <p:nvSpPr>
          <p:cNvPr id="36" name="Text 33"/>
          <p:cNvSpPr/>
          <p:nvPr/>
        </p:nvSpPr>
        <p:spPr>
          <a:xfrm>
            <a:off x="571500" y="4819073"/>
            <a:ext cx="5205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ConvNet</a:t>
            </a:r>
            <a:endParaRPr lang="en-US" sz="942" dirty="0"/>
          </a:p>
        </p:txBody>
      </p:sp>
      <p:sp>
        <p:nvSpPr>
          <p:cNvPr id="37" name="Shape 34"/>
          <p:cNvSpPr/>
          <p:nvPr/>
        </p:nvSpPr>
        <p:spPr>
          <a:xfrm>
            <a:off x="3309928" y="3893288"/>
            <a:ext cx="2524116" cy="428625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38" name="Text 35"/>
          <p:cNvSpPr/>
          <p:nvPr/>
        </p:nvSpPr>
        <p:spPr>
          <a:xfrm>
            <a:off x="3417084" y="4000444"/>
            <a:ext cx="230980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2</a:t>
            </a:r>
            <a:endParaRPr lang="en-US" sz="1046" dirty="0"/>
          </a:p>
        </p:txBody>
      </p:sp>
      <p:sp>
        <p:nvSpPr>
          <p:cNvPr id="39" name="Text 36"/>
          <p:cNvSpPr/>
          <p:nvPr/>
        </p:nvSpPr>
        <p:spPr>
          <a:xfrm>
            <a:off x="3309928" y="4407638"/>
            <a:ext cx="182260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Rearrange elements of vector </a:t>
            </a:r>
            <a:endParaRPr lang="en-US" sz="942" dirty="0"/>
          </a:p>
        </p:txBody>
      </p:sp>
      <p:sp>
        <p:nvSpPr>
          <p:cNvPr id="40" name="Text 37"/>
          <p:cNvSpPr/>
          <p:nvPr/>
        </p:nvSpPr>
        <p:spPr>
          <a:xfrm>
            <a:off x="5132533" y="4407638"/>
            <a:ext cx="1100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</a:t>
            </a:r>
            <a:endParaRPr lang="en-US" sz="942" dirty="0"/>
          </a:p>
        </p:txBody>
      </p:sp>
      <p:sp>
        <p:nvSpPr>
          <p:cNvPr id="41" name="Text 38"/>
          <p:cNvSpPr/>
          <p:nvPr/>
        </p:nvSpPr>
        <p:spPr>
          <a:xfrm>
            <a:off x="5242620" y="4407638"/>
            <a:ext cx="5710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match </a:t>
            </a:r>
            <a:endParaRPr lang="en-US" sz="942" dirty="0"/>
          </a:p>
        </p:txBody>
      </p:sp>
      <p:sp>
        <p:nvSpPr>
          <p:cNvPr id="42" name="Text 39"/>
          <p:cNvSpPr/>
          <p:nvPr/>
        </p:nvSpPr>
        <p:spPr>
          <a:xfrm>
            <a:off x="3309928" y="4613356"/>
            <a:ext cx="15594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 dimensions (m × n)</a:t>
            </a:r>
            <a:endParaRPr lang="en-US" sz="942" dirty="0"/>
          </a:p>
        </p:txBody>
      </p:sp>
      <p:sp>
        <p:nvSpPr>
          <p:cNvPr id="43" name="Shape 40"/>
          <p:cNvSpPr/>
          <p:nvPr/>
        </p:nvSpPr>
        <p:spPr>
          <a:xfrm>
            <a:off x="6048356" y="3893288"/>
            <a:ext cx="2524144" cy="428625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44" name="Text 41"/>
          <p:cNvSpPr/>
          <p:nvPr/>
        </p:nvSpPr>
        <p:spPr>
          <a:xfrm>
            <a:off x="6155513" y="4000444"/>
            <a:ext cx="23098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3</a:t>
            </a:r>
            <a:endParaRPr lang="en-US" sz="1046" dirty="0"/>
          </a:p>
        </p:txBody>
      </p:sp>
      <p:sp>
        <p:nvSpPr>
          <p:cNvPr id="45" name="Text 42"/>
          <p:cNvSpPr/>
          <p:nvPr/>
        </p:nvSpPr>
        <p:spPr>
          <a:xfrm>
            <a:off x="6048356" y="4407638"/>
            <a:ext cx="132151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RGB images, take </a:t>
            </a:r>
            <a:endParaRPr lang="en-US" sz="942" dirty="0"/>
          </a:p>
        </p:txBody>
      </p:sp>
      <p:sp>
        <p:nvSpPr>
          <p:cNvPr id="46" name="Text 43"/>
          <p:cNvSpPr/>
          <p:nvPr/>
        </p:nvSpPr>
        <p:spPr>
          <a:xfrm>
            <a:off x="6048356" y="4407638"/>
            <a:ext cx="1976028" cy="38074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maximum magnitude</a:t>
            </a:r>
            <a:endParaRPr lang="en-US" sz="942" dirty="0"/>
          </a:p>
        </p:txBody>
      </p:sp>
      <p:sp>
        <p:nvSpPr>
          <p:cNvPr id="47" name="Text 44"/>
          <p:cNvSpPr/>
          <p:nvPr/>
        </p:nvSpPr>
        <p:spPr>
          <a:xfrm>
            <a:off x="6755085" y="4613356"/>
            <a:ext cx="15133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across color channels: M</a:t>
            </a:r>
            <a:endParaRPr lang="en-US" sz="942" dirty="0"/>
          </a:p>
        </p:txBody>
      </p:sp>
      <p:sp>
        <p:nvSpPr>
          <p:cNvPr id="48" name="Text 45"/>
          <p:cNvSpPr/>
          <p:nvPr/>
        </p:nvSpPr>
        <p:spPr>
          <a:xfrm>
            <a:off x="8268444" y="4669613"/>
            <a:ext cx="49783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06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ij</a:t>
            </a:r>
            <a:endParaRPr lang="en-US" sz="706" dirty="0"/>
          </a:p>
        </p:txBody>
      </p:sp>
      <p:sp>
        <p:nvSpPr>
          <p:cNvPr id="49" name="Text 46"/>
          <p:cNvSpPr/>
          <p:nvPr/>
        </p:nvSpPr>
        <p:spPr>
          <a:xfrm>
            <a:off x="8318227" y="4613356"/>
            <a:ext cx="10698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</a:t>
            </a:r>
            <a:endParaRPr lang="en-US" sz="942" dirty="0"/>
          </a:p>
        </p:txBody>
      </p:sp>
      <p:sp>
        <p:nvSpPr>
          <p:cNvPr id="50" name="Text 47"/>
          <p:cNvSpPr/>
          <p:nvPr/>
        </p:nvSpPr>
        <p:spPr>
          <a:xfrm>
            <a:off x="6048356" y="4819073"/>
            <a:ext cx="2604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</a:t>
            </a:r>
            <a:endParaRPr lang="en-US" sz="942" dirty="0"/>
          </a:p>
        </p:txBody>
      </p:sp>
      <p:sp>
        <p:nvSpPr>
          <p:cNvPr id="51" name="Text 48"/>
          <p:cNvSpPr/>
          <p:nvPr/>
        </p:nvSpPr>
        <p:spPr>
          <a:xfrm>
            <a:off x="6308768" y="4875330"/>
            <a:ext cx="46295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06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</a:t>
            </a:r>
            <a:endParaRPr lang="en-US" sz="706" dirty="0"/>
          </a:p>
        </p:txBody>
      </p:sp>
      <p:sp>
        <p:nvSpPr>
          <p:cNvPr id="52" name="Text 49"/>
          <p:cNvSpPr/>
          <p:nvPr/>
        </p:nvSpPr>
        <p:spPr>
          <a:xfrm>
            <a:off x="6355063" y="4819073"/>
            <a:ext cx="2053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|w</a:t>
            </a:r>
            <a:endParaRPr lang="en-US" sz="942" dirty="0"/>
          </a:p>
        </p:txBody>
      </p:sp>
      <p:sp>
        <p:nvSpPr>
          <p:cNvPr id="53" name="Text 50"/>
          <p:cNvSpPr/>
          <p:nvPr/>
        </p:nvSpPr>
        <p:spPr>
          <a:xfrm>
            <a:off x="6560418" y="4875330"/>
            <a:ext cx="265212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06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h(i,j,c)</a:t>
            </a:r>
            <a:endParaRPr lang="en-US" sz="706" dirty="0"/>
          </a:p>
        </p:txBody>
      </p:sp>
      <p:sp>
        <p:nvSpPr>
          <p:cNvPr id="54" name="Text 51"/>
          <p:cNvSpPr/>
          <p:nvPr/>
        </p:nvSpPr>
        <p:spPr>
          <a:xfrm>
            <a:off x="6825630" y="4819073"/>
            <a:ext cx="708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|</a:t>
            </a:r>
            <a:endParaRPr lang="en-US" sz="942" dirty="0"/>
          </a:p>
        </p:txBody>
      </p:sp>
      <p:sp>
        <p:nvSpPr>
          <p:cNvPr id="55" name="Text 52"/>
          <p:cNvSpPr/>
          <p:nvPr/>
        </p:nvSpPr>
        <p:spPr>
          <a:xfrm>
            <a:off x="571500" y="5381978"/>
            <a:ext cx="8001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Key Properties </a:t>
            </a:r>
            <a:endParaRPr lang="en-US" sz="1350" dirty="0"/>
          </a:p>
        </p:txBody>
      </p:sp>
      <p:pic>
        <p:nvPicPr>
          <p:cNvPr id="5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90958"/>
            <a:ext cx="96441" cy="128588"/>
          </a:xfrm>
          <a:prstGeom prst="rect">
            <a:avLst/>
          </a:prstGeom>
        </p:spPr>
      </p:pic>
      <p:sp>
        <p:nvSpPr>
          <p:cNvPr id="57" name="Text 53"/>
          <p:cNvSpPr/>
          <p:nvPr/>
        </p:nvSpPr>
        <p:spPr>
          <a:xfrm>
            <a:off x="739378" y="5767741"/>
            <a:ext cx="9866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Extremely Fast:</a:t>
            </a:r>
            <a:endParaRPr lang="en-US" sz="942" dirty="0"/>
          </a:p>
        </p:txBody>
      </p:sp>
      <p:sp>
        <p:nvSpPr>
          <p:cNvPr id="58" name="Text 54"/>
          <p:cNvSpPr/>
          <p:nvPr/>
        </p:nvSpPr>
        <p:spPr>
          <a:xfrm>
            <a:off x="1726053" y="5767741"/>
            <a:ext cx="24529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Requires only a single back-propagation </a:t>
            </a:r>
            <a:endParaRPr lang="en-US" sz="942" dirty="0"/>
          </a:p>
        </p:txBody>
      </p:sp>
      <p:sp>
        <p:nvSpPr>
          <p:cNvPr id="59" name="Text 55"/>
          <p:cNvSpPr/>
          <p:nvPr/>
        </p:nvSpPr>
        <p:spPr>
          <a:xfrm>
            <a:off x="571500" y="5986323"/>
            <a:ext cx="2744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pass</a:t>
            </a:r>
            <a:endParaRPr lang="en-US" sz="942" dirty="0"/>
          </a:p>
        </p:txBody>
      </p:sp>
      <p:pic>
        <p:nvPicPr>
          <p:cNvPr id="6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6313847"/>
            <a:ext cx="112514" cy="128588"/>
          </a:xfrm>
          <a:prstGeom prst="rect">
            <a:avLst/>
          </a:prstGeom>
        </p:spPr>
      </p:pic>
      <p:sp>
        <p:nvSpPr>
          <p:cNvPr id="61" name="Text 56"/>
          <p:cNvSpPr/>
          <p:nvPr/>
        </p:nvSpPr>
        <p:spPr>
          <a:xfrm>
            <a:off x="755452" y="6290630"/>
            <a:ext cx="14170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Extra Annotations:</a:t>
            </a:r>
            <a:endParaRPr lang="en-US" sz="942" dirty="0"/>
          </a:p>
        </p:txBody>
      </p:sp>
      <p:sp>
        <p:nvSpPr>
          <p:cNvPr id="62" name="Text 57"/>
          <p:cNvSpPr/>
          <p:nvPr/>
        </p:nvSpPr>
        <p:spPr>
          <a:xfrm>
            <a:off x="2172509" y="6290630"/>
            <a:ext cx="224143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Uses only image labels from training</a:t>
            </a:r>
            <a:endParaRPr lang="en-US" sz="942" dirty="0"/>
          </a:p>
        </p:txBody>
      </p:sp>
      <p:pic>
        <p:nvPicPr>
          <p:cNvPr id="6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5790958"/>
            <a:ext cx="128588" cy="128588"/>
          </a:xfrm>
          <a:prstGeom prst="rect">
            <a:avLst/>
          </a:prstGeom>
        </p:spPr>
      </p:pic>
      <p:sp>
        <p:nvSpPr>
          <p:cNvPr id="64" name="Text 58"/>
          <p:cNvSpPr/>
          <p:nvPr/>
        </p:nvSpPr>
        <p:spPr>
          <a:xfrm>
            <a:off x="4914900" y="5767741"/>
            <a:ext cx="97805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Image-Specific:</a:t>
            </a:r>
            <a:endParaRPr lang="en-US" sz="942" dirty="0"/>
          </a:p>
        </p:txBody>
      </p:sp>
      <p:sp>
        <p:nvSpPr>
          <p:cNvPr id="65" name="Text 59"/>
          <p:cNvSpPr/>
          <p:nvPr/>
        </p:nvSpPr>
        <p:spPr>
          <a:xfrm>
            <a:off x="5892952" y="5767741"/>
            <a:ext cx="23723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Tailored to each individual input image</a:t>
            </a:r>
            <a:endParaRPr lang="en-US" sz="942" dirty="0"/>
          </a:p>
        </p:txBody>
      </p:sp>
      <p:pic>
        <p:nvPicPr>
          <p:cNvPr id="6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6095265"/>
            <a:ext cx="128588" cy="128588"/>
          </a:xfrm>
          <a:prstGeom prst="rect">
            <a:avLst/>
          </a:prstGeom>
        </p:spPr>
      </p:pic>
      <p:sp>
        <p:nvSpPr>
          <p:cNvPr id="67" name="Text 60"/>
          <p:cNvSpPr/>
          <p:nvPr/>
        </p:nvSpPr>
        <p:spPr>
          <a:xfrm>
            <a:off x="4914900" y="6072048"/>
            <a:ext cx="89330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Class-Specific:</a:t>
            </a:r>
            <a:endParaRPr lang="en-US" sz="942" dirty="0"/>
          </a:p>
        </p:txBody>
      </p:sp>
      <p:sp>
        <p:nvSpPr>
          <p:cNvPr id="68" name="Text 61"/>
          <p:cNvSpPr/>
          <p:nvPr/>
        </p:nvSpPr>
        <p:spPr>
          <a:xfrm>
            <a:off x="5808204" y="6072048"/>
            <a:ext cx="256070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Different maps for different target classes</a:t>
            </a:r>
            <a:endParaRPr lang="en-US" sz="9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749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Saliency Map Examples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823317"/>
            <a:ext cx="33906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Visual examples from ILSVRC-2013 test images showing 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3962102" y="823317"/>
            <a:ext cx="9970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original images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4959186" y="823317"/>
            <a:ext cx="18474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(top) and their corresponding 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6806626" y="823317"/>
            <a:ext cx="90242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saliency maps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7709055" y="823317"/>
            <a:ext cx="7669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(bottom) for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571500" y="1016198"/>
            <a:ext cx="15158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top-1 predicted class. </a:t>
            </a:r>
            <a:endParaRPr lang="en-US" sz="942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343025"/>
            <a:ext cx="7858125" cy="34290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71500" y="4914900"/>
            <a:ext cx="3857625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Observations: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571500" y="5140626"/>
            <a:ext cx="3857625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Saliency maps accurately highlight object boundaries and discriminative features such as the sail of the boat, the shape of animals, and distinctive object parts.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4714875" y="4914900"/>
            <a:ext cx="3857625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Details: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4714875" y="5140626"/>
            <a:ext cx="3857625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Maps extracted using a single back-propagation pass through the classification ConvNet. No additional annotation beyond image labels was used in training.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9332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29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Application: Weakly Supervised Object Localization 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871538"/>
            <a:ext cx="3504009" cy="3429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9822" y="871538"/>
            <a:ext cx="428267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Saliency to Segmentation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4289822" y="1157288"/>
            <a:ext cx="4282678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Saliency maps implicitly encode object locations within images, enabling weakly supervised object localization without explicit bounding box annotations during training.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4289822" y="1903028"/>
            <a:ext cx="4282678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Localization Procedure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4468416" y="2165896"/>
            <a:ext cx="4104084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Compute class saliency map for the top-1 predicted class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4468416" y="2414476"/>
            <a:ext cx="4104084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Apply GraphCut color segmentation to refine the object mask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4468416" y="2663056"/>
            <a:ext cx="4104084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Estimate foreground model from high-saliency pixels (95% quantile)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4468416" y="2911636"/>
            <a:ext cx="4104084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Estimate background model from low-saliency pixels (30% quantile)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4468416" y="3160216"/>
            <a:ext cx="4104084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Extract largest connected component as final segmentation</a:t>
            </a:r>
            <a:endParaRPr lang="en-US" sz="942" dirty="0"/>
          </a:p>
        </p:txBody>
      </p:sp>
      <p:sp>
        <p:nvSpPr>
          <p:cNvPr id="13" name="Shape 9"/>
          <p:cNvSpPr/>
          <p:nvPr/>
        </p:nvSpPr>
        <p:spPr>
          <a:xfrm>
            <a:off x="4289822" y="3473090"/>
            <a:ext cx="4282678" cy="1045806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4" name="Text 10"/>
          <p:cNvSpPr/>
          <p:nvPr/>
        </p:nvSpPr>
        <p:spPr>
          <a:xfrm>
            <a:off x="4396978" y="3580247"/>
            <a:ext cx="4068366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GraphCut?</a:t>
            </a:r>
            <a:endParaRPr lang="en-US" sz="942" dirty="0"/>
          </a:p>
        </p:txBody>
      </p:sp>
      <p:sp>
        <p:nvSpPr>
          <p:cNvPr id="15" name="Text 11"/>
          <p:cNvSpPr/>
          <p:nvPr/>
        </p:nvSpPr>
        <p:spPr>
          <a:xfrm>
            <a:off x="4396978" y="3828827"/>
            <a:ext cx="4068366" cy="5829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Saliency maps may only capture the most discriminative parts of objects. Color segmentation propagates the thresholded map to other object regions using color continuity cues.</a:t>
            </a:r>
            <a:endParaRPr lang="en-US" sz="889" dirty="0"/>
          </a:p>
        </p:txBody>
      </p:sp>
      <p:sp>
        <p:nvSpPr>
          <p:cNvPr id="16" name="Shape 12"/>
          <p:cNvSpPr/>
          <p:nvPr/>
        </p:nvSpPr>
        <p:spPr>
          <a:xfrm>
            <a:off x="4289822" y="4604621"/>
            <a:ext cx="4282678" cy="1045806"/>
          </a:xfrm>
          <a:prstGeom prst="rect">
            <a:avLst/>
          </a:prstGeom>
          <a:solidFill>
            <a:srgbClr val="E94560">
              <a:alpha val="15000"/>
            </a:srgbClr>
          </a:solidFill>
          <a:ln/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978" y="4749282"/>
            <a:ext cx="144661" cy="128588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4541639" y="4726065"/>
            <a:ext cx="13145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ILSVRC-2013 Results</a:t>
            </a:r>
            <a:endParaRPr lang="en-US" sz="942" dirty="0"/>
          </a:p>
        </p:txBody>
      </p:sp>
      <p:sp>
        <p:nvSpPr>
          <p:cNvPr id="19" name="Text 14"/>
          <p:cNvSpPr/>
          <p:nvPr/>
        </p:nvSpPr>
        <p:spPr>
          <a:xfrm>
            <a:off x="4396978" y="4972859"/>
            <a:ext cx="1038858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46.4% top-5 error</a:t>
            </a:r>
            <a:endParaRPr lang="en-US" sz="889" dirty="0"/>
          </a:p>
        </p:txBody>
      </p:sp>
      <p:sp>
        <p:nvSpPr>
          <p:cNvPr id="20" name="Text 15"/>
          <p:cNvSpPr/>
          <p:nvPr/>
        </p:nvSpPr>
        <p:spPr>
          <a:xfrm>
            <a:off x="5435836" y="4972859"/>
            <a:ext cx="2784723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 the localization challenge, outperforming the </a:t>
            </a:r>
            <a:endParaRPr lang="en-US" sz="889" dirty="0"/>
          </a:p>
        </p:txBody>
      </p:sp>
      <p:sp>
        <p:nvSpPr>
          <p:cNvPr id="21" name="Text 16"/>
          <p:cNvSpPr/>
          <p:nvPr/>
        </p:nvSpPr>
        <p:spPr>
          <a:xfrm>
            <a:off x="4396978" y="5167164"/>
            <a:ext cx="3902246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fully-supervised ILSVRC-2012 submission (50.0% error) despite being </a:t>
            </a:r>
            <a:endParaRPr lang="en-US" sz="889" dirty="0"/>
          </a:p>
        </p:txBody>
      </p:sp>
      <p:sp>
        <p:nvSpPr>
          <p:cNvPr id="22" name="Text 17"/>
          <p:cNvSpPr/>
          <p:nvPr/>
        </p:nvSpPr>
        <p:spPr>
          <a:xfrm>
            <a:off x="4396978" y="5361468"/>
            <a:ext cx="1075274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weakly supervised.</a:t>
            </a:r>
            <a:endParaRPr lang="en-US" sz="88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007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29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Relation to Deconvolutional Networks 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71500" y="907256"/>
            <a:ext cx="8001000" cy="1143000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571500" y="907256"/>
            <a:ext cx="35719" cy="1143000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Text 3"/>
          <p:cNvSpPr/>
          <p:nvPr/>
        </p:nvSpPr>
        <p:spPr>
          <a:xfrm>
            <a:off x="750094" y="1035844"/>
            <a:ext cx="764381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Theoretical Connection 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750094" y="1351955"/>
            <a:ext cx="36027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Gradient-based visualization methods are closely related to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352860" y="1351955"/>
            <a:ext cx="26105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Deconvolutional Networks (DeconvNets)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6963454" y="1351955"/>
            <a:ext cx="99220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The DeconvNet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750094" y="1544836"/>
            <a:ext cx="71444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aims to approximately reconstruct the input of each layer from its output, providing insights into what the 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750094" y="1737717"/>
            <a:ext cx="12756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network has learned. </a:t>
            </a:r>
            <a:endParaRPr lang="en-US" sz="942" dirty="0"/>
          </a:p>
        </p:txBody>
      </p:sp>
      <p:sp>
        <p:nvSpPr>
          <p:cNvPr id="12" name="Shape 9"/>
          <p:cNvSpPr/>
          <p:nvPr/>
        </p:nvSpPr>
        <p:spPr>
          <a:xfrm>
            <a:off x="571500" y="2135981"/>
            <a:ext cx="8001000" cy="2028825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13" name="Shape 10"/>
          <p:cNvSpPr/>
          <p:nvPr/>
        </p:nvSpPr>
        <p:spPr>
          <a:xfrm>
            <a:off x="571500" y="2135981"/>
            <a:ext cx="35719" cy="2028825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4" name="Text 11"/>
          <p:cNvSpPr/>
          <p:nvPr/>
        </p:nvSpPr>
        <p:spPr>
          <a:xfrm>
            <a:off x="750094" y="2264569"/>
            <a:ext cx="764381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Mathematical Equivalence </a:t>
            </a:r>
            <a:endParaRPr lang="en-US" sz="1238" dirty="0"/>
          </a:p>
        </p:txBody>
      </p:sp>
      <p:sp>
        <p:nvSpPr>
          <p:cNvPr id="15" name="Text 12"/>
          <p:cNvSpPr/>
          <p:nvPr/>
        </p:nvSpPr>
        <p:spPr>
          <a:xfrm>
            <a:off x="750094" y="2580680"/>
            <a:ext cx="47348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Computing the approximate feature map reconstruction using a DeconvNet is 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5484949" y="2580680"/>
            <a:ext cx="116462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largely equivalent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6649576" y="2580680"/>
            <a:ext cx="170559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computing the derivative 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750094" y="2773561"/>
            <a:ext cx="14704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using back-propagation: </a:t>
            </a:r>
            <a:endParaRPr lang="en-US" sz="942" dirty="0"/>
          </a:p>
        </p:txBody>
      </p:sp>
      <p:sp>
        <p:nvSpPr>
          <p:cNvPr id="19" name="Shape 16"/>
          <p:cNvSpPr/>
          <p:nvPr/>
        </p:nvSpPr>
        <p:spPr>
          <a:xfrm>
            <a:off x="750094" y="3043238"/>
            <a:ext cx="3750469" cy="335756"/>
          </a:xfrm>
          <a:prstGeom prst="rect">
            <a:avLst/>
          </a:prstGeom>
          <a:solidFill>
            <a:srgbClr val="EEEEEE">
              <a:alpha val="10000"/>
            </a:srgbClr>
          </a:solidFill>
          <a:ln/>
        </p:spPr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3146822"/>
            <a:ext cx="128588" cy="128588"/>
          </a:xfrm>
          <a:prstGeom prst="rect">
            <a:avLst/>
          </a:prstGeom>
        </p:spPr>
      </p:pic>
      <p:sp>
        <p:nvSpPr>
          <p:cNvPr id="21" name="Text 17"/>
          <p:cNvSpPr/>
          <p:nvPr/>
        </p:nvSpPr>
        <p:spPr>
          <a:xfrm>
            <a:off x="950119" y="3123605"/>
            <a:ext cx="138708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Convolutional Layers </a:t>
            </a:r>
            <a:endParaRPr lang="en-US" sz="942" dirty="0"/>
          </a:p>
        </p:txBody>
      </p:sp>
      <p:sp>
        <p:nvSpPr>
          <p:cNvPr id="22" name="Text 18"/>
          <p:cNvSpPr/>
          <p:nvPr/>
        </p:nvSpPr>
        <p:spPr>
          <a:xfrm>
            <a:off x="750094" y="3436144"/>
            <a:ext cx="37504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Convolution with flipped kernel exactly corresponds to DeconvNet reconstruction</a:t>
            </a:r>
            <a:endParaRPr lang="en-US" sz="837" dirty="0"/>
          </a:p>
        </p:txBody>
      </p:sp>
      <p:sp>
        <p:nvSpPr>
          <p:cNvPr id="23" name="Shape 19"/>
          <p:cNvSpPr/>
          <p:nvPr/>
        </p:nvSpPr>
        <p:spPr>
          <a:xfrm>
            <a:off x="4643438" y="3043238"/>
            <a:ext cx="3750469" cy="335756"/>
          </a:xfrm>
          <a:prstGeom prst="rect">
            <a:avLst/>
          </a:prstGeom>
          <a:solidFill>
            <a:srgbClr val="EEEEEE">
              <a:alpha val="10000"/>
            </a:srgbClr>
          </a:solidFill>
          <a:ln/>
        </p:spPr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3146822"/>
            <a:ext cx="144661" cy="128588"/>
          </a:xfrm>
          <a:prstGeom prst="rect">
            <a:avLst/>
          </a:prstGeom>
        </p:spPr>
      </p:pic>
      <p:sp>
        <p:nvSpPr>
          <p:cNvPr id="25" name="Text 20"/>
          <p:cNvSpPr/>
          <p:nvPr/>
        </p:nvSpPr>
        <p:spPr>
          <a:xfrm>
            <a:off x="4859536" y="3123605"/>
            <a:ext cx="128754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Max-Pooling Layers </a:t>
            </a:r>
            <a:endParaRPr lang="en-US" sz="942" dirty="0"/>
          </a:p>
        </p:txBody>
      </p:sp>
      <p:sp>
        <p:nvSpPr>
          <p:cNvPr id="26" name="Text 21"/>
          <p:cNvSpPr/>
          <p:nvPr/>
        </p:nvSpPr>
        <p:spPr>
          <a:xfrm>
            <a:off x="4643438" y="3436144"/>
            <a:ext cx="37504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Gradient computation uses the same "switch" mechanism as DeconvNet</a:t>
            </a:r>
            <a:endParaRPr lang="en-US" sz="837" dirty="0"/>
          </a:p>
        </p:txBody>
      </p:sp>
      <p:sp>
        <p:nvSpPr>
          <p:cNvPr id="27" name="Text 22"/>
          <p:cNvSpPr/>
          <p:nvPr/>
        </p:nvSpPr>
        <p:spPr>
          <a:xfrm>
            <a:off x="750094" y="3871913"/>
            <a:ext cx="5893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Exception:</a:t>
            </a:r>
            <a:endParaRPr lang="en-US" sz="837" dirty="0"/>
          </a:p>
        </p:txBody>
      </p:sp>
      <p:sp>
        <p:nvSpPr>
          <p:cNvPr id="28" name="Text 23"/>
          <p:cNvSpPr/>
          <p:nvPr/>
        </p:nvSpPr>
        <p:spPr>
          <a:xfrm>
            <a:off x="1339425" y="3871913"/>
            <a:ext cx="39654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ReLU layers show slight differences in how the sign indicator is computed </a:t>
            </a:r>
            <a:endParaRPr lang="en-US" sz="837" dirty="0"/>
          </a:p>
        </p:txBody>
      </p:sp>
      <p:sp>
        <p:nvSpPr>
          <p:cNvPr id="29" name="Shape 24"/>
          <p:cNvSpPr/>
          <p:nvPr/>
        </p:nvSpPr>
        <p:spPr>
          <a:xfrm>
            <a:off x="571500" y="4250531"/>
            <a:ext cx="8001000" cy="1521619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30" name="Shape 25"/>
          <p:cNvSpPr/>
          <p:nvPr/>
        </p:nvSpPr>
        <p:spPr>
          <a:xfrm>
            <a:off x="571500" y="4250531"/>
            <a:ext cx="35719" cy="1521619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1" name="Text 26"/>
          <p:cNvSpPr/>
          <p:nvPr/>
        </p:nvSpPr>
        <p:spPr>
          <a:xfrm>
            <a:off x="750094" y="4379119"/>
            <a:ext cx="764381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Gradient-Based Methods as a Generalization </a:t>
            </a:r>
            <a:endParaRPr lang="en-US" sz="1238" dirty="0"/>
          </a:p>
        </p:txBody>
      </p:sp>
      <p:sp>
        <p:nvSpPr>
          <p:cNvPr id="32" name="Text 27"/>
          <p:cNvSpPr/>
          <p:nvPr/>
        </p:nvSpPr>
        <p:spPr>
          <a:xfrm>
            <a:off x="750094" y="4695230"/>
            <a:ext cx="24460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Gradient-based visualization techniques </a:t>
            </a:r>
            <a:endParaRPr lang="en-US" sz="942" dirty="0"/>
          </a:p>
        </p:txBody>
      </p:sp>
      <p:sp>
        <p:nvSpPr>
          <p:cNvPr id="33" name="Text 28"/>
          <p:cNvSpPr/>
          <p:nvPr/>
        </p:nvSpPr>
        <p:spPr>
          <a:xfrm>
            <a:off x="3196103" y="4695230"/>
            <a:ext cx="6685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generalize</a:t>
            </a:r>
            <a:endParaRPr lang="en-US" sz="942" dirty="0"/>
          </a:p>
        </p:txBody>
      </p:sp>
      <p:sp>
        <p:nvSpPr>
          <p:cNvPr id="34" name="Text 29"/>
          <p:cNvSpPr/>
          <p:nvPr/>
        </p:nvSpPr>
        <p:spPr>
          <a:xfrm>
            <a:off x="3864657" y="4695230"/>
            <a:ext cx="34709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DeconvNet approach because they can be applied to: </a:t>
            </a:r>
            <a:endParaRPr lang="en-US" sz="942" dirty="0"/>
          </a:p>
        </p:txBody>
      </p:sp>
      <p:sp>
        <p:nvSpPr>
          <p:cNvPr id="35" name="Text 30"/>
          <p:cNvSpPr/>
          <p:nvPr/>
        </p:nvSpPr>
        <p:spPr>
          <a:xfrm>
            <a:off x="964406" y="4959548"/>
            <a:ext cx="9240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Any layer type</a:t>
            </a:r>
            <a:endParaRPr lang="en-US" sz="942" dirty="0"/>
          </a:p>
        </p:txBody>
      </p:sp>
      <p:sp>
        <p:nvSpPr>
          <p:cNvPr id="36" name="Text 31"/>
          <p:cNvSpPr/>
          <p:nvPr/>
        </p:nvSpPr>
        <p:spPr>
          <a:xfrm>
            <a:off x="1888461" y="4959548"/>
            <a:ext cx="224991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not limited to convolutional layers</a:t>
            </a:r>
            <a:endParaRPr lang="en-US" sz="942" dirty="0"/>
          </a:p>
        </p:txBody>
      </p:sp>
      <p:sp>
        <p:nvSpPr>
          <p:cNvPr id="37" name="Text 32"/>
          <p:cNvSpPr/>
          <p:nvPr/>
        </p:nvSpPr>
        <p:spPr>
          <a:xfrm>
            <a:off x="964406" y="5209580"/>
            <a:ext cx="143980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Fully-connected layers</a:t>
            </a:r>
            <a:endParaRPr lang="en-US" sz="942" dirty="0"/>
          </a:p>
        </p:txBody>
      </p:sp>
      <p:sp>
        <p:nvSpPr>
          <p:cNvPr id="38" name="Text 33"/>
          <p:cNvSpPr/>
          <p:nvPr/>
        </p:nvSpPr>
        <p:spPr>
          <a:xfrm>
            <a:off x="2404207" y="5209580"/>
            <a:ext cx="241564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including the final classification layer</a:t>
            </a:r>
            <a:endParaRPr lang="en-US" sz="942" dirty="0"/>
          </a:p>
        </p:txBody>
      </p:sp>
      <p:sp>
        <p:nvSpPr>
          <p:cNvPr id="39" name="Text 34"/>
          <p:cNvSpPr/>
          <p:nvPr/>
        </p:nvSpPr>
        <p:spPr>
          <a:xfrm>
            <a:off x="964406" y="5459611"/>
            <a:ext cx="12636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 score neurons</a:t>
            </a:r>
            <a:endParaRPr lang="en-US" sz="942" dirty="0"/>
          </a:p>
        </p:txBody>
      </p:sp>
      <p:sp>
        <p:nvSpPr>
          <p:cNvPr id="40" name="Text 35"/>
          <p:cNvSpPr/>
          <p:nvPr/>
        </p:nvSpPr>
        <p:spPr>
          <a:xfrm>
            <a:off x="2228041" y="5459611"/>
            <a:ext cx="320595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directly visualizing what drives the final prediction</a:t>
            </a:r>
            <a:endParaRPr lang="en-US" sz="94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864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2900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Key Contributions and Impact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907256"/>
            <a:ext cx="80010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Two Gradient-Based Visualization Techniques </a:t>
            </a:r>
            <a:endParaRPr lang="en-US" sz="1238" dirty="0"/>
          </a:p>
        </p:txBody>
      </p:sp>
      <p:sp>
        <p:nvSpPr>
          <p:cNvPr id="5" name="Shape 2"/>
          <p:cNvSpPr/>
          <p:nvPr/>
        </p:nvSpPr>
        <p:spPr>
          <a:xfrm>
            <a:off x="571500" y="1228725"/>
            <a:ext cx="3911203" cy="1314450"/>
          </a:xfrm>
          <a:prstGeom prst="rect">
            <a:avLst/>
          </a:prstGeom>
          <a:solidFill>
            <a:srgbClr val="0F3460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1393031"/>
            <a:ext cx="142875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14400" y="1366242"/>
            <a:ext cx="179751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 Model Visualization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700088" y="1643063"/>
            <a:ext cx="365402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Generates artificial images that are representative of a class, revealing what visual features the ConvNet has learned to associate with each category through numerical optimization.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4661297" y="1228725"/>
            <a:ext cx="3911203" cy="1314450"/>
          </a:xfrm>
          <a:prstGeom prst="rect">
            <a:avLst/>
          </a:prstGeom>
          <a:solidFill>
            <a:srgbClr val="0F3460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84" y="1393031"/>
            <a:ext cx="160734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22056" y="1366242"/>
            <a:ext cx="208798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Image-Specific Saliency Maps </a:t>
            </a:r>
            <a:endParaRPr lang="en-US" sz="1046" dirty="0"/>
          </a:p>
        </p:txBody>
      </p:sp>
      <p:sp>
        <p:nvSpPr>
          <p:cNvPr id="12" name="Text 7"/>
          <p:cNvSpPr/>
          <p:nvPr/>
        </p:nvSpPr>
        <p:spPr>
          <a:xfrm>
            <a:off x="4789884" y="1643063"/>
            <a:ext cx="365402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Highlights discriminative areas in a given image by computing the gradient of the class score with respect to the input, identifying which pixels are most influential for classification.</a:t>
            </a:r>
            <a:endParaRPr lang="en-US" sz="942" dirty="0"/>
          </a:p>
        </p:txBody>
      </p:sp>
      <p:sp>
        <p:nvSpPr>
          <p:cNvPr id="13" name="Shape 8"/>
          <p:cNvSpPr/>
          <p:nvPr/>
        </p:nvSpPr>
        <p:spPr>
          <a:xfrm>
            <a:off x="571500" y="2686050"/>
            <a:ext cx="8001000" cy="7144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4" name="Text 9"/>
          <p:cNvSpPr/>
          <p:nvPr/>
        </p:nvSpPr>
        <p:spPr>
          <a:xfrm>
            <a:off x="571500" y="2836069"/>
            <a:ext cx="80010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Practical Applications </a:t>
            </a:r>
            <a:endParaRPr lang="en-US" sz="1238" dirty="0"/>
          </a:p>
        </p:txBody>
      </p:sp>
      <p:sp>
        <p:nvSpPr>
          <p:cNvPr id="15" name="Text 10"/>
          <p:cNvSpPr/>
          <p:nvPr/>
        </p:nvSpPr>
        <p:spPr>
          <a:xfrm>
            <a:off x="571500" y="3152180"/>
            <a:ext cx="263771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Weakly Supervised Object Segmentation:</a:t>
            </a:r>
            <a:endParaRPr lang="en-US" sz="942" dirty="0"/>
          </a:p>
        </p:txBody>
      </p:sp>
      <p:sp>
        <p:nvSpPr>
          <p:cNvPr id="16" name="Text 11"/>
          <p:cNvSpPr/>
          <p:nvPr/>
        </p:nvSpPr>
        <p:spPr>
          <a:xfrm>
            <a:off x="3209218" y="3152180"/>
            <a:ext cx="233413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Saliency maps can be used to initialize </a:t>
            </a:r>
            <a:endParaRPr lang="en-US" sz="942" dirty="0"/>
          </a:p>
        </p:txBody>
      </p:sp>
      <p:sp>
        <p:nvSpPr>
          <p:cNvPr id="17" name="Text 12"/>
          <p:cNvSpPr/>
          <p:nvPr/>
        </p:nvSpPr>
        <p:spPr>
          <a:xfrm>
            <a:off x="571500" y="3345061"/>
            <a:ext cx="44343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GraphCut-based object segmentation without the need to train dedicated </a:t>
            </a:r>
            <a:endParaRPr lang="en-US" sz="942" dirty="0"/>
          </a:p>
        </p:txBody>
      </p:sp>
      <p:sp>
        <p:nvSpPr>
          <p:cNvPr id="18" name="Text 13"/>
          <p:cNvSpPr/>
          <p:nvPr/>
        </p:nvSpPr>
        <p:spPr>
          <a:xfrm>
            <a:off x="571500" y="3537942"/>
            <a:ext cx="49217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segmentation or detection models, achieving competitive results on ILSVRC-2013. </a:t>
            </a:r>
            <a:endParaRPr lang="en-US" sz="942" dirty="0"/>
          </a:p>
        </p:txBody>
      </p:sp>
      <p:sp>
        <p:nvSpPr>
          <p:cNvPr id="19" name="Text 14"/>
          <p:cNvSpPr/>
          <p:nvPr/>
        </p:nvSpPr>
        <p:spPr>
          <a:xfrm>
            <a:off x="571500" y="3802261"/>
            <a:ext cx="146695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Interpretability:</a:t>
            </a:r>
            <a:endParaRPr lang="en-US" sz="942" dirty="0"/>
          </a:p>
        </p:txBody>
      </p:sp>
      <p:sp>
        <p:nvSpPr>
          <p:cNvPr id="20" name="Text 15"/>
          <p:cNvSpPr/>
          <p:nvPr/>
        </p:nvSpPr>
        <p:spPr>
          <a:xfrm>
            <a:off x="2038452" y="3802261"/>
            <a:ext cx="368238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These techniques provide insights into what ConvNets learn, </a:t>
            </a:r>
            <a:endParaRPr lang="en-US" sz="942" dirty="0"/>
          </a:p>
        </p:txBody>
      </p:sp>
      <p:sp>
        <p:nvSpPr>
          <p:cNvPr id="21" name="Text 16"/>
          <p:cNvSpPr/>
          <p:nvPr/>
        </p:nvSpPr>
        <p:spPr>
          <a:xfrm>
            <a:off x="571500" y="3995142"/>
            <a:ext cx="476147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enabling better understanding, debugging, and improvement of deep learning </a:t>
            </a:r>
            <a:endParaRPr lang="en-US" sz="942" dirty="0"/>
          </a:p>
        </p:txBody>
      </p:sp>
      <p:sp>
        <p:nvSpPr>
          <p:cNvPr id="22" name="Text 17"/>
          <p:cNvSpPr/>
          <p:nvPr/>
        </p:nvSpPr>
        <p:spPr>
          <a:xfrm>
            <a:off x="571500" y="4188023"/>
            <a:ext cx="47888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models. </a:t>
            </a:r>
            <a:endParaRPr lang="en-US" sz="942" dirty="0"/>
          </a:p>
        </p:txBody>
      </p:sp>
      <p:sp>
        <p:nvSpPr>
          <p:cNvPr id="23" name="Shape 18"/>
          <p:cNvSpPr/>
          <p:nvPr/>
        </p:nvSpPr>
        <p:spPr>
          <a:xfrm>
            <a:off x="5965031" y="3143250"/>
            <a:ext cx="2607469" cy="1228725"/>
          </a:xfrm>
          <a:prstGeom prst="rect">
            <a:avLst/>
          </a:prstGeom>
          <a:solidFill>
            <a:srgbClr val="E94560">
              <a:alpha val="15000"/>
            </a:srgbClr>
          </a:solidFill>
          <a:ln/>
        </p:spPr>
      </p:sp>
      <p:sp>
        <p:nvSpPr>
          <p:cNvPr id="24" name="Text 19"/>
          <p:cNvSpPr/>
          <p:nvPr/>
        </p:nvSpPr>
        <p:spPr>
          <a:xfrm>
            <a:off x="6072188" y="3250406"/>
            <a:ext cx="23931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6072188" y="3479006"/>
            <a:ext cx="239315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46.4% top-5 error on ILSVRC-2013 localization, outperforming fully-supervised methods from the previous year</a:t>
            </a:r>
            <a:endParaRPr lang="en-US" sz="837" dirty="0"/>
          </a:p>
        </p:txBody>
      </p:sp>
      <p:sp>
        <p:nvSpPr>
          <p:cNvPr id="26" name="Shape 21"/>
          <p:cNvSpPr/>
          <p:nvPr/>
        </p:nvSpPr>
        <p:spPr>
          <a:xfrm>
            <a:off x="571500" y="4514850"/>
            <a:ext cx="8001000" cy="7144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7" name="Text 22"/>
          <p:cNvSpPr/>
          <p:nvPr/>
        </p:nvSpPr>
        <p:spPr>
          <a:xfrm>
            <a:off x="571500" y="4664869"/>
            <a:ext cx="391120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Theoretical Insights </a:t>
            </a:r>
            <a:endParaRPr lang="en-US" sz="1238" dirty="0"/>
          </a:p>
        </p:txBody>
      </p:sp>
      <p:sp>
        <p:nvSpPr>
          <p:cNvPr id="28" name="Text 23"/>
          <p:cNvSpPr/>
          <p:nvPr/>
        </p:nvSpPr>
        <p:spPr>
          <a:xfrm>
            <a:off x="571500" y="4972050"/>
            <a:ext cx="3911203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Gradient-based visualization methods generalize the DeconvNet reconstruction procedure, demonstrating that computing feature map reconstruction is largely equivalent to computing derivatives via back-propagation.</a:t>
            </a:r>
            <a:endParaRPr lang="en-US" sz="942" dirty="0"/>
          </a:p>
        </p:txBody>
      </p:sp>
      <p:sp>
        <p:nvSpPr>
          <p:cNvPr id="29" name="Text 24"/>
          <p:cNvSpPr/>
          <p:nvPr/>
        </p:nvSpPr>
        <p:spPr>
          <a:xfrm>
            <a:off x="4661297" y="4664869"/>
            <a:ext cx="391120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Future Research Directions </a:t>
            </a:r>
            <a:endParaRPr lang="en-US" sz="1238" dirty="0"/>
          </a:p>
        </p:txBody>
      </p:sp>
      <p:sp>
        <p:nvSpPr>
          <p:cNvPr id="30" name="Text 25"/>
          <p:cNvSpPr/>
          <p:nvPr/>
        </p:nvSpPr>
        <p:spPr>
          <a:xfrm>
            <a:off x="4661297" y="4972050"/>
            <a:ext cx="3911203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EEEE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Incorporating image-specific saliency maps into learning formulations in a more principled manner, potentially improving both model training and interpretability.</a:t>
            </a:r>
            <a:endParaRPr lang="en-US" sz="9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2025-10-16T16:10:00Z</dcterms:created>
  <dcterms:modified xsi:type="dcterms:W3CDTF">2025-10-16T16:10:00Z</dcterms:modified>
</cp:coreProperties>
</file>