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64" r:id="rId13"/>
    <p:sldId id="265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7590D-517C-EDF3-935C-10BD6E77CDBB}" v="1256" dt="2024-05-16T19:15:34.968"/>
    <p1510:client id="{310E1107-67A3-55BE-AFB0-09DAE6A243EA}" v="572" dt="2024-05-15T19:10:46.800"/>
    <p1510:client id="{8C13E76B-74E7-3993-BA1E-A7BC604EC685}" v="577" dt="2024-05-17T15:32:04.187"/>
    <p1510:client id="{A2021ABC-C873-08ED-E0FD-4B4B0F80A51A}" v="3" dt="2024-05-15T20:01:4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2035076"/>
            <a:ext cx="7021513" cy="1383764"/>
          </a:xfrm>
        </p:spPr>
        <p:txBody>
          <a:bodyPr>
            <a:normAutofit/>
          </a:bodyPr>
          <a:lstStyle/>
          <a:p>
            <a:pPr algn="l"/>
            <a:r>
              <a:rPr lang="de-DE" sz="7200" dirty="0">
                <a:solidFill>
                  <a:schemeClr val="bg1"/>
                </a:solidFill>
              </a:rPr>
              <a:t>SEGMENTAÇÃO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 err="1">
                <a:solidFill>
                  <a:schemeClr val="bg1"/>
                </a:solidFill>
              </a:rPr>
              <a:t>Visão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Computacional</a:t>
            </a:r>
            <a:r>
              <a:rPr lang="de-DE" dirty="0">
                <a:solidFill>
                  <a:schemeClr val="bg1"/>
                </a:solidFill>
              </a:rPr>
              <a:t> – 2024.1</a:t>
            </a:r>
            <a:endParaRPr lang="de-DE" dirty="0" err="1">
              <a:solidFill>
                <a:schemeClr val="bg1"/>
              </a:solidFill>
            </a:endParaRPr>
          </a:p>
          <a:p>
            <a:pPr algn="l"/>
            <a:r>
              <a:rPr lang="de-DE" dirty="0">
                <a:solidFill>
                  <a:schemeClr val="bg1"/>
                </a:solidFill>
              </a:rPr>
              <a:t>João Victor Araújo Costa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Clusterização K-</a:t>
            </a:r>
            <a:r>
              <a:rPr lang="pt-BR" sz="4000" err="1">
                <a:solidFill>
                  <a:schemeClr val="bg1"/>
                </a:solidFill>
              </a:rPr>
              <a:t>means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900C7-7945-DA65-22EA-455F372C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218" y="2297988"/>
            <a:ext cx="6853213" cy="36357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/>
              <a:t>Um dos mais famosos e utilizados algoritmos de clusterização</a:t>
            </a:r>
            <a:endParaRPr lang="fr-FR" sz="2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i="1" dirty="0"/>
              <a:t>Visão Geral: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i="1" dirty="0"/>
              <a:t>É definido um  valor base para cada grupo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i="1" dirty="0"/>
              <a:t>O dado que </a:t>
            </a:r>
            <a:r>
              <a:rPr lang="pt-BR" sz="1800" i="1" dirty="0">
                <a:solidFill>
                  <a:srgbClr val="000000"/>
                </a:solidFill>
                <a:ea typeface="+mn-lt"/>
                <a:cs typeface="+mn-lt"/>
              </a:rPr>
              <a:t>assemelhasse com</a:t>
            </a:r>
            <a:r>
              <a:rPr lang="pt-BR" sz="1800" i="1" dirty="0"/>
              <a:t> o valor base do grupo, ele é agrupado nele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000" i="1" dirty="0"/>
              <a:t>Visão do Algoritmo: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dirty="0"/>
              <a:t>É definido um número K de clusters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dirty="0"/>
              <a:t>São gerados os centroides dos clusters (várias interações são realizadas para obter menores erros)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dirty="0"/>
              <a:t>Para cada dado a ser classificado é calculado a distância deste para o valor central de cada cluster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BR" sz="1800" dirty="0"/>
              <a:t>O dado será agrupado ao cluster que estiver mais perto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B90BF5-D999-CEA6-69B7-FFB86AB01665}"/>
              </a:ext>
            </a:extLst>
          </p:cNvPr>
          <p:cNvSpPr txBox="1"/>
          <p:nvPr/>
        </p:nvSpPr>
        <p:spPr>
          <a:xfrm>
            <a:off x="1053464" y="1845310"/>
            <a:ext cx="53746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fr-FR" sz="2400" dirty="0" err="1"/>
              <a:t>Clusterização</a:t>
            </a:r>
            <a:r>
              <a:rPr lang="fr-FR" sz="2400" dirty="0"/>
              <a:t> K-</a:t>
            </a:r>
            <a:r>
              <a:rPr lang="fr-FR" sz="2400" dirty="0" err="1"/>
              <a:t>means</a:t>
            </a:r>
          </a:p>
        </p:txBody>
      </p:sp>
      <p:pic>
        <p:nvPicPr>
          <p:cNvPr id="4" name="Image 3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id="{5E4C27D2-2596-D45B-8157-C7901222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6" y="2895600"/>
            <a:ext cx="3962398" cy="21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Clusterização K-</a:t>
            </a:r>
            <a:r>
              <a:rPr lang="pt-BR" sz="4000" err="1">
                <a:solidFill>
                  <a:schemeClr val="bg1"/>
                </a:solidFill>
              </a:rPr>
              <a:t>means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B3CCD7-C736-D8F1-6C80-49FA6CA749F9}"/>
              </a:ext>
            </a:extLst>
          </p:cNvPr>
          <p:cNvSpPr txBox="1"/>
          <p:nvPr/>
        </p:nvSpPr>
        <p:spPr>
          <a:xfrm>
            <a:off x="729614" y="1969135"/>
            <a:ext cx="7508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fr-FR" sz="2400" dirty="0" err="1"/>
              <a:t>Clusterização</a:t>
            </a:r>
            <a:r>
              <a:rPr lang="fr-FR" sz="2400" dirty="0"/>
              <a:t> K-</a:t>
            </a:r>
            <a:r>
              <a:rPr lang="fr-FR" sz="2400" dirty="0" err="1"/>
              <a:t>means</a:t>
            </a:r>
            <a:r>
              <a:rPr lang="fr-FR" sz="2400" dirty="0"/>
              <a:t> com </a:t>
            </a:r>
            <a:r>
              <a:rPr lang="fr-FR" sz="2400" dirty="0" err="1"/>
              <a:t>sistemas</a:t>
            </a:r>
            <a:r>
              <a:rPr lang="fr-FR" sz="2400" dirty="0"/>
              <a:t> de </a:t>
            </a:r>
            <a:r>
              <a:rPr lang="fr-FR" sz="2400" dirty="0" err="1"/>
              <a:t>cores</a:t>
            </a:r>
            <a:r>
              <a:rPr lang="fr-FR" sz="2400" dirty="0"/>
              <a:t> RGB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116DC59-32D9-770D-8DA0-467D69532D67}"/>
              </a:ext>
            </a:extLst>
          </p:cNvPr>
          <p:cNvSpPr txBox="1">
            <a:spLocks/>
          </p:cNvSpPr>
          <p:nvPr/>
        </p:nvSpPr>
        <p:spPr>
          <a:xfrm>
            <a:off x="730098" y="2430068"/>
            <a:ext cx="6853213" cy="36357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Dentro de cada pixel têm-se 8 bits para cada um dos canais R, G e B</a:t>
            </a:r>
          </a:p>
          <a:p>
            <a:r>
              <a:rPr lang="pt-BR" sz="2000" dirty="0"/>
              <a:t>Cada canal têm-se 256 valores diferentes (2^8 = 256)</a:t>
            </a:r>
          </a:p>
          <a:p>
            <a:r>
              <a:rPr lang="pt-BR" sz="2000" dirty="0"/>
              <a:t>A cor de um pixel pode ser representada em um espaço tridimensional sendo R, G e B as coordenadas</a:t>
            </a:r>
          </a:p>
          <a:p>
            <a:r>
              <a:rPr lang="pt-BR" sz="2000" dirty="0"/>
              <a:t>A partir do algoritmo, é gerado as coordenas do centroide, sendo que cluster irá representar uma cor dentro do sistema RGB</a:t>
            </a:r>
          </a:p>
          <a:p>
            <a:r>
              <a:rPr lang="pt-BR" sz="2000" dirty="0"/>
              <a:t>O dado agrupará ao cluster mais próximo (</a:t>
            </a:r>
            <a:r>
              <a:rPr lang="pt-BR" sz="2000" i="1" dirty="0"/>
              <a:t>"Cores parecidas"</a:t>
            </a:r>
            <a:r>
              <a:rPr lang="pt-BR" sz="2000" dirty="0"/>
              <a:t>)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7" name="Espace réservé du contenu 16" descr="Une image contenant ligne, diagramme, Tracé, Parallèle&#10;&#10;Description générée automatiquement">
            <a:extLst>
              <a:ext uri="{FF2B5EF4-FFF2-40B4-BE49-F238E27FC236}">
                <a16:creationId xmlns:a16="http://schemas.microsoft.com/office/drawing/2014/main" id="{8C8FEA99-1A93-B7E0-1E00-8AEB6C0D4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2787" y="2425065"/>
            <a:ext cx="3924505" cy="3904298"/>
          </a:xfrm>
        </p:spPr>
      </p:pic>
      <p:pic>
        <p:nvPicPr>
          <p:cNvPr id="19" name="Image 1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9CF4C31-E95C-D7B9-9F22-DDAE44388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395" y="6062345"/>
            <a:ext cx="2224405" cy="259715"/>
          </a:xfrm>
          <a:prstGeom prst="rect">
            <a:avLst/>
          </a:prstGeom>
        </p:spPr>
      </p:pic>
      <p:pic>
        <p:nvPicPr>
          <p:cNvPr id="20" name="Image 1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0A2E0D6-B5B6-0FB5-6FBF-2772AB350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15" y="6127115"/>
            <a:ext cx="339090" cy="1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2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9392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segmentação de região usando </a:t>
            </a:r>
            <a:r>
              <a:rPr lang="pt-BR" sz="4000" dirty="0" err="1">
                <a:solidFill>
                  <a:schemeClr val="bg1"/>
                </a:solidFill>
              </a:rPr>
              <a:t>clustering</a:t>
            </a:r>
            <a:r>
              <a:rPr lang="pt-BR" sz="4000" dirty="0">
                <a:solidFill>
                  <a:schemeClr val="bg1"/>
                </a:solidFill>
              </a:rPr>
              <a:t> (1/5)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EE37675-CBFB-E16C-7653-6A4A2D98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047875"/>
            <a:ext cx="10534650" cy="2152650"/>
          </a:xfrm>
          <a:prstGeom prst="rect">
            <a:avLst/>
          </a:prstGeom>
        </p:spPr>
      </p:pic>
      <p:pic>
        <p:nvPicPr>
          <p:cNvPr id="5" name="Image 4" descr="Une image contenant fleur, tulipe, pétale, Tulipe de l’Écluse&#10;&#10;Description générée automatiquement">
            <a:extLst>
              <a:ext uri="{FF2B5EF4-FFF2-40B4-BE49-F238E27FC236}">
                <a16:creationId xmlns:a16="http://schemas.microsoft.com/office/drawing/2014/main" id="{802A7354-447F-EC26-B832-4EDC6344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52" y="4271963"/>
            <a:ext cx="3361055" cy="24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9392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segmentação de região usando </a:t>
            </a:r>
            <a:r>
              <a:rPr lang="pt-BR" sz="4000" dirty="0" err="1">
                <a:solidFill>
                  <a:schemeClr val="bg1"/>
                </a:solidFill>
              </a:rPr>
              <a:t>clustering</a:t>
            </a:r>
            <a:r>
              <a:rPr lang="pt-BR" sz="4000" dirty="0">
                <a:solidFill>
                  <a:schemeClr val="bg1"/>
                </a:solidFill>
              </a:rPr>
              <a:t> (2/5)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357F62C1-404A-A104-A0E7-31ED2867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2814955"/>
            <a:ext cx="10544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2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9392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segmentação de região usando </a:t>
            </a:r>
            <a:r>
              <a:rPr lang="pt-BR" sz="4000" dirty="0" err="1">
                <a:solidFill>
                  <a:schemeClr val="bg1"/>
                </a:solidFill>
              </a:rPr>
              <a:t>clustering</a:t>
            </a:r>
            <a:r>
              <a:rPr lang="pt-BR" sz="4000" dirty="0">
                <a:solidFill>
                  <a:schemeClr val="bg1"/>
                </a:solidFill>
              </a:rPr>
              <a:t> (3/5)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7C3B1A8-BF6A-72FD-995B-81611C56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130108"/>
            <a:ext cx="10131425" cy="46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1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9392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segmentação de região usando </a:t>
            </a:r>
            <a:r>
              <a:rPr lang="pt-BR" sz="4000" dirty="0" err="1">
                <a:solidFill>
                  <a:schemeClr val="bg1"/>
                </a:solidFill>
              </a:rPr>
              <a:t>clustering</a:t>
            </a:r>
            <a:r>
              <a:rPr lang="pt-BR" sz="4000" dirty="0">
                <a:solidFill>
                  <a:schemeClr val="bg1"/>
                </a:solidFill>
              </a:rPr>
              <a:t> (4/5)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DE5E19F3-3CDF-4676-63FF-63D5D98D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60" y="2054543"/>
            <a:ext cx="4963160" cy="46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9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39392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segmentação de região usando </a:t>
            </a:r>
            <a:r>
              <a:rPr lang="pt-BR" sz="4000" dirty="0" err="1">
                <a:solidFill>
                  <a:schemeClr val="bg1"/>
                </a:solidFill>
              </a:rPr>
              <a:t>clustering</a:t>
            </a:r>
            <a:r>
              <a:rPr lang="pt-BR" sz="4000" dirty="0">
                <a:solidFill>
                  <a:schemeClr val="bg1"/>
                </a:solidFill>
              </a:rPr>
              <a:t> (5/5)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Police, ligne, capture d’écran&#10;&#10;Description générée automatiquement">
            <a:extLst>
              <a:ext uri="{FF2B5EF4-FFF2-40B4-BE49-F238E27FC236}">
                <a16:creationId xmlns:a16="http://schemas.microsoft.com/office/drawing/2014/main" id="{9B2627C6-CBB7-17B4-7D20-5D869D12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214880"/>
            <a:ext cx="10591800" cy="1066800"/>
          </a:xfrm>
          <a:prstGeom prst="rect">
            <a:avLst/>
          </a:prstGeom>
        </p:spPr>
      </p:pic>
      <p:pic>
        <p:nvPicPr>
          <p:cNvPr id="7" name="Image 6" descr="Une image contenant fleur, tulipe, Tulipe de l’Écluse, pétale&#10;&#10;Description générée automatiquement">
            <a:extLst>
              <a:ext uri="{FF2B5EF4-FFF2-40B4-BE49-F238E27FC236}">
                <a16:creationId xmlns:a16="http://schemas.microsoft.com/office/drawing/2014/main" id="{084B5046-B05B-B0FB-0993-1AE30F46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05" y="3713480"/>
            <a:ext cx="3724910" cy="2468880"/>
          </a:xfrm>
          <a:prstGeom prst="rect">
            <a:avLst/>
          </a:prstGeom>
        </p:spPr>
      </p:pic>
      <p:pic>
        <p:nvPicPr>
          <p:cNvPr id="3" name="Image 2" descr="Une image contenant fleur, texte, rouge, Coquelicot&#10;&#10;Description générée automatiquement">
            <a:extLst>
              <a:ext uri="{FF2B5EF4-FFF2-40B4-BE49-F238E27FC236}">
                <a16:creationId xmlns:a16="http://schemas.microsoft.com/office/drawing/2014/main" id="{21B23DAC-6E1A-053F-EFDD-7C1C8A75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3711258"/>
            <a:ext cx="3493135" cy="2463165"/>
          </a:xfrm>
          <a:prstGeom prst="rect">
            <a:avLst/>
          </a:prstGeom>
        </p:spPr>
      </p:pic>
      <p:pic>
        <p:nvPicPr>
          <p:cNvPr id="4" name="Image 3" descr="Une image contenant texte, capture d’écran, silhouette&#10;&#10;Description générée automatiquement">
            <a:extLst>
              <a:ext uri="{FF2B5EF4-FFF2-40B4-BE49-F238E27FC236}">
                <a16:creationId xmlns:a16="http://schemas.microsoft.com/office/drawing/2014/main" id="{599AFE61-AD17-48FA-5B0E-5B9301CCE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015" y="3705860"/>
            <a:ext cx="3356610" cy="24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E0ECA2-2E26-A045-6CEB-A885559D24C2}"/>
              </a:ext>
            </a:extLst>
          </p:cNvPr>
          <p:cNvSpPr txBox="1"/>
          <p:nvPr/>
        </p:nvSpPr>
        <p:spPr>
          <a:xfrm>
            <a:off x="2428240" y="3068320"/>
            <a:ext cx="723392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5400" err="1"/>
              <a:t>Dúvidas</a:t>
            </a:r>
            <a:r>
              <a:rPr lang="fr-FR" sz="5400" dirty="0"/>
              <a:t> ?</a:t>
            </a:r>
            <a:endParaRPr lang="fr-FR" sz="5400"/>
          </a:p>
          <a:p>
            <a:pPr algn="ctr"/>
            <a:endParaRPr lang="fr-FR" sz="3600" dirty="0"/>
          </a:p>
          <a:p>
            <a:r>
              <a:rPr lang="fr-FR" err="1"/>
              <a:t>Repositório</a:t>
            </a:r>
            <a:r>
              <a:rPr lang="fr-FR" dirty="0"/>
              <a:t> do </a:t>
            </a:r>
            <a:r>
              <a:rPr lang="fr-FR" err="1"/>
              <a:t>trabalho</a:t>
            </a:r>
            <a:r>
              <a:rPr lang="fr-FR" dirty="0"/>
              <a:t>: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 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https://github.com/joaovictor-AC/Computer-Vision-Segmentaion</a:t>
            </a:r>
            <a:endParaRPr lang="fr-FR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6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 err="1">
                <a:solidFill>
                  <a:schemeClr val="bg1"/>
                </a:solidFill>
              </a:rPr>
              <a:t>Limiarização</a:t>
            </a:r>
            <a:r>
              <a:rPr lang="pt-BR" sz="4000" dirty="0">
                <a:solidFill>
                  <a:schemeClr val="bg1"/>
                </a:solidFill>
              </a:rPr>
              <a:t> variável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diagramme, croquis, Tracé, ligne&#10;&#10;Description générée automatiquement">
            <a:extLst>
              <a:ext uri="{FF2B5EF4-FFF2-40B4-BE49-F238E27FC236}">
                <a16:creationId xmlns:a16="http://schemas.microsoft.com/office/drawing/2014/main" id="{4DD98ACD-4FA3-54CA-8991-F2771089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985" y="2217737"/>
            <a:ext cx="2373630" cy="1873885"/>
          </a:xfrm>
          <a:prstGeom prst="rect">
            <a:avLst/>
          </a:prstGeom>
        </p:spPr>
      </p:pic>
      <p:pic>
        <p:nvPicPr>
          <p:cNvPr id="6" name="Image 5" descr="Une image contenant croquis, diagramme, capture d’écran, silhouette&#10;&#10;Description générée automatiquement">
            <a:extLst>
              <a:ext uri="{FF2B5EF4-FFF2-40B4-BE49-F238E27FC236}">
                <a16:creationId xmlns:a16="http://schemas.microsoft.com/office/drawing/2014/main" id="{27EF7C16-6593-47D5-8491-96244FB7D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88" y="4641215"/>
            <a:ext cx="2364105" cy="19138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3DE7A27-EFB4-1B9F-6568-E367F2D9F37C}"/>
              </a:ext>
            </a:extLst>
          </p:cNvPr>
          <p:cNvSpPr txBox="1"/>
          <p:nvPr/>
        </p:nvSpPr>
        <p:spPr>
          <a:xfrm>
            <a:off x="7924800" y="1828800"/>
            <a:ext cx="22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Limiarização</a:t>
            </a:r>
            <a:r>
              <a:rPr lang="fr-FR" dirty="0"/>
              <a:t> Global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1ECFA8-998A-B2E5-3AEA-3B197BBC4B69}"/>
              </a:ext>
            </a:extLst>
          </p:cNvPr>
          <p:cNvSpPr txBox="1"/>
          <p:nvPr/>
        </p:nvSpPr>
        <p:spPr>
          <a:xfrm>
            <a:off x="7884160" y="4185920"/>
            <a:ext cx="22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Limiarização</a:t>
            </a:r>
            <a:r>
              <a:rPr lang="fr-FR" dirty="0"/>
              <a:t> </a:t>
            </a:r>
            <a:r>
              <a:rPr lang="fr-FR" dirty="0" err="1"/>
              <a:t>Variável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1E5E12F-024D-E71D-975D-3581CA30AF36}"/>
              </a:ext>
            </a:extLst>
          </p:cNvPr>
          <p:cNvSpPr/>
          <p:nvPr/>
        </p:nvSpPr>
        <p:spPr>
          <a:xfrm>
            <a:off x="853440" y="4551680"/>
            <a:ext cx="6065520" cy="158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900C7-7945-DA65-22EA-455F372C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97023"/>
            <a:ext cx="5380013" cy="41831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Presença de ruídos e iluminação não uniforme</a:t>
            </a:r>
          </a:p>
          <a:p>
            <a:r>
              <a:rPr lang="pt-BR" sz="2000" dirty="0"/>
              <a:t>Pré-processamentos são impraticáveis ou ineficientes</a:t>
            </a:r>
          </a:p>
          <a:p>
            <a:r>
              <a:rPr lang="pt-BR" sz="2000" dirty="0"/>
              <a:t>Há várias metodologias para resolver esse problema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/>
          </a:p>
          <a:p>
            <a:r>
              <a:rPr lang="pt-BR" sz="2000" dirty="0"/>
              <a:t>Livro Gonzalez: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1800" dirty="0"/>
              <a:t>1 dos sucessos da </a:t>
            </a:r>
            <a:r>
              <a:rPr lang="pt-BR" sz="1800" dirty="0" err="1"/>
              <a:t>limiarização</a:t>
            </a:r>
            <a:r>
              <a:rPr lang="pt-BR" sz="1800" dirty="0"/>
              <a:t> é a separação entre picos. (Quanto mais distantes, melhor para separa os modos)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577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Particionamento da imagem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900C7-7945-DA65-22EA-455F372C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526825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Uma das técnicas para a </a:t>
            </a:r>
            <a:r>
              <a:rPr lang="pt-BR" sz="2000" dirty="0" err="1"/>
              <a:t>limiarização</a:t>
            </a:r>
            <a:r>
              <a:rPr lang="pt-BR" sz="2000" dirty="0"/>
              <a:t> variável</a:t>
            </a:r>
          </a:p>
          <a:p>
            <a:r>
              <a:rPr lang="pt-BR" sz="2000" dirty="0"/>
              <a:t>Metodologia mais simples</a:t>
            </a:r>
          </a:p>
          <a:p>
            <a:r>
              <a:rPr lang="pt-BR" sz="2000" dirty="0"/>
              <a:t>Dividir a imagem em retângulos</a:t>
            </a:r>
          </a:p>
          <a:p>
            <a:r>
              <a:rPr lang="pt-BR" sz="2000" dirty="0" err="1"/>
              <a:t>Compesar</a:t>
            </a:r>
            <a:r>
              <a:rPr lang="pt-BR" sz="2000" dirty="0"/>
              <a:t> a não uniformidade da iluminação e presença de reflexos</a:t>
            </a:r>
          </a:p>
          <a:p>
            <a:r>
              <a:rPr lang="pt-BR" sz="2000" dirty="0"/>
              <a:t>Fazer que de forma cada retângulo tenha uma uniformidade na iluminação e refletância.</a:t>
            </a:r>
          </a:p>
        </p:txBody>
      </p:sp>
      <p:pic>
        <p:nvPicPr>
          <p:cNvPr id="11" name="Image 10" descr="Une image contenant capture d’écran, carré, noir, Rectangle&#10;&#10;Description générée automatiquement">
            <a:extLst>
              <a:ext uri="{FF2B5EF4-FFF2-40B4-BE49-F238E27FC236}">
                <a16:creationId xmlns:a16="http://schemas.microsoft.com/office/drawing/2014/main" id="{5BBC4039-A470-D29A-756F-412D81D8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482" y="2470468"/>
            <a:ext cx="1991995" cy="1571625"/>
          </a:xfrm>
          <a:prstGeom prst="rect">
            <a:avLst/>
          </a:prstGeom>
        </p:spPr>
      </p:pic>
      <p:pic>
        <p:nvPicPr>
          <p:cNvPr id="13" name="Image 12" descr="Une image contenant noir, noir et blanc, blanc, capture d’écran&#10;&#10;Description générée automatiquement">
            <a:extLst>
              <a:ext uri="{FF2B5EF4-FFF2-40B4-BE49-F238E27FC236}">
                <a16:creationId xmlns:a16="http://schemas.microsoft.com/office/drawing/2014/main" id="{3BA5A546-9F8B-AE4C-B53C-AFAE6F89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77" y="2465705"/>
            <a:ext cx="1990725" cy="1581150"/>
          </a:xfrm>
          <a:prstGeom prst="rect">
            <a:avLst/>
          </a:prstGeom>
        </p:spPr>
      </p:pic>
      <p:pic>
        <p:nvPicPr>
          <p:cNvPr id="14" name="Image 13" descr="Une image contenant noir, blanc, noir et blanc, croquis&#10;&#10;Description générée automatiquement">
            <a:extLst>
              <a:ext uri="{FF2B5EF4-FFF2-40B4-BE49-F238E27FC236}">
                <a16:creationId xmlns:a16="http://schemas.microsoft.com/office/drawing/2014/main" id="{9A6E30B7-201F-FEBD-E506-496FFC8A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245" y="4761230"/>
            <a:ext cx="1962150" cy="1562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822E907-0989-86FC-E7DC-384298D8B1CD}"/>
              </a:ext>
            </a:extLst>
          </p:cNvPr>
          <p:cNvSpPr txBox="1"/>
          <p:nvPr/>
        </p:nvSpPr>
        <p:spPr>
          <a:xfrm>
            <a:off x="6614160" y="2103120"/>
            <a:ext cx="1808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Imagem</a:t>
            </a:r>
            <a:r>
              <a:rPr lang="fr-FR" dirty="0"/>
              <a:t> Original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60466D-6E79-80DA-488D-43DA11824B86}"/>
              </a:ext>
            </a:extLst>
          </p:cNvPr>
          <p:cNvSpPr txBox="1"/>
          <p:nvPr/>
        </p:nvSpPr>
        <p:spPr>
          <a:xfrm>
            <a:off x="9296400" y="2052320"/>
            <a:ext cx="22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Imagem</a:t>
            </a:r>
            <a:r>
              <a:rPr lang="fr-FR" dirty="0"/>
              <a:t> </a:t>
            </a:r>
            <a:r>
              <a:rPr lang="fr-FR" dirty="0" err="1"/>
              <a:t>particionada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8D604E0-1E00-31BD-6C86-113DA74747BE}"/>
              </a:ext>
            </a:extLst>
          </p:cNvPr>
          <p:cNvSpPr txBox="1"/>
          <p:nvPr/>
        </p:nvSpPr>
        <p:spPr>
          <a:xfrm>
            <a:off x="8026399" y="4277359"/>
            <a:ext cx="22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Imagem</a:t>
            </a:r>
            <a:r>
              <a:rPr lang="fr-FR" dirty="0"/>
              <a:t> </a:t>
            </a:r>
            <a:r>
              <a:rPr lang="fr-FR" dirty="0" err="1"/>
              <a:t>segmentada</a:t>
            </a:r>
          </a:p>
        </p:txBody>
      </p:sp>
    </p:spTree>
    <p:extLst>
      <p:ext uri="{BB962C8B-B14F-4D97-AF65-F5344CB8AC3E}">
        <p14:creationId xmlns:p14="http://schemas.microsoft.com/office/powerpoint/2010/main" val="33883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particionamento de imagem (1/5)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994E97D3-CEC2-8CEE-2838-8221170FB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" y="2051368"/>
            <a:ext cx="10591800" cy="2105025"/>
          </a:xfrm>
          <a:prstGeom prst="rect">
            <a:avLst/>
          </a:prstGeom>
        </p:spPr>
      </p:pic>
      <p:pic>
        <p:nvPicPr>
          <p:cNvPr id="5" name="Image 4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8F33EB6F-EFC7-E095-00A9-E27A8A46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05" y="4273868"/>
            <a:ext cx="2907030" cy="2425065"/>
          </a:xfrm>
          <a:prstGeom prst="rect">
            <a:avLst/>
          </a:prstGeom>
        </p:spPr>
      </p:pic>
      <p:pic>
        <p:nvPicPr>
          <p:cNvPr id="6" name="Image 5" descr="Une image contenant capture d’écran, texte, diagramme, Tracé&#10;&#10;Description générée automatiquement">
            <a:extLst>
              <a:ext uri="{FF2B5EF4-FFF2-40B4-BE49-F238E27FC236}">
                <a16:creationId xmlns:a16="http://schemas.microsoft.com/office/drawing/2014/main" id="{038B3052-2B42-2D3C-2B72-4C3D9F50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20" y="4270375"/>
            <a:ext cx="3093720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particionamento de imagem (2/5)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Police, ligne, blanc&#10;&#10;Description générée automatiquement">
            <a:extLst>
              <a:ext uri="{FF2B5EF4-FFF2-40B4-BE49-F238E27FC236}">
                <a16:creationId xmlns:a16="http://schemas.microsoft.com/office/drawing/2014/main" id="{E4D147B7-22F5-F895-881D-7F2D1B40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" y="2211705"/>
            <a:ext cx="10515600" cy="971550"/>
          </a:xfrm>
          <a:prstGeom prst="rect">
            <a:avLst/>
          </a:prstGeom>
        </p:spPr>
      </p:pic>
      <p:pic>
        <p:nvPicPr>
          <p:cNvPr id="9" name="Image 8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2A37BB2E-0CEA-BECA-925F-25797D0C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355" y="3336290"/>
            <a:ext cx="3402330" cy="314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5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particionamento de imagem (3/5)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1B3312E7-D6E8-ACCF-C816-E4F6DEE5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3" y="2139950"/>
            <a:ext cx="8105775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particionamento de imagem (4/5)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5AF26A87-E4F1-90F9-8F99-7E0297F3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" y="2053908"/>
            <a:ext cx="3836670" cy="1805305"/>
          </a:xfrm>
          <a:prstGeom prst="rect">
            <a:avLst/>
          </a:prstGeom>
        </p:spPr>
      </p:pic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F802F9C4-9FAB-0B60-C36C-B5461FFF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90" y="2050732"/>
            <a:ext cx="3741420" cy="1811655"/>
          </a:xfrm>
          <a:prstGeom prst="rect">
            <a:avLst/>
          </a:prstGeom>
        </p:spPr>
      </p:pic>
      <p:pic>
        <p:nvPicPr>
          <p:cNvPr id="6" name="Image 5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B855B054-4F27-F672-2D7D-F6E47A413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872" y="2046923"/>
            <a:ext cx="3818255" cy="1809115"/>
          </a:xfrm>
          <a:prstGeom prst="rect">
            <a:avLst/>
          </a:prstGeom>
        </p:spPr>
      </p:pic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6771C130-322E-2B30-F2A2-7384EAF8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75" y="4274502"/>
            <a:ext cx="3839210" cy="1814195"/>
          </a:xfrm>
          <a:prstGeom prst="rect">
            <a:avLst/>
          </a:prstGeom>
        </p:spPr>
      </p:pic>
      <p:pic>
        <p:nvPicPr>
          <p:cNvPr id="9" name="Image 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A62D2412-9B4D-3AA3-6223-D04881DB1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605" y="4275455"/>
            <a:ext cx="4024630" cy="1812290"/>
          </a:xfrm>
          <a:prstGeom prst="rect">
            <a:avLst/>
          </a:prstGeom>
        </p:spPr>
      </p:pic>
      <p:pic>
        <p:nvPicPr>
          <p:cNvPr id="11" name="Image 10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BBC175D-924B-A278-EB20-159F25640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680" y="4196715"/>
            <a:ext cx="3830320" cy="18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0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Exemplo de particionamento de imagem (5/5)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B9E7AEB7-F610-334E-BA85-2D05BED0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95" y="2053272"/>
            <a:ext cx="10534650" cy="1857375"/>
          </a:xfrm>
          <a:prstGeom prst="rect">
            <a:avLst/>
          </a:prstGeom>
        </p:spPr>
      </p:pic>
      <p:pic>
        <p:nvPicPr>
          <p:cNvPr id="13" name="Image 12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03E456F0-13E9-C30D-2042-DA88DCFA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82" y="4065270"/>
            <a:ext cx="2931795" cy="2537460"/>
          </a:xfrm>
          <a:prstGeom prst="rect">
            <a:avLst/>
          </a:prstGeom>
        </p:spPr>
      </p:pic>
      <p:pic>
        <p:nvPicPr>
          <p:cNvPr id="14" name="Image 13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68617BBA-DE72-589F-0CD4-1A4BBC1E1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4061778"/>
            <a:ext cx="3045460" cy="25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5D36-6830-2A04-2499-9DA2A565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Clusterização K-</a:t>
            </a:r>
            <a:r>
              <a:rPr lang="pt-BR" sz="4000" err="1">
                <a:solidFill>
                  <a:schemeClr val="bg1"/>
                </a:solidFill>
              </a:rPr>
              <a:t>means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900C7-7945-DA65-22EA-455F372C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993" y="2297988"/>
            <a:ext cx="10053613" cy="1368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Agrupar dados semelhantes em grupos</a:t>
            </a:r>
          </a:p>
          <a:p>
            <a:r>
              <a:rPr lang="pt-BR" sz="2000" dirty="0"/>
              <a:t>Dados que possuem características específicas e similaridades entre outros dados são agrupados em clusters ("</a:t>
            </a:r>
            <a:r>
              <a:rPr lang="pt-BR" sz="2000" i="1" dirty="0"/>
              <a:t>conjuntos"</a:t>
            </a:r>
            <a:r>
              <a:rPr lang="pt-BR" sz="2000" dirty="0"/>
              <a:t>)</a:t>
            </a:r>
          </a:p>
          <a:p>
            <a:endParaRPr lang="pt-B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B90BF5-D999-CEA6-69B7-FFB86AB01665}"/>
              </a:ext>
            </a:extLst>
          </p:cNvPr>
          <p:cNvSpPr txBox="1"/>
          <p:nvPr/>
        </p:nvSpPr>
        <p:spPr>
          <a:xfrm>
            <a:off x="1158239" y="1845310"/>
            <a:ext cx="53746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Ø"/>
            </a:pPr>
            <a:r>
              <a:rPr lang="fr-FR" sz="2400" err="1"/>
              <a:t>Clusterização</a:t>
            </a:r>
            <a:endParaRPr lang="fr-FR" sz="2400"/>
          </a:p>
        </p:txBody>
      </p:sp>
      <p:pic>
        <p:nvPicPr>
          <p:cNvPr id="19" name="Image 18" descr="Clustering in Machine Learning - GeeksforGeeks">
            <a:extLst>
              <a:ext uri="{FF2B5EF4-FFF2-40B4-BE49-F238E27FC236}">
                <a16:creationId xmlns:a16="http://schemas.microsoft.com/office/drawing/2014/main" id="{E9CDDAA4-FE5C-ABD3-F7F3-F612F05B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55" y="3829757"/>
            <a:ext cx="5933439" cy="22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25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1E75877-DF99-43E5-85B0-629C007D9D2B}">
  <we:reference id="wa104381909" version="3.14.0" store="en-US" storeType="omex"/>
  <we:alternateReferences>
    <we:reference id="wa104381909" version="3.14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root&gt;&lt;mrow&gt;&lt;msup&gt;&lt;mfenced&gt;&lt;mrow&gt;&lt;msub&gt;&lt;mi&gt;x&lt;/mi&gt;&lt;mn&gt;2&lt;/mn&gt;&lt;/msub&gt;&lt;mo&gt;-&lt;/mo&gt;&lt;msub&gt;&lt;mi&gt;x&lt;/mi&gt;&lt;mn&gt;1&lt;/mn&gt;&lt;/msub&gt;&lt;/mrow&gt;&lt;/mfenced&gt;&lt;mn&gt;2&lt;/mn&gt;&lt;/msup&gt;&lt;mo&gt;+&lt;/mo&gt;&lt;msup&gt;&lt;mfenced&gt;&lt;mrow&gt;&lt;msub&gt;&lt;mi&gt;y&lt;/mi&gt;&lt;mn&gt;2&lt;/mn&gt;&lt;/msub&gt;&lt;mo&gt;-&lt;/mo&gt;&lt;msub&gt;&lt;mi&gt;y&lt;/mi&gt;&lt;mn&gt;1&lt;/mn&gt;&lt;/msub&gt;&lt;/mrow&gt;&lt;/mfenced&gt;&lt;mn&gt;2&lt;/mn&gt;&lt;/msup&gt;&lt;mo&gt;+&lt;/mo&gt;&lt;msup&gt;&lt;mfenced&gt;&lt;mrow&gt;&lt;msub&gt;&lt;mi&gt;z&lt;/mi&gt;&lt;mn&gt;2&lt;/mn&gt;&lt;/msub&gt;&lt;mo&gt;-&lt;/mo&gt;&lt;msub&gt;&lt;mi&gt;z&lt;/mi&gt;&lt;mn&gt;1&lt;/mn&gt;&lt;/msub&gt;&lt;/mrow&gt;&lt;/mfenced&gt;&lt;mn&gt;2&lt;/mn&gt;&lt;/msup&gt;&lt;/mrow&gt;&lt;mrow/&gt;&lt;/mroot&gt;&lt;/mstyle&gt;&lt;/math&gt;\&quot;,\&quot;base64Image\&quot;:\&quot;iVBORw0KGgoAAAANSUhEUgAABfwAAACzCAYAAADc8t2cAAAACXBIWXMAAA7EAAAOxAGVKw4bAAAABGJhU0UAAABvHSnuVwAAKa1JREFUeNrt3Q+IHdXdN/BDCCGEEAwqNvhIgoiEICL4ii1WTCBIkCBBnqB5U8mKD1KKiISAlTzBDSEoVnyllYqILCISsGJDKm1AZBERkaf4BCsqKRJEJIRAKqkkedLA887pznavmzlz98/ce+fP5wMHWrN798yZ3z3fmbl35oTAfG3J2lifdothAgAAAACAejudtf/t08YNEwAAAAAA1Nf60P9iv6ZpmqZpmqZpmqZpmqZpmqaNojEPDygYTdM0TdM0TdM0TdM0TdM0zQX/5ptQMJqmaZqmaZqmaZqmaZqmaZoL/s33VwWjaZqmaZqmaZqmaZqmaZqmueDfbFcpFk3TNE3TNE3TNE3TNE3TNM0F/+bz/H5N0zRN0zRN0zRN0zRN0zTNBf8W+FViADcbGgAAAAAAaI6PQvEF/6sMDQAAAAAANMPKrJ0Pl1/s/8LQAAAAAABAc/w0FH+7/xVDAwAAAAAAzfGfofiC/78bGgAAAAAAaI4/hOIL/usMDQAAAAAANMffwuUX+78xLAAAAAAA0Bw3heJv9//e0AAAAAAAQHOMheIL/r80NAAAAAAA0Byvh+IL/j81NAAAAAAA0BxfhMsv9sdn+i81NAAAAAAA0AxXheJv908aGgAAAAAAaI5tofiC/wFDAwAAAAAAzfF0KL7gv83QAAAAAABAc3wUii/4/8jQAAAAAABAMyzP2vlw+cX+LwwNAAAAAAA0x49D8bf7Xzc0AAAAAADQHL8MxRf8/6PGfd6X6PMTdidQA3sSc9Q+QwNyH5D/gPwH5DkM0u8ThXxDTfu7P9Hfx+1KoEYeT8xV+w0NyH1A/gPyH5DnMCinCwo4/relNezr3sQb7km7EWjQnLXX0IDcB+Q/IP8BeQ5VW58o3j/UsK8PJ/r6vN0I1NjzibnrYUMDch+Q/4D8B+Q5VGksUbi/rFk/70n08027EGiANxNz2D2GBuQ+IP8B+Q/Ic6jKRKJoN9eojzdl7WxBHz/O2nK7EGiAOFf9uWAei3PbBsMDch+Q/yD/5T8gz6EKXxQU7PmsraxJ/1Zn7URBH09lbY3dBzTIdfncNXs+O57PdYDcB+Q/yH/5D8hzWLB1ofjb/ZM16uPhUP87EADmalNiTjtiaEDuA/If5L/8B+Q5LMZYolDHa9K/xxL9O2jXAQ12IDG3PW5o6Di5D8h/kP/yH5DnsAip5/dvrEHf4vP7Lhb07c92G9BwS7L2ScH8diF4/h/dJfcB+Q/yX/4D8hwW6aNQfMH/RzV483yaePPcaLcBLbA+n9Nmz3PH8jkQunbQLPcB+Q/yX/4D8hwWIa4wfb6gOE/UoG97Q/EHEfvsNqBF9iXmuidbfmK3LWsvh6n1Yr7LD5QuZe1cfoD0RtYeDhY+6hK5D8h/+S//5b/8B+S5PGeRNiYKc2LE/bo+FH9K9nnwKRnQvrD8PBR/q+n6lm3rsvzA53Qie4pavL3711m7Uqm0mtwH5L/8l//yX/4D8lyeU4HxxA4ZG3G/jiT6tckuA1rorsSc906LtnFD4kBori0eVGxRKq0l9wH5L//lv/yX/4A8l+dUYDKxI9aNsE9bEn162+4CWuxwYu7b3IJtuz1rZxZxcNDbdiiV1pH7gPyX//Jf/st/QJ7LcypQ1+f3f1bQp/gcqBvsMqDFbsznutnz36cN3661YX63/M2l+dZXu8h9QP7Lf/kv/+U/IM/lORX4cWLgD42wT7sSfXrR7gI64LeJOfDBhm5PfJ7hsVnbEu8s25kfEC3p+bn4fMPtYepbXZf6HCCczNoq5dIKch9A/st/+S//AXkuz6nIWGLgx0dYSF+F4gUerrW7gA64Lp/zZs+Dx0MzFy7b3bMNp8Lcb2eMBwvv9jlIOKhcGk/uA8h/+S//5T8gz+U5FZpIDPrGEfXnoeBTfoAXE3PhroZtx8ow85y/eHCwkNuzXy05QIivvVS5NJrcB5D/8l/+y39AnstzKnSiYMDjM/2Xj6g/X4biZ/ittauADlkbim+B+7Jh27EnVLNQ0WTJQcK9yqXR5D6A/Jf/8l/+A/JcnlORdYnBnhxRf+5J9OdNuwrooEOJOXFrg7bheN7nVxb5OhtKDhCeUSqNJfcB5L/8l//yH5Dn8pwKjYV6Pb///UR/brOrgA66NTEnftCw/n+ftSsreL3U8/8OKZXGkvsA8l/+y3/5D8hzeU6FXkoM9pYR9GV9oi+f2E1Ah32SmBvXN6Dve/O+Hqjo9X6RGIsjyqSR5D6A/Jf/8l/+A/JcnlOx1DOU1o2gLy8k+vKI3QR02COJufGFBvT9cNYuZu3qil7vbgcIrSL3AeS//Jf/8h+Q5/KcCsVFec8XDPSJEfQlrsj8XUFfLoTRLR4MUAcrsnYuNHM1+4msPVvh660KbgFsC7kPIP/lv/yX/4A8l+fyvGIbEwM9MYK+7Ej05VW7CeCfc2HRHLmjY+OwLDEOzyqRxpH7APJf/st/+Q/Ic3kuzys2nhjosRH05UiiL5vtJoB/zoVufQthZWIc7lMijSP3AeS//Jf/8h+Q5/JcnlesLs/vj7d0XCroxym7COBfThbMk3HuXN2hMbg5MQarlEejyH0A+S//5b/8B+S5PJfnFavT8/sfCsUfPLxoNwH8y4uJufLhDo3BtoLtf1dpNI7cB5D/8l/+y39AnstzeV6x9YlC+9MI+uK2PoD+NiXmync6NAZPFmz/NqXROHIfQP7Lf/kv/wF5Ls/lecXGEoU2PuR+xBWpLxb04/usLbGbAP5lST43zp4vL+ZzaRccnrXtx5VF48h9APkv/+W//AfkuTyX5wMwEYov+G8ccj+2JfpxyC4CuMyhxJzZhU/FlxWcKO5SEo0j9wHkv/yX//IfkOfyXJ4PwImCAovP9F8+5H68kij2nXYRwGV2JubMVzqw7btmbfMx5dBIch9A/st/+S//AXkuz6nYukSBTY6gL18l+rLGbgK4zJrEnPlVB7b9w57tvZS1W5VDI8l9APkv/+W//AfkuTynYmOhHs/vvz7Rj8/sIoCkzxNz59oWb/Mds7b1oDJoJLkPIP/lv/yX/4A8l+cMwEuJ4toy5H7sSPTjVbsIIKmLt0T/uWc7Pw4Wd2squQ8g/+W//Jf/gDyX5wzAZKK41g25H68n+rHdLgJIuj8xd77W0u19pGcbT2XtuoZvz+nE/lvZgdqV+wDyX/7Lf/kPyHN5TsXiorznCwrrxAj68mWiyO18gLTrEnPnly3d1u/CzHP+NrVgm7p8wi/3AeS//Jf/8h+Q5/Kcim1MFNbEkPuxItGP03YRQF/fJebQ5S3bzvdD+25x7OoJv9wHkP/yX/7LfwB5zgCMJ4pqbMj92Jrox1t2EUBfbyXm0K0t2sZne7briRZtV1dP+OU+gPyX//Jf/gPIcwagLs/vfzLRj6fsIoC+9ifm0D0t2b7exd2ea9m+6+oJv9wHkP/yX/7LfwB5TsXq9Pz+NxPFvc1uAuhrW2IOPdSCbbsjaxfz7Xm1hfuuqyf8ch9A/st/+S//AeQ5FVufKKg/jaAvXyX6ssZuAujr2sQcerzh23Vz1s6Edt/q3dUTfrkPIP/lv/yX/wDynIqNJQpqfMj9WBKmVmee3Y8LdhHAnF0omEcv5XNsE92QtVP5dhzN2lIn/K0h9wHkv/yX//IfQJ4zABOJg4yNQ+7H7Yl+TNpFAHP2QWIuva2B2xK/5fVN3v8Ps7aixfutiyf8ch9A/st/+S//AeQ5A3CioJDiM/2XD7kf9yeK+jW7CGDO3kjMpfc1bDuuDlO3Lsa+f5K11S3fb1084Zf7APJf/st/+Q8gz6nYulCfT9f3JfqytyP74tasPZa/uT/N2rkwtaBF/N+bFvia8flfz2Tts/y14mu+k7WblD7qubX2JubSfQ3ahngwcCzMLCB/dQf2WxdP+LuW+8vy+W9XmFqo6t2snc3a+xW8dpwH4y2yF3rmxjtMh6hp+S//5b/8B5Dn8rx7xkI9nt8fvZ7oy/aWjn18/ta9YeqRSqkDven2fdaun+frP5b/XtHrxZOxG5Q/6rmVmv6tqXib34d5n78NUx/0VCFekFrlhL9W2pz78ULo3VnbnbU3s/Z1n3nx/kX8rTiffpd43V+YElHT8l/+y3/5P1Lb+syXVbVfmwZRu/JcnjPtpUQhbRlBX95J9GVTy8Z8c5i6KPr9PCfBV+b4+ktKDqJ62/PKH/XcSpsSY/ROA/oeF/A5mvc3LuxzY0Wv+2B+Ql3nhY66eMLfxtx/MmtfheLFCMvaJ4v4m8/3ee1bTYuoafkv/+W//B+ZV8LgL5jG9821AdSuPJfn5CYThbRuBH05m+jLshaN97J8m+LjSP6YtQNh6tO7+Mlp/AbzyZKJ8OIcx+LwHCfWN5Q/6rmVViTG6EwD+j69v2MeVLUoUbz7I35T9Nmab3sXT/jbmPvxG0qH8hOk2OIHlp/NcR5baM2/3ed13zYtoqblv/yX//J/ZL4Ng71gGh999hNTIGpXnstzpsVFec8XFNGJEfQlfkpzKTEBtM1dIf2p1PpQ/g2qbX1eez6fwO7xFkA9t1bRuF+qeZ/f6Jn376zoNa8JU99Mja97Y823v2sn/F3K/em5st8jUF5e4Gv3myvPmhJR0/Jf/st/+T8SN4XBf0P6vgBqV57Lc3psTLzpJkbQl9WJvnzbwf1S9viSsseg7J51ghXHNH5LIn7j+tNZr/NpaPe3RlDPXZf6Nsbqmvb31z0HMfdU8HrxYCB+CHQqjG4heif8cn+2NaH8zqezYWG3qW4IU4ualt1RBWpa/st/+S//h29PGOwF030B1K48l+fMMp4ooLER9OXuRF+OdHC/bC2ZFD9L/M6mOUyccV2G57L2UJi6uwPUc3v9MTHmm2vY1/1h8N8e2emEv3a6mvtb+tTqtgW+7p09B8S+DY2alv/yX/7L/3rofYRyvID3RJh6hMlCz18eCh5pitqV5/KcebyBR/38/tTq34c6uF/iIhcXE+NxKf/3Xtf0nBC9qKxRz2TeTIz5vTXr5+4hHBw0ZXGfrp3wdzn3J0vqdTHbf2WYuZW2aQt8oabVtPyX//K/bVaEmcdyHKlgn97Zc171QcF5FKhdeS7P+aei5/efHFFfdiZ27Ksd3TfvlhT73YmTrA+UNOqZ3Kuh/p+MPzyEg4PYmrK4T9dO+Luc+5tC+eJliz0JembWaz5jSkRNy3/5L//l/9DdF2bual7sHclre2olrrl4pekOtSvP5TlF1iUGclTPRUo9H+xAR/fPgTC3xUmnxy1OoNcoa9QzuacS4/1EzQ4ih9GasrhP1074u577X4XqH4EybVmo/62/qGk1Lf/lv/xve/5PX7C7Y5GvsypMXXiNr3Uma+tNdahdeS7PSRlLDOT4iPrzcqI/uzq6f8qee/5m/jNx1fTp26Ksbo56pteuxHi/XJP+XRzSwUGTFvfp2gl/13P/qZK6fa2C11/soqmgpuW//Jf/8n9x4tMTqrhrefpZ3vERK5tMc6hdeS7PKTORGMyNI+rP64n+bO/o/llRUvDf5ic6n4burnOAeqbc9sR4v25onPDXRNdzf33JvHhmka+9pue1Jry1UNPyX/7Lf/k/EpvC4r/R/HzPGD3k7YLaleeGhn5OFBROfKb/8hH1561EMW/t8D76tOTE6cWeEyjPQEM9M9u9ofyOCpzwj5rcL58Xf1LRCcKd3lqoafkv/+W//G+k3m/4Pmc4ULvyXJ7Tz7pQv1sljoS5LejZJa+F/re3/Fw5o54psCUxxkcMjRP+mpD7IewvmQ8PLuJ1p+/iPO5thZqW//Jf/sv/Roofbl70/kXtynN5znyMhXo9vz86mujTXR3eTztC+cXRT5TyvELnf1vSXlTPzMFdiXE+amgW7LUWzSPT7bTcH6nbBjAnxkekfZe/xm7ZL/vVtPyX//Jf/jfO2qyd6pk7VxgSOa925bk8Zy6eThTOAyPs04lEn67p8H5a3ycUblXKDgbUMwmrQ3rNBJzw1+GEX+5POVWyfxbyiLPpD1fPZW2V7Jf9alr+y3/5L/8bJd7Z8VnP+9a4yHm1K8/lOXM2mSicdSPs05lEn7r+ieD3iXG5oIwdDKhn+hxw1e0Ezwm/E365f7mJkv1z/wJe74P8d1/wlpX9alr+y3/5L/8b54/5eMTzJl+IkvNqV57Lc+YsLsp7vqBoToy4X2cTxbys4/vrrZJQWKmcHQyoZxKWJcb5rKFxwl+TA0a5P+X+kv3z2jxf69b89y5l7XpvWdmvpuW//Jf/8r9RnusZj3sNh5xXu/JcnjMfGxNFMzHifp1L9GtJx/fX3pJQ2KqcHQyoZxKWJsb5e0PjhL8mJ/xyf0r8sPNSYizm+2WMw/nvveHtKvvVtPyX//Jf/jfKrp6xsF6JnFe7yHPmbTxRNGMj7teFRL+67u6SUHjK8DgYUM+U8PgkJ/x1PuGX+zM+KtlH183xNW7u+Z313q6yX03Lf/kv/+V/Y9yRtYv5OLzqLSfn1S7ynIWo4/P7BX/aspJQsDo36hkHCO1xOnTrcVdyf8bBsPhnnk9/E/qQtxJqWv7Lf/kv/xsjfgg6vdj5e8GdDqhd5DkLVPT8/pM16NdFwV9of8kJ0wWTKuoZBwhO+BtK7s8ou/vplTn8/u1h5jnnvgmNmkb+y3/53wxxH3+Wb/+XWVvt7YDaRZ6zEOsSBTNZ00Lu+gX/20P/W7/uUNaoZ+Yxr14yLE74a1yfXc39+IzO1AWQj+fw+x8Gt1KjppH/8l/+N807+bbHb0lbmBy1izxnwcYSBTMu+GsnHuCdCP0vkFoUBfWMAwQn/E74m+9oYjziRdOyu5/u7fm5a72NUNPIf/kv/xvh2TDzbd07vQ1Qu8hzFmMiUTAba9A3t/b9UO/iULtLDozeUtaoZ+ZxgOAWQCf8dSH3f2hfydx4S+J34kXTL/OfecZbCDWN/Jf/8r8RHuzZ7p3eAqhd5DmLVfQN2/hM/+U16JvFe2Zs79n+iZJ9F9s5ZY16xgGCE/4Gkvs/tCmkL47uSPzO9AeoZ7K2ylsINY38l//yv/biI0ynP/Q4oPxRu8jz5ogXz/fUsF/rQn2f3y/4Z6zJT3Litn8WZj6Meb3kpOlmbzvUMw4QnPA74W+0JSH9rceXC37+yp751ePQUNPIf/kv/+vvujD1zPO4vYeUPmoXed4sv8va37N2Rc36NRbq+/z+6Fyif0s6Vj/v9byJb+r57w+G9AXSR7ztUM/MsiwxvmcNjRN+uV/7OXN2e6/gZ1/M/+14x8cMNY38l//yvwni/vw039aPQj2esgBqV54zRy/17ITHa9a3pxPF8kBN+nc20b9lHaqfPSF90fP6kL5A6hNW1DMOEJzwN43cv9zBMLdv8mzo+bd7vXVQ08h/+S//a++dfDu/ztrVyh61izxvjvFZO+G/ata/yUSxrKtJ/84k+reiI/UTv/08fdtz6oLnycQYnZzHhAHquRtWJsb3tKFxwi/3a2trSH8YekPPz72f/7ej3jaoaeS//Jf/tfdMmLlQt0HJo3aR583xs6z9o2BH3FKT/sVbbs4X9O9Ejcbwy0QxX9eB+okXLj/Pt/erkF6k7FDJSdPaPn/jmjB1IfUxb1fUcyesSYztV4bGCb/cr63lJfPiffnP7Mj//6Wsrfe2QU0j/+W//K+1nT3buEW5o3aR582xORRfTI9toiZ93Fjz/kVHE328qwM19Ot8W+M3ossWLH245KRpR5+/MWmiRj13yqbE2P7R0Djhl/u19nliXJ7La+Hbnv8Pahr5L//lf33dHmYWKf65UkftIs+bI36D/28hfdEqfhBQhwUtxhP9G6vRWB5J9LHtF/S29Wzr7j4/u6Gk1l4r+b2nwvA+4FmSb9PLYeqi7Hd5UMRvbcUFmo5l7Y0wdbF3tSlEPde8nvtZnm9nHb+RtCUxtoeVqRN+uV9rryfG5e2sPRtmHn1Wp7qQ/bStpuU/8l/+L1b8du6pfNtebPi2yPluaVPtynMW5N9C+hnUve1nNehr3Z/fH72Z6GOTF+5a2uff47efpxctOjLH1/wuMU6nEj9/T/7v34T0o1WqEB/j8mTJAWtRi98Aj98Gv9J0op5rVs9zOTDY05MB22q4v+5NjO2bStkJv9yvtdTdT9Mn1nO5C2pYZD9tq2n5j/yX/1WI6xEc69m2ONf9OUw9D/32Bm2HnO+ettSuPGfBrsjaF3Oc8D6qQX+LHjl0smZjmvr2z/YG1sdPwszty/GC5vNZu3bWz6zvmVy+mUcgvlVSa7PHKk7I0xdgNw1wezeE9O3ac2nxAMKjWdRzXeq530Hv7nD5h711PEDYEer/KDe6fcLfptyves4ty8z3atJP2U/balr+I//lf1UO95n3joepD0PrTM53UxtqV56zYPFbrh/Nc7L76Qj7uy7Rp8majevLiX7ualh9xG8dnwnFn3T/Nkx9Svdoz8/ET0zn80npIyV1Fr8VHR8zFW+5iwusTH97+uAAt/f2xPYupO0wvajnEddz2YHB4yF9V1cdDxAeSvT1t8raCb/cr7UlYeZbz0XfiL6+Bn2U/bStpuU/8l/+V2X/PDLw/axdU8NtkPPd1Ibalecsyu8XMMn9ZoT9HUv0abxm4/qLRD+fb1h9bJ9nbcx3AZTr5/n6g/xgZ22Y3+19c2mbTDHqeUT1nLpI8ViYumuhrF91PEB4NtHXx5S1E365X3upb9Q9UYO+yX7aVtPyH/kv/6uyYwEZGOeZ+T4/fHk+/8QvXy2teBvkfDe1oXblOYvyUkmBnC35t7+PMLAnEn3a2JAJpmm3q+ycxwT5wgL/xodzfP14u9Wgnp0XJ85j4fKLsXH7b8z/ffrn4kXdeOE4Ls52qU+f4yeuq0w16nnI9VxU34/O4cCgzgcIqbnft2yc8Mv9+jtUMC7HatAv2U/balr+I//lf1VuC1ML2C7kgviJrF09x78T8/XrWb+7Vs7T8dqV5yzKAyXF8bes/d8+BfToiPp9oqAv8Zn+y2s2vlsT4/ZWw+rk9jlOKIs5oNkW5vZp67UD3M7d4YePXtk8j0n+3T59P2i6Uc9DrufZ2xwPROIHET/v+bvbG3aAkFofYauydsIv92tv9uMO4on0TTXol+ynbTUt/5H/8r8Ka0L6USFV38n854LfPSLn6XjtynMWJd5uUvQJS7x4vjH/mQ9KCuiLMJxbVnqtC814fn90Z6Kv7zawVt7oMyHuG+Cbf3qh6KsHuH3x4PNMz4HADQt4jVdL+n9mBO8VulvPs91QUtPvNugAIdXXO5S0E365X3uPDGCelf2oafmP/Jf/1YvPBo8XMr8PUxe1bw1TX65cHaYuzMX/9lWY24XTp/r8rStDej0UOU9Xa1eeU5nxWYP9QM+/jfV5E9wy5L6m7kp4uobjuqIkGJooPpvw4zB1a1ScxL7JA/DmCv/G3jD1mJML+d95L2sPDmHb9vTsn82LeJ3JkvfKvaYa9Tykep6Plxt0gJB6zNwy5eyEX+7XXu9c83FN+iT7aVtNy3/kv/yvSvxmfL+7ke8OUwudll0vinc/3V7yGssTv3dOztPh2pXnVOo/wtRz+R8vKOKy22GGvXjveKIfYzUd14uJiYN6OZ7vm1cW+TobSt4rzxhmaujFhhwgLAnFz9K8YBc64Zf7jfBpPhbxG1c3yn7UtPyX//Jf/rfG3T1zYlGL36heXfL7RU+V+FDO0+HaledULnWLyP8L5Yv3XjHEPqY+XV1X0zE9kejvNcqtNm7tOWGrYgHV1G1Khww1TvgX7JpEP7+2C53wy/3au6tnHB6R/ahp+S//5b/8b6V4B/V3If14o9Tjb4rWP1vsepFynqbWrjxnqOJje/4R0hf99wypH/Fug/OheBXtuno7MWb3KKva2JvvkwMVhkXRPj9iqHHCv2D3JPr5tl1Ya9+GqW9tzG5tPuGX+5cfu32ej8Fh2Y+alv/yX/7L/1aLF9cnEmPxTqIGlsz6uc/y/ybn6WLtynOGrt/ivcOwMfH3J2o8bqkJY4eSqo14shZvwaxqEdW7HQzghL9yDyb6+YpdiNyvtVfCzLd3Vst+1LT8l//I/06I37AvuoYUH5HyUJj51n2cR5/p+ff4YdF1cp4O1648Z+j+PZQvaPHTIfRhPDTr+f1R6pPg55VUrQ7Onq3w9VYFt/vhhL9qzyf6+Qu7ELlfWzvC3BY9k/2oafkv/5H/7RQfgfZeKL+WNN3eCtVdoJfzNLV25TlDF59ZdbqkwIcx0TXt+f0hFD/TK7Y3lVRrLUvs82cNDU74Fyx1m/RWuxC5X0txgbvv823/uexHTct/+Y/877S4XuSTWftj1s6GqUc8xTn14zB1IfBmOY/aleeMzoGQvuAfn/H/owH//ZMFf/d8zcdsbWK8PldOrbUysc/vMzQ44V+w44l+XmsXIvdrZ3XPe3aiI9ss+9W0/Jf/yH/n/XIe5Lk8b6T1ofw2lkF+22Vd4m9ONmDcLhT0O94KvERJtdLNif29ytDgAGFBluTvodl9vGD3Ifdr6Z18m+PzT5fKftS0/Jf/yH/kPMhzeV5vqcfqxPaXAf7dscTfHG/AmL2f6PttyqmVim7nfNew4ABhwW4Pzf3Al27qcu4fzLf1RBjds0xlP2pa/oP8R87jfF6es8iJrrdtHNDfnRjy3xtG33cop1Z6MtT/dipo0gHCzkQfX7X7kPu18lC+naeydr3sl/1qWv7Lf+S/8345D/JcnjfD8qx9E9IX/H83oL97IhQ/v395A8ZMcXfL4Vn7+bghwQHCoryS6ONOuw+5P1BrsvZo1p7K2vZQ/iiTe/NtPJe1n8h+2a+m5b/8R/4775fzIM/lebM8HcoX772i4r+3LjT79o9bEv3/UCm1zrKsXZy1n3cZFhwgLMqHiT7eYvch9wfmrqydLTi5vbHgZ7fn2RcvjG6W/bJfTct/+Y/8d94v50Gey/PmuSlMXdhPXfR/vOK/90Di7zzdkPGKC1QULeBzMVjAp212zdrHxwwJDhAWPX9a4IemaXruxz6eTMwNp8PUt3Hiz1yTtefDzLegt8h+2a+m5b/8R/4775fzIM/leXP9KaQv+MfH7yyt8G+NJ/7OWIPG62hiG+5USq3S+8llnNRuNSQ4QFiUuxL9O2rXIfcHZlMoX69pdjubv1dlv+xX0/Jf/iP/nffLeZDn8rzBHuhzoLy1wr81mfgb6xo0XvsT27BHKbXGHbP27UFDggOERXsi0b+n7Drk/sBsCXO/MPp11jbIftmvpuW//Afn/XIe5Lk8b774Df6TJQfLExX9nbgo7/lQfBdBk9ydGKfDSqk1/tyzXz8ObtvEAUIVDif6d7ddh9wfmBVZ+z70vzD6btaulv2yX03Lf/kPzvvlPMhzed4eZYv3xov0V1XwNzaGwX6gMCzxA5KLBdtxTmi0wiM9+/RU1q4zJDhAWLQliXnTc1CR+4P3UMkx3pms/cIulv0No6blP8h/5DzyXJ4zB+tD+bdkqrht7Zeh+c/vn5Z6nt9dSqnRYvB/F2ae6bfJkOAAoRKpZy6/Y7ch94ci3sZ+JEw9zzwurBW/5bY3a6vsWtnfUGpa/oP8R84jz+U5c5B6vn5sfw2LX7z3D6H5z++ftjuxLQeUUaO937MvdxoOHCBU5mCib4/bbch9ZD/If5D/yHnkuTxnMPot3rt5ka9/OhQ/LqiJbkyM0TFl1FjP9uzHJwwHDhAq9Wmib+vtNuQ+sh/kP8h/5DzyXJ4zGHFR3b+F9AX/PyzitW9KvOZkg8fry8Q2rVVKjbOjZ/89ZzhwgFCptYl+fWmXIfeR/SD/Qf4j50GeM1hli/cu5vE7jyZeb7zBY7U/DG69A4YnPgN2evGRVw0HDhAq51Zo2kLuy36Q//If+S//5TzIc3neOP0W7310ga97KPF6Gxs8VjcntukjZdSofXgm329vGQ4cIAzEh4l+3WKXIfeR/SD/Qf4j50GeM3hli/cuNNS+CcXP71/e8LH6LDFO1yuj2rsha6fy/XU0LH5RanCAcLnrE336zO5C7iP7Qf6D/EfOgzxnOPot3vvjeb7e8tC+5/dP25fYtn3KqNbWhJkPoeKnlSsMCQ4QBmKvOZKWkfuyH+S//Ef+q2k5D/Kcxum3eO/r83y9jYnXeboFY3VdYtu+Uka1dXXWjuf76ZOsrTYkOEAYmK8K+nMpa9faXch9ZD/If5D/yHmQ5wzPSyF9wT8+iueqebzWfyZeZ6wlY/VuYvvuVEa1E4P/WL5/TuQHBuAAYTDuSvTnqF2F3Ef2g/wH+Y+cB3nOcPVbvPfxebzWHxKvsa4lY7UlsX0WiKmXeEvf9GIj34bqPpHclbVVhhcHCJdJLda+1a5C7iP7Qf6D/EfOgzxn+D4K6Qv+fwlzWwAl/kzR44FOtGysTgS3udRZrMOj+X6Ji/jcWNHrPpi101lbYohxgPADa/I5cHZfvrabkPvIfpD/IP+R8yDPGY2xUP4t/81zeI2bEr870bKx2p3YzgPKqBYO5/vjbNZuq+g1b8jad1l71vDiAOEyzyT68pjdhNxH9oP8B/mPnAd5zmj0W7z393N4jUdDu5/fPy3eSnamYDvjf1uplEbqjXxfXAjVPV/xmjCzeMmNhhgHCD+wMj/wLpoPl9tNyH1kP8h/kP/IeZDnjE7Z4r3/yNqP+vx+6plP61s4Vk8ltvUJZTQyvw4zt1neU8HrxeDfE6ZuGYyvO2mIqZGXa3KA8GSiH/vsIuQ+sh/kP8h/5DzIc0ar3+K9Y31+/5uC3zkf2vmpUFwdvuhTsJPBp2CjsL9P7VbRdhpmauStRJ3eP8Q+rOg5WO5t8dZYC18h95H9IP9B/iPnQZ5TA2WL935Q8ns3JH6nzZ+Y7kts815lNFS7h3AgYCEf6iTedncuUau/HWI/9gbfBqBb5L7sB/kv/5H/8l/Ogzynccb6TIq3JH7vZ4mfH2/xWMVPw06G4k/DrlRKQ/HwEA4EYrOQD3WxNGtvltTqxaz9ZAj9uDKf64q+7bTCbkLuI/tB/oP8R86DPKce+i3eO5H4vV8lfn5jy8frkcR2P6+UBu6+IR0IWMiHUVqZ1198ZmX8pP34HOo1PuMyLm61I2ubs3Z1qP6W4xcSf/thuwy5j+wH+Q/yHzkP8px6KVu89+9Zu6Lgd/4SuvP8/tk+SbxBNyilgbo4pAMBC/kwShcqquN3KuzThnyOm/03jtlddITcl/0g/+U/8l/+y3mQ5zRKv8V798z6+R9l7R8dnkRvCfNf8wCgqd5PzHm3GhrkPoD8B/kPIM+pp7LFe/87TD13atrmxM+91KHxcjsM0AWpZ2q+YGjoGLkPyH/5j/yX/4A8p1HGQvm3/H/a87PjiZ8Z69B4xedyfV0wBmeydo1yAlpgTT6nzZ7nTuRzIHSJ3Afkv/xH/st/QJ7TKP0W7z3U87OTiZ9Z17ExuyMxDkeVE9AC7ybmuDsMDR0l9wH5D/Jf/gPynEaZy+K98VOg86H4E6Iu2p8Yr93KCWiw3Ym5bb+hoePkPiD/Qf7Lf0Ce0xg/DuWP9Xk0azcl/m2iw+NWdMdDXAH7diUFNNBt+Rw2e15739CA3AfkP8h/+Q/Ic5qlbPHev2btseD5/bNdnbWTBWPyTf5vAE2az4qeUxrnOM8pBbkPyH+Q//IfkOc0zM9D+bf830v89/UdH7f4qf65UPwJ2lJlBTTA0nzOmj2PxbntNsMDch+Q/yD/5T8gz2me+Jz+ssV7/6fgv8Vn+i83dGF78LgjoLkmEnPYdkMDch+Q/4D8B+Q5zVW2eG9RmzRk//J4sDAG0DyphcgeNzQg9wH5D8h/QJ7TbP0W753dxg2ZNxrQWLsTc9ZThgbkPiD/AfkPyHPa4b/C3C/4bzFclzmYGKtHDQ1QI6mF2A8YGpD7gPwH5D8gz2mPn4W5X/C/ynAV2pe1CwVtt6EBamB3Yo7yTQCQ+4D8B+Q/IM9pmbi68+nQ/2L/F4YKAAAAAADq7Veh/wV/K9EDAAAAAEDN3ZC1f4TyC/7/YZgAAAAAAKD+/jt4fj8AAAAAADReXF0+dbH/bNauMEQAAAAAAFB/K0P6gv/vDA8AAAAAADTHb4Ln9wMAAAAAQOPdFIoX7/0/hgYAAAAAAJrlo/DDi/3ns7bcsAAAAAAAQLOMhR9e8J80JAAAAAAA0Dxx8d6/hZkL/r8xJAAAAAAA0Ey/CjMX/H9mOAAAAAAAoJluCTMX/P/NcAAAAAAAQHPFxXv/YhgAAAAAAKDZxrL2e8MAAAAAAADNFhfvHTMMAAAAAADQfEsNAQAAAAAApP1/NhzBsypgWoYAAAIgdEVYdE1hdGhNTAA8bWF0aCB4bWxucz0iaHR0cDovL3d3dy53My5vcmcvMTk5OC9NYXRoL01hdGhNTCI+PG1zdHlsZSBtYXRoc2l6ZT0iMTZweCI+PG1yb290Pjxtcm93Pjxtc3VwPjxtZmVuY2VkPjxtcm93Pjxtc3ViPjxtaT54PC9taT48bW4+MjwvbW4+PC9tc3ViPjxtbz4tPC9tbz48bXN1Yj48bWk+eDwvbWk+PG1uPjE8L21uPjwvbXN1Yj48L21yb3c+PC9tZmVuY2VkPjxtbj4yPC9tbj48L21zdXA+PG1vPis8L21vPjxtc3VwPjxtZmVuY2VkPjxtcm93Pjxtc3ViPjxtaT55PC9taT48bW4+MjwvbW4+PC9tc3ViPjxtbz4tPC9tbz48bXN1Yj48bWk+eTwvbWk+PG1uPjE8L21uPjwvbXN1Yj48L21yb3c+PC9tZmVuY2VkPjxtbj4yPC9tbj48L21zdXA+PG1vPis8L21vPjxtc3VwPjxtZmVuY2VkPjxtcm93Pjxtc3ViPjxtaT56PC9taT48bW4+MjwvbW4+PC9tc3ViPjxtbz4tPC9tbz48bXN1Yj48bWk+ejwvbWk+PG1uPjE8L21uPjwvbXN1Yj48L21yb3c+PC9tZmVuY2VkPjxtbj4yPC9tbj48L21zdXA+PC9tcm93Pjxtcm93Lz48L21yb290PjwvbXN0eWxlPjwvbWF0aD4ucIixAAAAAElFTkSuQmCC\&quot;,\&quot;slideId\&quot;:274,\&quot;accessibleText\&quot;:\&quot;index de racine blanc de ouvrir la parenthèse x indice 2 moins x indice 1 fermer la parenthèse au carré plus ouvrir la parenthèse y indice 2 moins y indice 1 fermer la parenthèse au carré plus ouvrir la parenthèse z indice 2 moins z indice 1 fermer la parenthèse au carré fin de racine\&quot;,\&quot;imageHeight\&quot;:20.463863337713533},{\&quot;mathml\&quot;:\&quot;&lt;math style=\\\&quot;font-family:stix;font-size:16px;\\\&quot; xmlns=\\\&quot;http://www.w3.org/1998/Math/MathML\\\&quot;&gt;&lt;mstyle mathsize=\\\&quot;16px\\\&quot;&gt;&lt;mi&gt;D&lt;/mi&gt;&lt;mo&gt;&amp;#xA0;&lt;/mo&gt;&lt;mo&gt;=&lt;/mo&gt;&lt;/mstyle&gt;&lt;/math&gt;\&quot;,\&quot;base64Image\&quot;:\&quot;iVBORw0KGgoAAAANSUhEUgAAAMMAAABCCAYAAADqk2LXAAAACXBIWXMAAA7EAAAOxAGVKw4bAAAABGJhU0UAAABBwf/jmAAABO1JREFUeNrtnVFEnlEYxx/JfJKRJMmMmWQXGdPFZHaTmXySMTPTRWImMzORTDLTTWYXs5uZJJnIZCYzZpJMN5OZzMTMZCYxkyT5aOfRezWL//N973nP+b7+P56r+M7jfZ5/73nPec5zRIpny9l+hrbrbMfZH2dfnb12NuVsyFmPs0YhJBDPnM0mSfkrY2EcZuvOJhNxVDNEJBTHnfU5+xaJMHYSwZ5jaEgo6pJpjDV5nzvLJ6Kq+uc3c85akr/3O5t2tmb47QWKgoRiwJCoBWeXixxHBTLqbAMc64WzBoaHZEmPQQwPUxjvmLNB8KN+01k3Q0Sy4opBDM0pjnvC2RI47ijDRLLgNpiQnzyMXZ1Mh5DxnzFUxDfTYDKOe/SBgiBRgK70dHr0Qd8Qi6AfgwwZ8UGj4PsAVRn4sgn6c5GhI2lzHUy+uYz86QX9+e6sluEjaTIDJt+tDH1aAX0aY/hImvwGE+9Ehj7lQZ/2JN2lXnKEaQeTbi2Ab2jN1COGkaTBMJhwTwL4Ngr6prvYxxhKUirvwYTLB/DtjOC74jcYSlIKuq5fAOfloc4aoAV9swwnKQW0OG8+oI+zEs8eCKlgnoKJdjegj/cNU6UOhpQUC3qgpzWgj5Zq2j6GlBRDs+C7vCG5ZBDDBMNKiqG/TBKs2SCGVwwrKYaXYIL1BPaz1iCGNYaVWNFVl23BzjrnAvuaM4hhi6ElVi4I3qEiNJY3wy5DS6ygZQ5DEfjaaBDDXgXEplPi6GGVhc3F8MDRA/gx9C2yrCbtUgwUg3XagZRgbESSHHmxdeSjGCgGGHQTayqS5Og1PNzfFAPFYGECdPRaJMnx2PBwlygGisHCD3BJtS6S5JgzPNwZioFiQGkBnVyOKDl+GB7uOMVAMaCgXfMeRJIYNcaHe1UIAXkFJtX5SPztNorhJENMELQEYw9IqO2IfH5kEMI6Q0zSnovG9BG6IizfJh4YA5OqNxJ/m4xTJN7fQGA+gknVFIm/d8S22cbzzwSiTsLdvVAsHwxieMIQE5RrUl7r9KeNU6RWhpigoJeAdEbi77hBCG8YXmIBuQA9lr5DNYI3QlY7y/ASlDYpo4MWctCjab/MfCZlwj2J7+6Fw9DmwT8FP8hziuElFt5K+ZQyDBreCiMMLbGgzYKREowYWqzUO/sj+BJwpe4rsGrVE11SPuv0U6CvWjvVUsH/wCgGT6CnxPKBE6DL8AAr/R4GisETq4K1V6kOGPwGwe9gOArXVVEMHkAL3d4FDLzO+9Gbg14fke88isEDfaBDIRuFoc0JVDA5ioFiKBb0budQjcLQgzva8eIoXXxOMXgAWaYM1agX/bDXPZIaIaQE0Luds74UMGd4Y80E/rAnFQJ6D9pAhj7pDjd6wOgBQ0jSYgFMuqwuBOxPpmTItK2H4SNpoafaCqAYfJc06KXmi4I3LmPhHUmVAcPXvC/05Nkk6IOeoxhi2IgPVg1iaEtxXH3LaFnFvGF8rUdqZsiID26KbZ13WUprMHw8mePrWwA9nVZIRMBzy8Qb3cmUw7rxoUdCHyb/1ev/87t64EZLOy4liT8sB2eqvxjH0QbCI3wTEF/ohpQ2230rce4w6jkJ3WDrYKiIL4aSb4NCRImvvnx2Ni0HXfm4MkQyYT7DBN9Npl9a3vFNDlqz6IXqE4kotSdTu7CjHSGEhOMvBw7xVXZuzjUAAACDdEVYdE1hdGhNTAA8bWF0aCB4bWxucz0iaHR0cDovL3d3dy53My5vcmcvMTk5OC9NYXRoL01hdGhNTCI+PG1zdHlsZSBtYXRoc2l6ZT0iMTZweCI+PG1pPkQ8L21pPjxtbz4mI3hBMDs8L21vPjxtbz49PC9tbz48L21zdHlsZT48L21hdGg+5+/3egAAAABJRU5ErkJggg==\&quot;,\&quot;slideId\&quot;:274,\&quot;accessibleText\&quot;:\&quot;D espace égal à\&quot;,\&quot;imageHeight\&quot;:7.13513513513513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Tema do Office</vt:lpstr>
      <vt:lpstr>SEGMENTAÇÃO</vt:lpstr>
      <vt:lpstr>Limiarização variável</vt:lpstr>
      <vt:lpstr>Particionamento da imagem</vt:lpstr>
      <vt:lpstr>Exemplo de particionamento de imagem (1/5)</vt:lpstr>
      <vt:lpstr>Exemplo de particionamento de imagem (2/5)</vt:lpstr>
      <vt:lpstr>Exemplo de particionamento de imagem (3/5)</vt:lpstr>
      <vt:lpstr>Exemplo de particionamento de imagem (4/5)</vt:lpstr>
      <vt:lpstr>Exemplo de particionamento de imagem (5/5)</vt:lpstr>
      <vt:lpstr>Clusterização K-means</vt:lpstr>
      <vt:lpstr>Clusterização K-means</vt:lpstr>
      <vt:lpstr>Clusterização K-means</vt:lpstr>
      <vt:lpstr>Exemplo de segmentação de região usando clustering (1/5)</vt:lpstr>
      <vt:lpstr>Exemplo de segmentação de região usando clustering (2/5)</vt:lpstr>
      <vt:lpstr>Exemplo de segmentação de região usando clustering (3/5)</vt:lpstr>
      <vt:lpstr>Exemplo de segmentação de região usando clustering (4/5)</vt:lpstr>
      <vt:lpstr>Exemplo de segmentação de região usando clustering (5/5)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709</cp:revision>
  <dcterms:created xsi:type="dcterms:W3CDTF">2024-05-03T12:54:05Z</dcterms:created>
  <dcterms:modified xsi:type="dcterms:W3CDTF">2024-05-17T15:34:23Z</dcterms:modified>
</cp:coreProperties>
</file>