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27"/>
  </p:notesMasterIdLst>
  <p:sldIdLst>
    <p:sldId id="256" r:id="rId4"/>
    <p:sldId id="296" r:id="rId5"/>
    <p:sldId id="257" r:id="rId6"/>
    <p:sldId id="297" r:id="rId7"/>
    <p:sldId id="316" r:id="rId8"/>
    <p:sldId id="298" r:id="rId9"/>
    <p:sldId id="299" r:id="rId10"/>
    <p:sldId id="300" r:id="rId11"/>
    <p:sldId id="301" r:id="rId12"/>
    <p:sldId id="302" r:id="rId13"/>
    <p:sldId id="303" r:id="rId14"/>
    <p:sldId id="307" r:id="rId15"/>
    <p:sldId id="308" r:id="rId16"/>
    <p:sldId id="304" r:id="rId17"/>
    <p:sldId id="314" r:id="rId18"/>
    <p:sldId id="305" r:id="rId19"/>
    <p:sldId id="306" r:id="rId20"/>
    <p:sldId id="309" r:id="rId21"/>
    <p:sldId id="310" r:id="rId22"/>
    <p:sldId id="311" r:id="rId23"/>
    <p:sldId id="312" r:id="rId24"/>
    <p:sldId id="313" r:id="rId25"/>
    <p:sldId id="315" r:id="rId26"/>
  </p:sldIdLst>
  <p:sldSz cx="10969625" cy="6170613"/>
  <p:notesSz cx="6858000" cy="9144000"/>
  <p:custDataLst>
    <p:tags r:id="rId28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4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18.10.2023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428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290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4" userDrawn="1">
          <p15:clr>
            <a:srgbClr val="FBAE40"/>
          </p15:clr>
        </p15:guide>
        <p15:guide id="6" orient="horz" pos="347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Adicionar título do diapositivo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153" userDrawn="1">
          <p15:clr>
            <a:srgbClr val="FBAE40"/>
          </p15:clr>
        </p15:guide>
        <p15:guide id="2" pos="6491" userDrawn="1">
          <p15:clr>
            <a:srgbClr val="FBAE40"/>
          </p15:clr>
        </p15:guide>
        <p15:guide id="3" orient="horz" pos="2088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1557" userDrawn="1">
          <p15:clr>
            <a:srgbClr val="FBAE40"/>
          </p15:clr>
        </p15:guide>
        <p15:guide id="4" orient="horz" pos="28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250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Adicionar título do diapositivo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t-BR" noProof="1"/>
              <a:t>Clique para editar os estilos de texto Mestres</a:t>
            </a:r>
          </a:p>
          <a:p>
            <a:pPr lvl="1"/>
            <a:r>
              <a:rPr lang="pt-BR" noProof="1"/>
              <a:t>Segundo nível</a:t>
            </a:r>
          </a:p>
          <a:p>
            <a:pPr lvl="2"/>
            <a:r>
              <a:rPr lang="pt-BR" noProof="1"/>
              <a:t>Terceiro nível</a:t>
            </a:r>
          </a:p>
          <a:p>
            <a:pPr lvl="3"/>
            <a:r>
              <a:rPr lang="pt-BR" noProof="1"/>
              <a:t>Quarto nível</a:t>
            </a:r>
          </a:p>
          <a:p>
            <a:pPr lvl="4"/>
            <a:r>
              <a:rPr lang="pt-BR" noProof="1"/>
              <a:t>Quinto nível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Interno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CaP/ETS | 2023-09-28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Todos os direitos reservados, também no que diz respeito a qualquer disposição, utilização, reprodução, processamento, transmissão, bem como no caso de pedidos de patentes.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23" r:id="rId17"/>
    <p:sldLayoutId id="2147483734" r:id="rId18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Orientada</a:t>
            </a:r>
            <a:r>
              <a:rPr lang="en-US" dirty="0"/>
              <a:t> a </a:t>
            </a:r>
            <a:r>
              <a:rPr lang="en-US" dirty="0" err="1"/>
              <a:t>objeto</a:t>
            </a:r>
            <a:r>
              <a:rPr lang="en-US" dirty="0"/>
              <a:t> III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Vinícius José Ferreira, </a:t>
            </a:r>
            <a:r>
              <a:rPr lang="en-US" dirty="0" err="1"/>
              <a:t>CaP</a:t>
            </a:r>
            <a:r>
              <a:rPr lang="en-US" dirty="0"/>
              <a:t>/ETS, 28/09</a:t>
            </a:r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43F2A-BF84-6D28-28CC-EE5C3BCD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x Java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7924FE-2957-8A92-0E91-13C6C3752B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Programação Orientada a Objeto III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E6D430-94AF-DDE9-B236-0801204F677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800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mostrar_salario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lang="pt-BR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pt-BR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"O salario de "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pt-BR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nome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 é "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pt-BR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salario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getSalario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pt-BR" sz="18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salario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setSalario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800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salario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){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pt-BR" sz="18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pt-BR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salario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salario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pt-BR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8E0B08A-006C-04A2-F71D-92CD07E8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417956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299FD-AF91-1591-C6E7-E037FBB0C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E996B0-F2E1-48CF-E325-487AFC101A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Programação Orientada a Objeto III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82281D-5B3A-AE2E-AC97-DAC87ABE3D4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Supondo que queremos criar um sistema de gerenciamento de veículos como criaríamos?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Carro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marca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nivel_tank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marca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marca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nivel_tank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nivel_tank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abastecer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litros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nivel_tank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litros</a:t>
            </a:r>
          </a:p>
          <a:p>
            <a:pPr marL="0" indent="0">
              <a:buNone/>
            </a:pPr>
            <a:endParaRPr lang="pt-BR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Está correto? Sim, porém e se precisarmos adicionar outro tipo de veículos? Em POO existe uma técnica para nos ajudar nisso a Herança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2414FA9-A9E0-346F-EA56-8DEBFED2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11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4B4B34E-66A8-F170-1327-01D2C3C9C7A6}"/>
              </a:ext>
            </a:extLst>
          </p:cNvPr>
          <p:cNvSpPr txBox="1"/>
          <p:nvPr/>
        </p:nvSpPr>
        <p:spPr>
          <a:xfrm>
            <a:off x="6096000" y="1714980"/>
            <a:ext cx="5836920" cy="36799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Moto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marca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nivel_tank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marca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marca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nivel_tank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nivel_tank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abastecer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litros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nivel_tank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litros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04621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A3A1D-1BBF-1892-76EE-3BE98F07A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DFCD54-E7EF-1D21-3070-A3000DF02D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Programação Orientada a Objeto III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31C3FEA-2D63-268E-2EFD-63480E9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12</a:t>
            </a:fld>
            <a:endParaRPr lang="en-US" noProof="1"/>
          </a:p>
        </p:txBody>
      </p:sp>
      <p:pic>
        <p:nvPicPr>
          <p:cNvPr id="4098" name="Picture 2" descr="4.872.200+ Veículo Terrestre fotos de stock, imagens e fotos royalty-free -  iStock">
            <a:extLst>
              <a:ext uri="{FF2B5EF4-FFF2-40B4-BE49-F238E27FC236}">
                <a16:creationId xmlns:a16="http://schemas.microsoft.com/office/drawing/2014/main" id="{302F0E9C-25AF-C050-BE48-55AD123E0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988" y="660668"/>
            <a:ext cx="3431223" cy="227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F4FE6A4-1156-E5E1-5A37-D4E44C3CB436}"/>
              </a:ext>
            </a:extLst>
          </p:cNvPr>
          <p:cNvSpPr txBox="1"/>
          <p:nvPr/>
        </p:nvSpPr>
        <p:spPr>
          <a:xfrm>
            <a:off x="5019779" y="3150669"/>
            <a:ext cx="929640" cy="342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Veículos </a:t>
            </a:r>
          </a:p>
        </p:txBody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956EBA75-1839-C79A-6DCC-D7D6B2CDF2BD}"/>
              </a:ext>
            </a:extLst>
          </p:cNvPr>
          <p:cNvSpPr/>
          <p:nvPr/>
        </p:nvSpPr>
        <p:spPr>
          <a:xfrm rot="14328278">
            <a:off x="2946053" y="2469068"/>
            <a:ext cx="533400" cy="1232476"/>
          </a:xfrm>
          <a:prstGeom prst="downArrow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2CEE3DB6-2956-0BC0-4598-6608F5577B1C}"/>
              </a:ext>
            </a:extLst>
          </p:cNvPr>
          <p:cNvSpPr/>
          <p:nvPr/>
        </p:nvSpPr>
        <p:spPr>
          <a:xfrm rot="7239588">
            <a:off x="7499794" y="2378386"/>
            <a:ext cx="533400" cy="1232476"/>
          </a:xfrm>
          <a:prstGeom prst="downArrow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4100" name="Picture 4" descr="Ford | Ford Mustang Mach 1 2023 - O novo carro de performance">
            <a:extLst>
              <a:ext uri="{FF2B5EF4-FFF2-40B4-BE49-F238E27FC236}">
                <a16:creationId xmlns:a16="http://schemas.microsoft.com/office/drawing/2014/main" id="{23538132-2956-797F-3D46-E1953CBCF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00" y="3583981"/>
            <a:ext cx="3246120" cy="129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95022FC-5167-9944-7CCB-A023D218D35A}"/>
              </a:ext>
            </a:extLst>
          </p:cNvPr>
          <p:cNvSpPr txBox="1"/>
          <p:nvPr/>
        </p:nvSpPr>
        <p:spPr>
          <a:xfrm>
            <a:off x="1507950" y="4874913"/>
            <a:ext cx="640620" cy="342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Carro </a:t>
            </a:r>
          </a:p>
        </p:txBody>
      </p:sp>
      <p:pic>
        <p:nvPicPr>
          <p:cNvPr id="4102" name="Picture 6" descr="Moto mais rápida do mundo: saiba qual é e conheça suas concorrentes | Tecfil">
            <a:extLst>
              <a:ext uri="{FF2B5EF4-FFF2-40B4-BE49-F238E27FC236}">
                <a16:creationId xmlns:a16="http://schemas.microsoft.com/office/drawing/2014/main" id="{D28E5312-C6C0-4195-4754-D7D64F109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716" y="3493569"/>
            <a:ext cx="2307917" cy="153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CA222F9-22DD-9A87-7E92-E991BAB5D278}"/>
              </a:ext>
            </a:extLst>
          </p:cNvPr>
          <p:cNvSpPr txBox="1"/>
          <p:nvPr/>
        </p:nvSpPr>
        <p:spPr>
          <a:xfrm>
            <a:off x="9255664" y="5179713"/>
            <a:ext cx="640620" cy="342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Moto </a:t>
            </a:r>
          </a:p>
        </p:txBody>
      </p:sp>
      <p:pic>
        <p:nvPicPr>
          <p:cNvPr id="4104" name="Picture 8" descr="Veículos Can-Am Off-Road: Quadriciclo – Outlander">
            <a:extLst>
              <a:ext uri="{FF2B5EF4-FFF2-40B4-BE49-F238E27FC236}">
                <a16:creationId xmlns:a16="http://schemas.microsoft.com/office/drawing/2014/main" id="{04006A14-B75F-B401-EB69-F34B060F9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304" y="4140037"/>
            <a:ext cx="2292589" cy="123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8C20923D-772E-9D32-B989-EA5B30B8961B}"/>
              </a:ext>
            </a:extLst>
          </p:cNvPr>
          <p:cNvSpPr/>
          <p:nvPr/>
        </p:nvSpPr>
        <p:spPr>
          <a:xfrm rot="10800000">
            <a:off x="5217898" y="3491325"/>
            <a:ext cx="533400" cy="648712"/>
          </a:xfrm>
          <a:prstGeom prst="downArrow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64FC90A-7E5D-F167-037D-E3F772E1AB3A}"/>
              </a:ext>
            </a:extLst>
          </p:cNvPr>
          <p:cNvSpPr txBox="1"/>
          <p:nvPr/>
        </p:nvSpPr>
        <p:spPr>
          <a:xfrm>
            <a:off x="4901668" y="5364480"/>
            <a:ext cx="1165860" cy="342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Quadriciclo</a:t>
            </a:r>
          </a:p>
        </p:txBody>
      </p:sp>
    </p:spTree>
    <p:extLst>
      <p:ext uri="{BB962C8B-B14F-4D97-AF65-F5344CB8AC3E}">
        <p14:creationId xmlns:p14="http://schemas.microsoft.com/office/powerpoint/2010/main" val="1316921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728F9-687E-1E8B-FEE3-C38BC169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FD923E-9457-811C-333F-32C0FE3BAB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Programação Orientada a Objeto III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38D40C-D42A-7F82-376C-D8478771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13</a:t>
            </a:fld>
            <a:endParaRPr lang="en-US" noProof="1"/>
          </a:p>
        </p:txBody>
      </p:sp>
      <p:pic>
        <p:nvPicPr>
          <p:cNvPr id="1032" name="Picture 8" descr="Vetor do Stock: Animals icon set. Flat set of animals vector icons for web  design | Adobe Stock">
            <a:extLst>
              <a:ext uri="{FF2B5EF4-FFF2-40B4-BE49-F238E27FC236}">
                <a16:creationId xmlns:a16="http://schemas.microsoft.com/office/drawing/2014/main" id="{CF01D287-88FC-112A-EB73-435A2B506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905" y="648000"/>
            <a:ext cx="2817813" cy="140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289657C-8083-EC1A-B807-E1D653AD8F47}"/>
              </a:ext>
            </a:extLst>
          </p:cNvPr>
          <p:cNvSpPr txBox="1"/>
          <p:nvPr/>
        </p:nvSpPr>
        <p:spPr>
          <a:xfrm>
            <a:off x="5122357" y="2231190"/>
            <a:ext cx="724907" cy="3581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Animal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925A06E-87A8-967D-E40C-FD7FC499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516" y="2231190"/>
            <a:ext cx="1738155" cy="173815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EE3B16B-6259-79D1-B569-1EFB11E363D9}"/>
              </a:ext>
            </a:extLst>
          </p:cNvPr>
          <p:cNvSpPr txBox="1"/>
          <p:nvPr/>
        </p:nvSpPr>
        <p:spPr>
          <a:xfrm>
            <a:off x="2224854" y="3969345"/>
            <a:ext cx="411480" cy="2438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Ave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7E3BCCD-7983-E17F-41D2-8898F4FE2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117" y="2231189"/>
            <a:ext cx="1738156" cy="173815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9109979-B862-9382-C5E0-F12D0E7E444B}"/>
              </a:ext>
            </a:extLst>
          </p:cNvPr>
          <p:cNvSpPr txBox="1"/>
          <p:nvPr/>
        </p:nvSpPr>
        <p:spPr>
          <a:xfrm>
            <a:off x="8238411" y="4091265"/>
            <a:ext cx="1012719" cy="3015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Mamífero</a:t>
            </a:r>
          </a:p>
        </p:txBody>
      </p: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D3806F81-0642-3C85-6321-39E144A1EF09}"/>
              </a:ext>
            </a:extLst>
          </p:cNvPr>
          <p:cNvCxnSpPr>
            <a:cxnSpLocks/>
            <a:stCxn id="8" idx="0"/>
            <a:endCxn id="1032" idx="1"/>
          </p:cNvCxnSpPr>
          <p:nvPr/>
        </p:nvCxnSpPr>
        <p:spPr>
          <a:xfrm rot="5400000" flipH="1" flipV="1">
            <a:off x="2813881" y="969167"/>
            <a:ext cx="878736" cy="164531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46547478-AA29-0C96-B536-4490120ECD1E}"/>
              </a:ext>
            </a:extLst>
          </p:cNvPr>
          <p:cNvCxnSpPr>
            <a:cxnSpLocks/>
            <a:stCxn id="11" idx="0"/>
            <a:endCxn id="1032" idx="3"/>
          </p:cNvCxnSpPr>
          <p:nvPr/>
        </p:nvCxnSpPr>
        <p:spPr>
          <a:xfrm rot="16200000" flipV="1">
            <a:off x="7380090" y="866083"/>
            <a:ext cx="878735" cy="18514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D51F4783-6E5A-CBB4-19F9-080FF68BDEBA}"/>
              </a:ext>
            </a:extLst>
          </p:cNvPr>
          <p:cNvCxnSpPr>
            <a:cxnSpLocks/>
            <a:endCxn id="11" idx="1"/>
          </p:cNvCxnSpPr>
          <p:nvPr/>
        </p:nvCxnSpPr>
        <p:spPr>
          <a:xfrm rot="5400000" flipH="1" flipV="1">
            <a:off x="6806183" y="3211165"/>
            <a:ext cx="1180832" cy="9590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9A342CE-B1C7-3437-4427-187C9121A3A1}"/>
              </a:ext>
            </a:extLst>
          </p:cNvPr>
          <p:cNvSpPr txBox="1"/>
          <p:nvPr/>
        </p:nvSpPr>
        <p:spPr>
          <a:xfrm>
            <a:off x="6577050" y="5400693"/>
            <a:ext cx="680060" cy="2438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kern="0" dirty="0">
                <a:solidFill>
                  <a:srgbClr val="000000"/>
                </a:solidFill>
              </a:rPr>
              <a:t>Narval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1036" name="Picture 12" descr="Quanto vive um elefante">
            <a:extLst>
              <a:ext uri="{FF2B5EF4-FFF2-40B4-BE49-F238E27FC236}">
                <a16:creationId xmlns:a16="http://schemas.microsoft.com/office/drawing/2014/main" id="{271F3B3E-B9A0-60E8-7DAA-0CBC2E973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913" y="4116444"/>
            <a:ext cx="1304607" cy="130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A4DCBB3D-D6E0-5B87-CB16-C783C06921CA}"/>
              </a:ext>
            </a:extLst>
          </p:cNvPr>
          <p:cNvSpPr txBox="1"/>
          <p:nvPr/>
        </p:nvSpPr>
        <p:spPr>
          <a:xfrm>
            <a:off x="9781309" y="5400693"/>
            <a:ext cx="881814" cy="2438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kern="0" dirty="0">
                <a:solidFill>
                  <a:srgbClr val="000000"/>
                </a:solidFill>
              </a:rPr>
              <a:t>Elefante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96C29157-A15E-3C07-35AD-E857D025AAB2}"/>
              </a:ext>
            </a:extLst>
          </p:cNvPr>
          <p:cNvCxnSpPr>
            <a:cxnSpLocks/>
            <a:stCxn id="1036" idx="0"/>
            <a:endCxn id="11" idx="3"/>
          </p:cNvCxnSpPr>
          <p:nvPr/>
        </p:nvCxnSpPr>
        <p:spPr>
          <a:xfrm rot="16200000" flipV="1">
            <a:off x="9410157" y="3304384"/>
            <a:ext cx="1016177" cy="60794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Coruja-das-torres – Wikipédia, a enciclopédia livre">
            <a:extLst>
              <a:ext uri="{FF2B5EF4-FFF2-40B4-BE49-F238E27FC236}">
                <a16:creationId xmlns:a16="http://schemas.microsoft.com/office/drawing/2014/main" id="{B8E82BB4-E7C4-39AF-6EBB-ED847F828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68" y="4261312"/>
            <a:ext cx="959036" cy="117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20BF6D8A-3DEE-E00A-7B00-99D87097D58D}"/>
              </a:ext>
            </a:extLst>
          </p:cNvPr>
          <p:cNvSpPr txBox="1"/>
          <p:nvPr/>
        </p:nvSpPr>
        <p:spPr>
          <a:xfrm>
            <a:off x="405656" y="5397813"/>
            <a:ext cx="680060" cy="2438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kern="0" dirty="0">
                <a:solidFill>
                  <a:srgbClr val="000000"/>
                </a:solidFill>
              </a:rPr>
              <a:t>Coruja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4C5DBBE1-D1DE-3722-5F91-0BC72CAA251B}"/>
              </a:ext>
            </a:extLst>
          </p:cNvPr>
          <p:cNvCxnSpPr>
            <a:cxnSpLocks/>
            <a:stCxn id="1040" idx="0"/>
            <a:endCxn id="8" idx="1"/>
          </p:cNvCxnSpPr>
          <p:nvPr/>
        </p:nvCxnSpPr>
        <p:spPr>
          <a:xfrm rot="5400000" flipH="1" flipV="1">
            <a:off x="573079" y="3272875"/>
            <a:ext cx="1161044" cy="81583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 descr="Como criar tucano - Revista Globo Rural | Como criar">
            <a:extLst>
              <a:ext uri="{FF2B5EF4-FFF2-40B4-BE49-F238E27FC236}">
                <a16:creationId xmlns:a16="http://schemas.microsoft.com/office/drawing/2014/main" id="{0D91B208-548B-9A3C-86B5-7A0C96920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15" y="4213185"/>
            <a:ext cx="1326909" cy="116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F204FD19-C570-BF38-689A-1262AB3E2A05}"/>
              </a:ext>
            </a:extLst>
          </p:cNvPr>
          <p:cNvSpPr txBox="1"/>
          <p:nvPr/>
        </p:nvSpPr>
        <p:spPr>
          <a:xfrm>
            <a:off x="3856129" y="5414533"/>
            <a:ext cx="834479" cy="2438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Tucano</a:t>
            </a:r>
          </a:p>
        </p:txBody>
      </p:sp>
      <p:cxnSp>
        <p:nvCxnSpPr>
          <p:cNvPr id="36" name="Conector: Angulado 35">
            <a:extLst>
              <a:ext uri="{FF2B5EF4-FFF2-40B4-BE49-F238E27FC236}">
                <a16:creationId xmlns:a16="http://schemas.microsoft.com/office/drawing/2014/main" id="{3F6340D2-EB1E-1654-9E3E-B6787527B6DD}"/>
              </a:ext>
            </a:extLst>
          </p:cNvPr>
          <p:cNvCxnSpPr>
            <a:cxnSpLocks/>
            <a:stCxn id="1042" idx="0"/>
            <a:endCxn id="8" idx="3"/>
          </p:cNvCxnSpPr>
          <p:nvPr/>
        </p:nvCxnSpPr>
        <p:spPr>
          <a:xfrm rot="16200000" flipV="1">
            <a:off x="3230063" y="3169877"/>
            <a:ext cx="1112917" cy="97369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Narval | Wiki Mundo Animal | Fandom">
            <a:extLst>
              <a:ext uri="{FF2B5EF4-FFF2-40B4-BE49-F238E27FC236}">
                <a16:creationId xmlns:a16="http://schemas.microsoft.com/office/drawing/2014/main" id="{DD2B215F-816D-72A1-8ED1-9814C5B88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264" y="4301614"/>
            <a:ext cx="2255917" cy="111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996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719E5-483E-1FAC-BAE6-3FD66C3F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0B1001-7379-BD2B-8F90-385A237DEF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Programação Orientada a Objeto III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090811-9ABE-EADD-2C37-BB8871B6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14</a:t>
            </a:fld>
            <a:endParaRPr lang="en-US" noProof="1"/>
          </a:p>
        </p:txBody>
      </p:sp>
      <p:pic>
        <p:nvPicPr>
          <p:cNvPr id="3074" name="Picture 2" descr="Quem é o pai de Luffy em One Piece?">
            <a:extLst>
              <a:ext uri="{FF2B5EF4-FFF2-40B4-BE49-F238E27FC236}">
                <a16:creationId xmlns:a16="http://schemas.microsoft.com/office/drawing/2014/main" id="{BFF32C49-D62F-E9E2-448F-E0332AB8D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372" y="1746002"/>
            <a:ext cx="2546930" cy="22839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076" name="Picture 4" descr="Universo Animangá: Personagem da Semana: Monkey D. Luffy">
            <a:extLst>
              <a:ext uri="{FF2B5EF4-FFF2-40B4-BE49-F238E27FC236}">
                <a16:creationId xmlns:a16="http://schemas.microsoft.com/office/drawing/2014/main" id="{FB8DAAF5-83B9-45A6-4AA3-0D4650F1F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155" y="1746002"/>
            <a:ext cx="2546930" cy="22839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88FE205-1648-857C-A63F-112F3398C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40" y="1713018"/>
            <a:ext cx="2728980" cy="23499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F479735-9847-6995-D1C9-8CB6B8DF68C4}"/>
              </a:ext>
            </a:extLst>
          </p:cNvPr>
          <p:cNvSpPr txBox="1"/>
          <p:nvPr/>
        </p:nvSpPr>
        <p:spPr>
          <a:xfrm>
            <a:off x="1202785" y="4274820"/>
            <a:ext cx="664115" cy="3124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Avó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6A17565-A2C6-73E5-28C7-98B7EBF2A18A}"/>
              </a:ext>
            </a:extLst>
          </p:cNvPr>
          <p:cNvSpPr txBox="1"/>
          <p:nvPr/>
        </p:nvSpPr>
        <p:spPr>
          <a:xfrm>
            <a:off x="5243779" y="4274820"/>
            <a:ext cx="664115" cy="3124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Pai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1A9B08E-E71C-830D-6F49-89EDBF8E642D}"/>
              </a:ext>
            </a:extLst>
          </p:cNvPr>
          <p:cNvSpPr txBox="1"/>
          <p:nvPr/>
        </p:nvSpPr>
        <p:spPr>
          <a:xfrm>
            <a:off x="9009840" y="4274820"/>
            <a:ext cx="795560" cy="3124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Filho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9B7EA05C-464C-8246-FCE8-E11010794CAE}"/>
              </a:ext>
            </a:extLst>
          </p:cNvPr>
          <p:cNvSpPr/>
          <p:nvPr/>
        </p:nvSpPr>
        <p:spPr>
          <a:xfrm rot="10800000">
            <a:off x="3246120" y="2827020"/>
            <a:ext cx="861060" cy="388800"/>
          </a:xfrm>
          <a:prstGeom prst="rightArrow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F37C674F-B54B-D749-1C9C-3A7A862F0517}"/>
              </a:ext>
            </a:extLst>
          </p:cNvPr>
          <p:cNvSpPr/>
          <p:nvPr/>
        </p:nvSpPr>
        <p:spPr>
          <a:xfrm rot="10800000">
            <a:off x="7043417" y="2827020"/>
            <a:ext cx="883920" cy="388800"/>
          </a:xfrm>
          <a:prstGeom prst="rightArrow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064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FD81D-C37F-1CF1-86EF-D74CD631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Múltipla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0FEDDA-D933-B7A5-4A8B-BFB8AFE459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Programação Orientada a Objeto III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E5633C0-AFEE-3310-7BC4-517BC208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15</a:t>
            </a:fld>
            <a:endParaRPr lang="en-US" noProof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EE1DFE-3DED-EAED-E52E-9D6ED87DA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13" y="1869840"/>
            <a:ext cx="207645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7089B9D-86B5-12BE-9290-72C0C861D57E}"/>
              </a:ext>
            </a:extLst>
          </p:cNvPr>
          <p:cNvSpPr txBox="1"/>
          <p:nvPr/>
        </p:nvSpPr>
        <p:spPr>
          <a:xfrm>
            <a:off x="1146858" y="4302222"/>
            <a:ext cx="822960" cy="3212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Pessoa</a:t>
            </a:r>
          </a:p>
        </p:txBody>
      </p:sp>
      <p:pic>
        <p:nvPicPr>
          <p:cNvPr id="1028" name="Picture 4" descr="Katana Warrior com Bainha 121,5 cm - Cold Steel - Rei da Cutelaria">
            <a:extLst>
              <a:ext uri="{FF2B5EF4-FFF2-40B4-BE49-F238E27FC236}">
                <a16:creationId xmlns:a16="http://schemas.microsoft.com/office/drawing/2014/main" id="{E77FADBE-CA42-F391-8100-52A943388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408" y="1931207"/>
            <a:ext cx="2071828" cy="207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C2C4EE6-0B7F-B32F-BE25-CAFADD234B3D}"/>
              </a:ext>
            </a:extLst>
          </p:cNvPr>
          <p:cNvSpPr txBox="1"/>
          <p:nvPr/>
        </p:nvSpPr>
        <p:spPr>
          <a:xfrm>
            <a:off x="8676641" y="4112292"/>
            <a:ext cx="912646" cy="3761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Katana</a:t>
            </a:r>
          </a:p>
        </p:txBody>
      </p:sp>
      <p:pic>
        <p:nvPicPr>
          <p:cNvPr id="1030" name="Picture 6" descr="Japanese Samurai Warrior Mighty Ninja Swords Stock Vector (Royalty Free)  2279017517 | Shutterstock">
            <a:extLst>
              <a:ext uri="{FF2B5EF4-FFF2-40B4-BE49-F238E27FC236}">
                <a16:creationId xmlns:a16="http://schemas.microsoft.com/office/drawing/2014/main" id="{AE6FF049-11D8-CD7C-50F1-116DB0D805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98"/>
          <a:stretch/>
        </p:blipFill>
        <p:spPr bwMode="auto">
          <a:xfrm>
            <a:off x="4464575" y="1753678"/>
            <a:ext cx="1703387" cy="24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2329041A-4C40-040E-A238-6EF0E69D1117}"/>
              </a:ext>
            </a:extLst>
          </p:cNvPr>
          <p:cNvCxnSpPr>
            <a:cxnSpLocks/>
            <a:stCxn id="1030" idx="1"/>
            <a:endCxn id="1026" idx="3"/>
          </p:cNvCxnSpPr>
          <p:nvPr/>
        </p:nvCxnSpPr>
        <p:spPr>
          <a:xfrm rot="10800000">
            <a:off x="2596563" y="2974741"/>
            <a:ext cx="186801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5A9911D4-1C09-6451-BF93-4C388C20D57C}"/>
              </a:ext>
            </a:extLst>
          </p:cNvPr>
          <p:cNvCxnSpPr>
            <a:cxnSpLocks/>
            <a:stCxn id="1030" idx="3"/>
            <a:endCxn id="1028" idx="1"/>
          </p:cNvCxnSpPr>
          <p:nvPr/>
        </p:nvCxnSpPr>
        <p:spPr>
          <a:xfrm flipV="1">
            <a:off x="6167962" y="2967121"/>
            <a:ext cx="2035446" cy="76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10B8C1E-698E-8C96-689F-55083C15A830}"/>
              </a:ext>
            </a:extLst>
          </p:cNvPr>
          <p:cNvSpPr txBox="1"/>
          <p:nvPr/>
        </p:nvSpPr>
        <p:spPr>
          <a:xfrm>
            <a:off x="4859068" y="4345260"/>
            <a:ext cx="914400" cy="2343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Samurai</a:t>
            </a:r>
          </a:p>
        </p:txBody>
      </p:sp>
    </p:spTree>
    <p:extLst>
      <p:ext uri="{BB962C8B-B14F-4D97-AF65-F5344CB8AC3E}">
        <p14:creationId xmlns:p14="http://schemas.microsoft.com/office/powerpoint/2010/main" val="4037158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034B6-635D-1331-EAEC-ABD96E3A4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1FC174-1E5D-32C2-123C-FB7839AD37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Programação Orientada a Objeto III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2A3751-735B-4474-0505-27BF5FBB866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Voltando ao exemplo anterior, podemos criar uma classe chamada veículos que será a base para todos os tipos de veículos que teremos no sistema 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Veiculo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marca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nivel_tank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marca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marca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nivel_tank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nivel_tank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abastecer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litros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nivel_tank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litros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Carro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Veiculo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5DDF56-F2FB-0459-0FC0-9B5252ED0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16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8379C17-1E1E-FD44-C49E-EFD1BF69EB08}"/>
              </a:ext>
            </a:extLst>
          </p:cNvPr>
          <p:cNvSpPr txBox="1"/>
          <p:nvPr/>
        </p:nvSpPr>
        <p:spPr>
          <a:xfrm>
            <a:off x="6073140" y="1793340"/>
            <a:ext cx="2682240" cy="12919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Moto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Veiculo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FD1DFCA-F99D-F5BD-B8BA-0C871E90C127}"/>
              </a:ext>
            </a:extLst>
          </p:cNvPr>
          <p:cNvSpPr txBox="1"/>
          <p:nvPr/>
        </p:nvSpPr>
        <p:spPr>
          <a:xfrm>
            <a:off x="5875020" y="3817620"/>
            <a:ext cx="4084320" cy="12919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marR="0" indent="-28575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kern="0" dirty="0">
                <a:solidFill>
                  <a:srgbClr val="000000"/>
                </a:solidFill>
              </a:rPr>
              <a:t>Caso tenhamos algum atributo privado não conseguiremos desce modo acessa-lo, por isso usamos o Super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46568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CD46A-5CEB-8E95-3A37-104FA455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0EBEF5-715D-9F5B-B1D1-C61FA66849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Programação Orientada a Objeto III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894FC9-E59B-ED23-46D9-6EF711390B6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Podemos utilizar o método super para fazer menos linhas de código e para passar os atributos de uma classe mãe para uma classe filha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Veiculo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marca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nivel_tank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marca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marca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nivel_tank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nivel_tank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Carro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Veiculo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marca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nivel_tank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qtd_portas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marca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nivel_tank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qtd_portas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qtd_portas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dirty="0"/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25CBEF-F6CF-B331-3A01-208C6FA1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17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361A46C-8CB0-2450-89B9-F9A68D4FB5BA}"/>
              </a:ext>
            </a:extLst>
          </p:cNvPr>
          <p:cNvSpPr txBox="1"/>
          <p:nvPr/>
        </p:nvSpPr>
        <p:spPr>
          <a:xfrm>
            <a:off x="5814059" y="2184946"/>
            <a:ext cx="5018405" cy="18007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buNone/>
            </a:pP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Moto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Veiculo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marca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nivel_tank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cilindradas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marca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nivel_tank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cilindradas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cilindradas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28290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0C5EA-F849-CF71-AA17-6D4BB8A77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de Usar Herança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7B1E7D-AD40-3509-09CF-2AD5B186F1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Programação Orientada a Objeto III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E9F5CC-A647-2B2A-34DF-B28A0BFFB7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Compartilhar código com as subclasses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Todas as subclasses tem acesso aos métodos criados na superclasse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Reduz a duplicação de código e pontos de falha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herança faz com que o seu código não fique duplicado, reduzindo os pontos de falha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3DF3F4-9649-E5F6-B80A-F499D50E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18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709084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1FC19-537F-B8D5-849C-4633573BA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E097DF-418A-29D9-1664-1BFCDDDD83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Programação Orientada a Objeto III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0016E9-8AFF-5958-2634-BA5F153DB9C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Polimorfismo, em Python, é a capacidade que uma subclasse tem de ter métodos com o mesmo nome de sua superclasse, e o programa saber qual método deve ser invocado, especificamente (da super ou sub). Ou seja, o objeto tem a capacidade de assumir diferentes formas (polimorfismo),</a:t>
            </a:r>
          </a:p>
          <a:p>
            <a:pPr marL="0" indent="0">
              <a:buNone/>
            </a:pP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"Olá eu sou a super classe"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"Olá sou a sub classe"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7E11C8C-75D1-2AD1-58CC-A24F21340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19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BB54E16-C1F1-3FB6-54FF-52E04098450A}"/>
              </a:ext>
            </a:extLst>
          </p:cNvPr>
          <p:cNvSpPr txBox="1"/>
          <p:nvPr/>
        </p:nvSpPr>
        <p:spPr>
          <a:xfrm>
            <a:off x="4754880" y="2824507"/>
            <a:ext cx="5173980" cy="12674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buNone/>
            </a:pP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Subsub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"Olá sou a 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subsub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classe"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5348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5AD56-D507-FF3F-AF7F-9811BF6B5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Estáticos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7CF4E7-0BF8-71A9-1DD5-D096EA2E8B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Programação Orientada a Objeto III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F7CCD3-41D8-1C14-2201-E35B0AFD481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964906"/>
            <a:ext cx="10558800" cy="5111704"/>
          </a:xfrm>
        </p:spPr>
        <p:txBody>
          <a:bodyPr/>
          <a:lstStyle/>
          <a:p>
            <a:r>
              <a:rPr lang="pt-BR" dirty="0"/>
              <a:t>Dentro de POO, podemos criar métodos que não necessariamente irão precisar de uma instância para ser chamado, chamamos esses métodos de métodos estáticos. Para dizer que um método é estático colocamos o </a:t>
            </a:r>
            <a:r>
              <a:rPr lang="pt-BR" dirty="0" err="1"/>
              <a:t>decorate</a:t>
            </a:r>
            <a:r>
              <a:rPr lang="pt-BR" dirty="0"/>
              <a:t> “@</a:t>
            </a:r>
            <a:r>
              <a:rPr lang="pt-BR" dirty="0" err="1"/>
              <a:t>staticmethod</a:t>
            </a:r>
            <a:r>
              <a:rPr lang="pt-BR" dirty="0"/>
              <a:t>”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Colaborador_Bosch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edv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salario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__nome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edv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edv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__salario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salario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staticmethod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bater_ponto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"Bateu o ponto"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acacia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Colaborador_Bosch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Cacia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12345678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99999999.99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Colaborador_Bosch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bater_ponto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acacia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bater_ponto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9B035E-16C7-0992-04DB-334A782F4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586297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26B2B-DCFE-0264-B2E0-2809CEFE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+ Polimorfismo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06842C-EE56-6F22-585A-B4B5D62A97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Programação Orientada a Objeto III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2CEB04-D03B-A0FA-6FA1-B764DB8409B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4671600" cy="4240800"/>
          </a:xfrm>
        </p:spPr>
        <p:txBody>
          <a:bodyPr/>
          <a:lstStyle/>
          <a:p>
            <a:r>
              <a:rPr lang="pt-BR" dirty="0"/>
              <a:t>Podemos juntar também a herança com polimorfismo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Pessoa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altura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peso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cpf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altura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altura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peso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peso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respirar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está respirando"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DEBD65-9B11-ED97-F3E5-159E5FE2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20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7ADA361-A2C4-AEF0-F78B-3EAEC223AD04}"/>
              </a:ext>
            </a:extLst>
          </p:cNvPr>
          <p:cNvSpPr txBox="1"/>
          <p:nvPr/>
        </p:nvSpPr>
        <p:spPr>
          <a:xfrm>
            <a:off x="4767779" y="2057460"/>
            <a:ext cx="6133265" cy="36089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buNone/>
            </a:pP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Professor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Pessoa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altura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peso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formacao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altura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peso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formacao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formacao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respirar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está respirando"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74249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7E130-A33C-3AD0-AEAE-A854F393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Múltipla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9A12BB-E64E-FF25-B8AF-7C0380EAE4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Programação Orientada a Objeto III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2952F5-AC82-7C5E-4DC8-3A175CA4180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1116" y="1231200"/>
            <a:ext cx="10558800" cy="4240800"/>
          </a:xfrm>
        </p:spPr>
        <p:txBody>
          <a:bodyPr/>
          <a:lstStyle/>
          <a:p>
            <a:r>
              <a:rPr lang="pt-BR" dirty="0"/>
              <a:t>Uma classe também pode herdar de duas super classes, assim fazendo o que chamamos de herança múltipla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Pessoa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falar_o_nome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"Olá sou o 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029C4FF-7854-2FE7-6EFE-E1E7D150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21</a:t>
            </a:fld>
            <a:endParaRPr lang="en-US" noProof="1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E6F1DBF-973F-5BD7-8F87-2533DF7E735D}"/>
              </a:ext>
            </a:extLst>
          </p:cNvPr>
          <p:cNvSpPr txBox="1"/>
          <p:nvPr/>
        </p:nvSpPr>
        <p:spPr>
          <a:xfrm>
            <a:off x="5671285" y="1840140"/>
            <a:ext cx="5480516" cy="36318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buNone/>
            </a:pP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agencia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agencia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agencia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falar_o_numero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 número da conta é: "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Pessoa_Conta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Pessoa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043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1C40B-AC8B-7FEC-494E-FA7C89F9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Múltipla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C21275-88D3-F6D7-CD25-E37BCB9781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Programação Orientada a Objeto III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843BC4-4936-D0FD-9964-FC82EF52C65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Pessoa_Conta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Pessoa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agencia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Pessoa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agencia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latin typeface="Consolas" panose="020B0609020204030204" pitchFamily="49" charset="0"/>
              </a:rPr>
              <a:t>Dessa forma podemos usar a herança múltipla para pegar os atributos de duas ou mais classes e colocar em uma classe filha</a:t>
            </a:r>
            <a:endParaRPr lang="pt-BR" b="0" dirty="0"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E08572-EDC9-B072-432A-2A739B59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22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405882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F829E-3D93-65E7-3A07-62269AD5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3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96E728-7F34-6ADD-DD6B-5E2A2691FA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Programação Orientada a Objeto III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6E7E765-A914-7076-F493-F04915E9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23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6F0392-A0E8-B834-437A-FADDAE013EFE}"/>
              </a:ext>
            </a:extLst>
          </p:cNvPr>
          <p:cNvSpPr txBox="1"/>
          <p:nvPr/>
        </p:nvSpPr>
        <p:spPr>
          <a:xfrm>
            <a:off x="205200" y="1203960"/>
            <a:ext cx="10439940" cy="40081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marR="0" indent="-28575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kern="0" dirty="0">
                <a:solidFill>
                  <a:srgbClr val="000000"/>
                </a:solidFill>
              </a:rPr>
              <a:t>Crie um programa que tenha uma herança simples e polimorfismo</a:t>
            </a:r>
          </a:p>
          <a:p>
            <a:pPr marL="285750" marR="0" indent="-28575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Mínimo de 5 requisitos e 3 métodos</a:t>
            </a:r>
          </a:p>
        </p:txBody>
      </p:sp>
    </p:spTree>
    <p:extLst>
      <p:ext uri="{BB962C8B-B14F-4D97-AF65-F5344CB8AC3E}">
        <p14:creationId xmlns:p14="http://schemas.microsoft.com/office/powerpoint/2010/main" val="16621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54E62-A87E-D28D-937D-56432154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Atributos estáticos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A87741-E2D7-DC16-1EFF-1619735746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Programação Orientada a Objeto III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D9E757-46C0-A538-3D96-AFFAF509406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Seguindo a mesma lógica dos métodos estáticos, podemos criar um atributo estático que normalmente todos os objetos tem ele com o valor igual. Com isso não precisamos </a:t>
            </a:r>
            <a:r>
              <a:rPr lang="pt-BR" dirty="0" err="1"/>
              <a:t>instaciar</a:t>
            </a:r>
            <a:r>
              <a:rPr lang="pt-BR" dirty="0"/>
              <a:t> um objeto para chamar esse atributo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Colaborador_Bosch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cnpj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'45.990.181/0001-89’</a:t>
            </a:r>
            <a:endParaRPr lang="pt-B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staticmethod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obter_cnpj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Colaborador_Bosch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cnpj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272EA70-5D81-A855-FA3A-F95DF88E1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998644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A9FA-209D-7563-BDEF-3D102147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Atributos estáticos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1343B1-E75E-4103-E470-54A45B8197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Programação Orientada a Objeto III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781EFB-F323-2634-E435-CE8F57693BE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964906"/>
            <a:ext cx="5494560" cy="4240800"/>
          </a:xfrm>
        </p:spPr>
        <p:txBody>
          <a:bodyPr/>
          <a:lstStyle/>
          <a:p>
            <a:r>
              <a:rPr lang="pt-BR" dirty="0"/>
              <a:t>Também podemos usar atributos estáticos para fazer uma validação se o objeto está sendo criado de maneira correta.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Colaborador_Bosch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tamanho_edv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edv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salario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__nome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edv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edv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__salario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salario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__idade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validar_edv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edv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Colaborador_Bosch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tamanho_edv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EAE6BB-4311-EDA4-F161-5FE07822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36DCA86-491D-2BA8-3A03-F5622DEF0679}"/>
              </a:ext>
            </a:extLst>
          </p:cNvPr>
          <p:cNvSpPr txBox="1"/>
          <p:nvPr/>
        </p:nvSpPr>
        <p:spPr>
          <a:xfrm>
            <a:off x="5699760" y="1817665"/>
            <a:ext cx="5427240" cy="40538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Colaborador_Bosch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tamanho_edv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edv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salario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__nome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edv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edv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__salario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salario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__idade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validar_edv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edv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tamanho_edv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512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51517-8DC6-569E-FA3D-E03DF9D9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3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263C81-5923-D924-0CE3-8300A65AB0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Programação Orientada a Objeto III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5C312A-CE8E-834F-D6AA-BBCE57D006D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No exercício anterior, adicione um método estático e um atributo estático</a:t>
            </a:r>
          </a:p>
          <a:p>
            <a:r>
              <a:rPr lang="pt-BR" kern="0" dirty="0">
                <a:solidFill>
                  <a:srgbClr val="000000"/>
                </a:solidFill>
              </a:rPr>
              <a:t>Porém agora iremos fazer um esquema diferente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3228905-CA22-A74D-D9FE-AD2B65F7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224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4CA08-C3F1-03B1-BA33-F735ED74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Classe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898750-0D09-3460-8852-D28607AF54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Programação Orientada a Objeto III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8B9EF4-1005-70A6-EB00-4CC516ABDA0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Trata-se de um método que pode acessar a classe e retornar uma instância de um objeto! (criação)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Cachorro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raca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tamanho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raca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raca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tamanho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tamanho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classmethod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criar_cachorro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rc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raca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rc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tamanho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        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pug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Cachorro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criar_cachorro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Bamei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Pug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"Creme"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"Pequeno"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14D12DD-E5E5-931B-CF35-8A759B85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pic>
        <p:nvPicPr>
          <p:cNvPr id="1026" name="Picture 2" descr="scribblepug Instagram posts (photos and videos) - Picuki.com">
            <a:extLst>
              <a:ext uri="{FF2B5EF4-FFF2-40B4-BE49-F238E27FC236}">
                <a16:creationId xmlns:a16="http://schemas.microsoft.com/office/drawing/2014/main" id="{13EC0FFA-41B9-AF35-E301-6496051AF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691" y="3756375"/>
            <a:ext cx="1869738" cy="186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5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CFA6D-0D9A-5CC2-5402-B561B4B5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Classe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2274BC-C81A-8D94-E0C4-9B518A6154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Programação Orientada a Objeto III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3CEF45-6690-828B-25C1-BF2AEA4577C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Podemos usar também o método de classe para fazer um método sem instanciar um objeto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Escritor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classmethod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escrever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Escritor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escrever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'Somente a fé remove a desordem e devolve a clareza de espírito ~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Draven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0B4086A-ED50-BE7B-678B-ABA99D00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246499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5895C-626B-C0D7-3ECC-0D52C9E60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Diferença entre método estático e método de classe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634F00-2D90-AE84-6838-D8120C8F00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Programação Orientada a Objeto III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7A46A4-FC58-AB4F-DA55-C71720765E8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10356120" cy="4240800"/>
          </a:xfrm>
        </p:spPr>
        <p:txBody>
          <a:bodyPr/>
          <a:lstStyle/>
          <a:p>
            <a:r>
              <a:rPr lang="pt-BR" dirty="0"/>
              <a:t>O </a:t>
            </a:r>
            <a:r>
              <a:rPr lang="pt-BR" dirty="0" err="1"/>
              <a:t>staticmethod</a:t>
            </a:r>
            <a:r>
              <a:rPr lang="pt-BR" dirty="0"/>
              <a:t> não recebe a classe como referência enquanto o </a:t>
            </a:r>
            <a:r>
              <a:rPr lang="pt-BR" dirty="0" err="1"/>
              <a:t>classmethod</a:t>
            </a:r>
            <a:r>
              <a:rPr lang="pt-BR" dirty="0"/>
              <a:t> recebe.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staticmethod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FCBD59-BF35-23C7-DA6E-E7016449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3C6849E-703F-2F13-EACC-BF41A9DF84EF}"/>
              </a:ext>
            </a:extLst>
          </p:cNvPr>
          <p:cNvSpPr txBox="1"/>
          <p:nvPr/>
        </p:nvSpPr>
        <p:spPr>
          <a:xfrm>
            <a:off x="5593080" y="1676400"/>
            <a:ext cx="3208020" cy="30251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classmethod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87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66D81-C313-6084-A8FB-706E12F0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x Java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80EE5F-D3C9-6E30-D68E-FF2493D58F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Programação Orientada a Objeto III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F4EC7E3-C459-B7F2-9708-B7692A78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8B70E90E-86D4-E6C1-D9A2-6668F048589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Colaborador_Bosch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edv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salario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Colaborador_Bosch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edv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salario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edv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edv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salario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salario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}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46883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TEMPLATEVERSION" val="2.0"/>
  <p:tag name="MLLANGUAGE" val="eng"/>
  <p:tag name="SAXCONVERSION" val="2"/>
</p:tagLst>
</file>

<file path=ppt/theme/theme1.xml><?xml version="1.0" encoding="utf-8"?>
<a:theme xmlns:a="http://schemas.openxmlformats.org/drawingml/2006/main" name="Bosch 2022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924039-0E61-4818-99E1-D362E68D7D91}" vid="{B6C1A3BA-AF47-4731-9FD9-D2E65E1AD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2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Nota sobre anexos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CaP/ETS</OrgInhalt>
      <Wert>CaP/ETS</Wert>
      <Platzhalter>False</Platzhalter>
      <DocDatenDialog>True</DocDatenDialog>
      <Label>Nota sobre direitos autorais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Interno</OrgInhalt>
      <Wert>Interno</Wert>
      <Platzhalter>False</Platzhalter>
      <DocDatenDialog>True</DocDatenDialog>
      <Label>Nota de confidencialidade</Label>
      <FrageVar>False</FrageVar>
      <Prefix/>
      <Suffix/>
      <WegfallVar/>
      <ComboBox>
        <Option>Interno</Option>
        <Option>Confidencial</Option>
        <Option>Estritamente confidencial</Option>
        <Option/>
      </ComboBox>
      <MussFeld>False</MussFeld>
      <InDokument>True</InDokument>
      <Sektion>Bosch_footer_1</Sektion>
      <Reihenfolge>0</Reihenfolge>
    </Variable>
    <Variable>
      <Name>copyright</Name>
      <OrgInhalt>Todos os direitos reservados, também no que diz respeito a qualquer disposição, utilização, reprodução, processamento, transmissão, bem como no caso de pedidos de patentes.</OrgInhalt>
      <Wert>Todos os direitos reservados, também no que diz respeito a qualquer disposição, utilização, reprodução, processamento, transmissão, bem como no caso de pedidos de patentes.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2023-09-28</OrgInhalt>
      <Wert>2023-09-28</Wert>
      <Platzhalter>False</Platzhalter>
      <DocDatenDialog>True</DocDatenDialog>
      <Label>Data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Nota sobre ficheiro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Props1.xml><?xml version="1.0" encoding="utf-8"?>
<ds:datastoreItem xmlns:ds="http://schemas.openxmlformats.org/officeDocument/2006/customXml" ds:itemID="{D0252559-44F8-474C-B66D-E357B88E32C2}">
  <ds:schemaRefs/>
</ds:datastoreItem>
</file>

<file path=customXml/itemProps2.xml><?xml version="1.0" encoding="utf-8"?>
<ds:datastoreItem xmlns:ds="http://schemas.openxmlformats.org/officeDocument/2006/customXml" ds:itemID="{304CF217-3C90-4AA0-B541-CE45F9BD305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1220</TotalTime>
  <Words>1867</Words>
  <Application>Microsoft Office PowerPoint</Application>
  <PresentationFormat>Personalizar</PresentationFormat>
  <Paragraphs>282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1" baseType="lpstr">
      <vt:lpstr>Arial</vt:lpstr>
      <vt:lpstr>Bosch Office Sans</vt:lpstr>
      <vt:lpstr>Calibri</vt:lpstr>
      <vt:lpstr>Consolas</vt:lpstr>
      <vt:lpstr>Courier New</vt:lpstr>
      <vt:lpstr>Symbol</vt:lpstr>
      <vt:lpstr>Wingdings</vt:lpstr>
      <vt:lpstr>Bosch 2022</vt:lpstr>
      <vt:lpstr>Programação Orientada a objeto III</vt:lpstr>
      <vt:lpstr>Métodos Estáticos</vt:lpstr>
      <vt:lpstr>Atributos estáticos </vt:lpstr>
      <vt:lpstr>Atributos estáticos</vt:lpstr>
      <vt:lpstr>Exercício 3</vt:lpstr>
      <vt:lpstr>Métodos de Classe</vt:lpstr>
      <vt:lpstr>Métodos de Classe </vt:lpstr>
      <vt:lpstr>Diferença entre método estático e método de classe</vt:lpstr>
      <vt:lpstr>Python x Java</vt:lpstr>
      <vt:lpstr>Python x Java</vt:lpstr>
      <vt:lpstr>Herança </vt:lpstr>
      <vt:lpstr>Herança</vt:lpstr>
      <vt:lpstr>Herança</vt:lpstr>
      <vt:lpstr>Herança</vt:lpstr>
      <vt:lpstr>Herança Múltipla</vt:lpstr>
      <vt:lpstr>Herança</vt:lpstr>
      <vt:lpstr>Herança</vt:lpstr>
      <vt:lpstr>Vantagens de Usar Herança</vt:lpstr>
      <vt:lpstr>Polimorfismo</vt:lpstr>
      <vt:lpstr>Herança + Polimorfismo</vt:lpstr>
      <vt:lpstr>Herança Múltipla </vt:lpstr>
      <vt:lpstr>Herança Múltipla </vt:lpstr>
      <vt:lpstr>Exercício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 III</dc:title>
  <dc:creator>Ferreira Vinicius (CaP/ETS)</dc:creator>
  <cp:lastModifiedBy>Ferreira Vinicius (CaP/ETS)</cp:lastModifiedBy>
  <cp:revision>19</cp:revision>
  <dcterms:created xsi:type="dcterms:W3CDTF">2023-09-28T13:55:18Z</dcterms:created>
  <dcterms:modified xsi:type="dcterms:W3CDTF">2023-10-18T13:37:16Z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