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chiv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</p:embeddedFont>
    <p:embeddedFont>
      <p:font typeface="Montserrat Bold" panose="00000800000000000000" charset="0"/>
      <p:regular r:id="rId24"/>
    </p:embeddedFont>
    <p:embeddedFont>
      <p:font typeface="Montserrat Classic" panose="020B0604020202020204" charset="0"/>
      <p:regular r:id="rId25"/>
    </p:embeddedFont>
    <p:embeddedFont>
      <p:font typeface="Montserrat Classic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5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21" Type="http://schemas.openxmlformats.org/officeDocument/2006/relationships/image" Target="../media/image26.pn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18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22.svg"/><Relationship Id="rId17" Type="http://schemas.openxmlformats.org/officeDocument/2006/relationships/image" Target="../media/image11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135383" y="4609579"/>
            <a:ext cx="5354862" cy="1740946"/>
          </a:xfrm>
          <a:prstGeom prst="rect">
            <a:avLst/>
          </a:prstGeom>
          <a:solidFill>
            <a:srgbClr val="F2BE40"/>
          </a:solidFill>
        </p:spPr>
      </p:sp>
      <p:sp>
        <p:nvSpPr>
          <p:cNvPr id="6" name="TextBox 6"/>
          <p:cNvSpPr txBox="1"/>
          <p:nvPr/>
        </p:nvSpPr>
        <p:spPr>
          <a:xfrm>
            <a:off x="2487671" y="2822165"/>
            <a:ext cx="8676681" cy="164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59"/>
              </a:lnSpc>
            </a:pPr>
            <a:r>
              <a:rPr lang="en-US" sz="13074">
                <a:solidFill>
                  <a:srgbClr val="3B41C9"/>
                </a:solidFill>
                <a:latin typeface="Archive Bold"/>
              </a:rPr>
              <a:t>C++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189994" y="4246480"/>
            <a:ext cx="11595316" cy="1159531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057400" y="-2057400"/>
            <a:ext cx="411480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358577" y="2848317"/>
            <a:ext cx="6412043" cy="569870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490245" y="9491801"/>
            <a:ext cx="1674107" cy="167410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5400000">
            <a:off x="16492243" y="3848951"/>
            <a:ext cx="2366598" cy="118329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 flipH="1">
            <a:off x="559709" y="8100527"/>
            <a:ext cx="1712527" cy="171252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2138971" y="1481672"/>
            <a:ext cx="421865" cy="42186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28700" y="5928660"/>
            <a:ext cx="421865" cy="421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15801704" y="2307095"/>
            <a:ext cx="1900433" cy="2133505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8165518" y="325149"/>
            <a:ext cx="1602508" cy="2569152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007000" y="92150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"/>
              </a:rPr>
              <a:t>UEPB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87138" y="1111554"/>
            <a:ext cx="4425677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Departamento de Computação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723365" y="4871405"/>
            <a:ext cx="5731421" cy="1350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5"/>
              </a:lnSpc>
            </a:pPr>
            <a:r>
              <a:rPr lang="en-US" sz="5500">
                <a:solidFill>
                  <a:srgbClr val="3B41C9"/>
                </a:solidFill>
                <a:latin typeface="Archive"/>
              </a:rPr>
              <a:t>E SEUS PARADIGMAS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327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628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// Só para fixar o porque o uso do "using namespace std"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int x = 10;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if (x == 10)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 std::cout &lt;&lt; "x é igual a 10" &lt;&lt; std::endl;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}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return 0;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COMO FUNCIONA O IF?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83331" y="96899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774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using namespace std;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num;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cout &lt;&lt; "Entre com um numero: ";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cin &gt;&gt; num;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if(num%2 == 0)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cout &lt;&lt; "O numero eh par" &lt;&lt; 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else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cout &lt;&lt; "O numero eh impar" &lt;&lt; endl;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return 0;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COMO FUNCIONA O ELSE?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5102600" y="88009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823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using namespace std;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int x;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cout &lt;&lt; "Entre com um numero inteiro: ";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cin &gt;&gt; x;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if ( x &gt; 0 ) 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cout &lt;&lt; "Você digitou um número inteiro positivo: " &lt;&lt; x &lt;&lt; 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else if ( x &lt; 0 ){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cout &lt;&lt; "Você digitou um número inteiro negativo: " &lt;&lt; x &lt;&lt; 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else{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cout &lt;&lt; "Você digitou 0." &lt;&lt; 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return 0;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COMO FUNCIONA O ELSE IF?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5021918" y="96899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774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using namespace std;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x=0;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for(x=0; x&lt;=10; x++){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if(x==0){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cout&lt;&lt; x &lt;&lt; " eh igual a zero" &lt;&lt; 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else if(x%2==0){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cout&lt;&lt; x &lt;&lt; " eh par" &lt;&lt; endl;}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else{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cout&lt;&lt; x &lt;&lt; " eh impar" &lt;&lt; endl;}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return 0;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COMO FUNCIONA O FOR?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3270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774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using namespace std;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int x = 1; //variáveis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while (x &lt;= 10){  //laço de repetição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if (x % 2 == 0) { //verifica se o número é par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    cout &lt;&lt; x &lt;&lt; " "; //se for, imprime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//verifica se o número é ímpar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else if (x % 2 == 1){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    cout &lt;&lt; x &lt;&lt; " ";  //se for, imprime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   x++; //incrementa a variável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return 0;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COMO FUNCIONA O WHILE?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3270" y="96238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726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using namespace std;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soma(int a, int b){ //Aqui é a função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int resultado;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resultado = a + b;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return resultado;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int n1,n2,resultado;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cout &lt;&lt; "Entre com dois números inteiros para somar: ";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cin &gt;&gt; n1 &gt;&gt; n2;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resultado = soma(n1, n2);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cout &lt;&lt; "A soma dos números é: " &lt;&lt; resultado &lt;&lt; endl;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return 0;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8761" y="913572"/>
            <a:ext cx="12986694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COMO FUNCIONA UMA FUNÇÃO?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995723" y="1836869"/>
            <a:ext cx="15401967" cy="59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"/>
              </a:lnSpc>
            </a:pPr>
            <a:endParaRPr/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#include &lt;iostream&gt;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#include &lt;string&gt;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#include &lt;vector&gt;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#include &lt;algorithm&gt;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#include &lt;time.h&gt;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#include &lt;stdlib.h&gt;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using namespace std;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int main()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vector&lt;string&gt; palavras;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palavras.push_back("casa");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palavras.push_back("carro");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palavras.push_back("computador");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palavras.push_back("celular");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palavras.push_back("televisao");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srand(time(NULL));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random_shuffle(palavras.begin(), palavras.end());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string palavra_secreta = palavras[0];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int tam = palavra_secreta.size();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string palavra_usuario(tam, '_');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int erros = 0;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while (1)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cout &lt;&lt; "Palavra: " &lt;&lt; palavra_usuario &lt;&lt; endl;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cout &lt;&lt; "Erros: " &lt;&lt; erros &lt;&lt; endl;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if (palavra_usuario == palavra_secreta)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cout &lt;&lt; "Voce venceu!" &lt;&lt; endl;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break;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}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char ch;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cout &lt;&lt; "Digite uma letra: ";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cin &gt;&gt; ch;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if (find(palavra_secreta.begin(), palavra_secreta.end(), ch) == palavra_secreta.end())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cout &lt;&lt; "Letra nao encontrada!" &lt;&lt; endl;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erros++;</a:t>
            </a:r>
          </a:p>
          <a:p>
            <a:pPr>
              <a:lnSpc>
                <a:spcPts val="719"/>
              </a:lnSpc>
            </a:pPr>
            <a:endParaRPr lang="en-US" sz="499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if (erros == 6)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    cout &lt;&lt; "Voce perdeu!" &lt;&lt; endl;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    break;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}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}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else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for (int i = 0; i &lt; tam; i++)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    if (palavra_secreta[i] == ch)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    {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        palavra_usuario[i] = ch;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    }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    }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    }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    }</a:t>
            </a:r>
          </a:p>
          <a:p>
            <a:pPr>
              <a:lnSpc>
                <a:spcPts val="719"/>
              </a:lnSpc>
            </a:pPr>
            <a:r>
              <a:rPr lang="en-US" sz="499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8100106" y="2138175"/>
            <a:ext cx="6886623" cy="6886623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061431" y="886814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38761" y="913572"/>
            <a:ext cx="12986694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VAMOS JOGAR O JOGO DA FORCA?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47637" y="5450554"/>
            <a:ext cx="10155406" cy="1015540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088090" y="2278922"/>
            <a:ext cx="6343265" cy="634326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424853" y="2615696"/>
            <a:ext cx="5669739" cy="5669717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559709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87422" y="96899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71187" y="4398493"/>
            <a:ext cx="6084477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C++ é uma linguagem de programação de computador compilada, de propósito geral e orientada a objetos, criada por Bjarne Stroustrup, no Bell Labs, nos Estados Unidos, em 1979.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72236" y="3259825"/>
            <a:ext cx="74155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ONDE SURGIU O C++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47637" y="5450554"/>
            <a:ext cx="10155406" cy="1015540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088090" y="2278922"/>
            <a:ext cx="6343265" cy="634326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424853" y="2615696"/>
            <a:ext cx="5669739" cy="5669717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559709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87422" y="96330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35936" y="3356678"/>
            <a:ext cx="7354978" cy="52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 dirty="0">
                <a:solidFill>
                  <a:srgbClr val="3B41C9"/>
                </a:solidFill>
                <a:latin typeface="Montserrat"/>
              </a:rPr>
              <a:t>A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linguagem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foi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originalmente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chamada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"C com Classes", mas logo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passou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a se chamar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apenas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"C++",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sendo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uma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evolução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da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linguagem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de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programação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C. A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linguagem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foi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concebida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com o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objetivo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de</a:t>
            </a:r>
            <a:r>
              <a:rPr lang="en-US" sz="2700" dirty="0">
                <a:solidFill>
                  <a:srgbClr val="3B41C9"/>
                </a:solidFill>
                <a:latin typeface="Montserrat Bold"/>
              </a:rPr>
              <a:t> prover um </a:t>
            </a:r>
            <a:r>
              <a:rPr lang="en-US" sz="2700" dirty="0" err="1">
                <a:solidFill>
                  <a:srgbClr val="3B41C9"/>
                </a:solidFill>
                <a:latin typeface="Montserrat Bold"/>
              </a:rPr>
              <a:t>meio</a:t>
            </a:r>
            <a:r>
              <a:rPr lang="en-US" sz="2700" dirty="0">
                <a:solidFill>
                  <a:srgbClr val="3B41C9"/>
                </a:solidFill>
                <a:latin typeface="Montserrat Bold"/>
              </a:rPr>
              <a:t> para a </a:t>
            </a:r>
            <a:r>
              <a:rPr lang="en-US" sz="2700" dirty="0" err="1">
                <a:solidFill>
                  <a:srgbClr val="3B41C9"/>
                </a:solidFill>
                <a:latin typeface="Montserrat Bold"/>
              </a:rPr>
              <a:t>criação</a:t>
            </a:r>
            <a:r>
              <a:rPr lang="en-US" sz="2700" dirty="0">
                <a:solidFill>
                  <a:srgbClr val="3B41C9"/>
                </a:solidFill>
                <a:latin typeface="Montserrat Bold"/>
              </a:rPr>
              <a:t> de </a:t>
            </a:r>
            <a:r>
              <a:rPr lang="en-US" sz="2700" dirty="0" err="1">
                <a:solidFill>
                  <a:srgbClr val="3B41C9"/>
                </a:solidFill>
                <a:latin typeface="Montserrat Bold"/>
              </a:rPr>
              <a:t>programas</a:t>
            </a:r>
            <a:r>
              <a:rPr lang="en-US" sz="2700" dirty="0">
                <a:solidFill>
                  <a:srgbClr val="3B41C9"/>
                </a:solidFill>
                <a:latin typeface="Montserrat Bold"/>
              </a:rPr>
              <a:t> de </a:t>
            </a:r>
            <a:r>
              <a:rPr lang="en-US" sz="2700" dirty="0" err="1">
                <a:solidFill>
                  <a:srgbClr val="3B41C9"/>
                </a:solidFill>
                <a:latin typeface="Montserrat Bold"/>
              </a:rPr>
              <a:t>alta</a:t>
            </a:r>
            <a:r>
              <a:rPr lang="en-US" sz="2700" dirty="0">
                <a:solidFill>
                  <a:srgbClr val="3B41C9"/>
                </a:solidFill>
                <a:latin typeface="Montserrat Bold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 Bold"/>
              </a:rPr>
              <a:t>qualidade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, que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pudessem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ser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executados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em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diferentes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tipos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de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computadores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,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desde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os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mais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simples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microcomputadores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até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os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mais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complexos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 </a:t>
            </a:r>
            <a:r>
              <a:rPr lang="en-US" sz="2700" dirty="0" err="1">
                <a:solidFill>
                  <a:srgbClr val="3B41C9"/>
                </a:solidFill>
                <a:latin typeface="Montserrat"/>
              </a:rPr>
              <a:t>supercomputadores</a:t>
            </a:r>
            <a:r>
              <a:rPr lang="en-US" sz="2700" dirty="0">
                <a:solidFill>
                  <a:srgbClr val="3B41C9"/>
                </a:solidFill>
                <a:latin typeface="Montserrat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56264" y="2114550"/>
            <a:ext cx="74155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ONDE SURGIU O 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47637" y="5450554"/>
            <a:ext cx="10155406" cy="1015540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088090" y="2278922"/>
            <a:ext cx="6343265" cy="634326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424853" y="2615696"/>
            <a:ext cx="5669739" cy="5669717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559709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87422" y="937406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35936" y="3356678"/>
            <a:ext cx="7354978" cy="331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Desde então, a linguagem evoluiu de forma constante, e atualmente é utilizada por milhões de programadores em todo o mundo, em diversas áreas do conhecimento, como ciência da computação, engenharia, economia, finanças, etc.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56264" y="2114550"/>
            <a:ext cx="74155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ONDE SURGIU O C++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92516" y="7856788"/>
            <a:ext cx="7400274" cy="5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>
                <a:solidFill>
                  <a:srgbClr val="3B41C9"/>
                </a:solidFill>
                <a:latin typeface="Archive"/>
              </a:rPr>
              <a:t>PODE SER MAIS ESPECIFICO?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63257" y="-1905423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4360807" y="-4834609"/>
            <a:ext cx="10155406" cy="10155406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003878" y="2209377"/>
            <a:ext cx="5470886" cy="9036813"/>
            <a:chOff x="0" y="0"/>
            <a:chExt cx="384429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43020" cy="6350000"/>
            </a:xfrm>
            <a:custGeom>
              <a:avLst/>
              <a:gdLst/>
              <a:ahLst/>
              <a:cxnLst/>
              <a:rect l="l" t="t" r="r" b="b"/>
              <a:pathLst>
                <a:path w="3843020" h="6350000">
                  <a:moveTo>
                    <a:pt x="1205230" y="0"/>
                  </a:moveTo>
                  <a:lnTo>
                    <a:pt x="2637790" y="0"/>
                  </a:lnTo>
                  <a:cubicBezTo>
                    <a:pt x="3303270" y="0"/>
                    <a:pt x="3843020" y="539750"/>
                    <a:pt x="3843020" y="1205230"/>
                  </a:cubicBezTo>
                  <a:lnTo>
                    <a:pt x="3843020" y="6350000"/>
                  </a:lnTo>
                  <a:lnTo>
                    <a:pt x="3843020" y="6350000"/>
                  </a:lnTo>
                  <a:lnTo>
                    <a:pt x="0" y="6350000"/>
                  </a:lnTo>
                  <a:lnTo>
                    <a:pt x="0" y="6350000"/>
                  </a:lnTo>
                  <a:lnTo>
                    <a:pt x="0" y="1205230"/>
                  </a:lnTo>
                  <a:cubicBezTo>
                    <a:pt x="0" y="539750"/>
                    <a:pt x="539750" y="0"/>
                    <a:pt x="1205230" y="0"/>
                  </a:cubicBezTo>
                  <a:close/>
                </a:path>
              </a:pathLst>
            </a:custGeom>
            <a:blipFill>
              <a:blip r:embed="rId10"/>
              <a:stretch>
                <a:fillRect l="-23591" r="-23591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4987422" y="926742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F2BE40"/>
                </a:solidFill>
                <a:latin typeface="Montserrat Classic Bold"/>
              </a:rPr>
              <a:t>CODING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87138" y="1111554"/>
            <a:ext cx="1336228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2BE40"/>
                </a:solidFill>
                <a:latin typeface="Montserrat"/>
              </a:rPr>
              <a:t>School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33347" y="4065368"/>
            <a:ext cx="7099620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B41C9"/>
                </a:solidFill>
                <a:latin typeface="Montserrat"/>
              </a:rPr>
              <a:t>Programação de sistemas, aplicações embarcadas, jogos, aplicativos de desktop, ferramentas de desenvolvimento, aplicativos de banco de dados.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33347" y="6470203"/>
            <a:ext cx="7099620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B41C9"/>
                </a:solidFill>
                <a:latin typeface="Montserrat"/>
              </a:rPr>
              <a:t>As empresas que usam C++ são: Adobe, Amazon, IBM, Microsoft, Oracle, e muitas outras.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33347" y="8098900"/>
            <a:ext cx="7099620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B41C9"/>
                </a:solidFill>
                <a:latin typeface="Montserrat"/>
              </a:rPr>
              <a:t>Alguns jogos que foram feitos em C++ são: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3B41C9"/>
                </a:solidFill>
                <a:latin typeface="Montserrat"/>
              </a:rPr>
              <a:t>"Call of Duty","Far Cry","Assassin's Creed","Candy Crush", entre outros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33347" y="2607875"/>
            <a:ext cx="7415585" cy="111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3B41C9"/>
                </a:solidFill>
                <a:latin typeface="Archive"/>
              </a:rPr>
              <a:t>QUAIS AS AREAS DE APLICAÇÃO DO C++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724763" y="7901952"/>
            <a:ext cx="421865" cy="42186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749574" y="6213084"/>
            <a:ext cx="1076362" cy="107636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902812" y="6518931"/>
            <a:ext cx="769886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"/>
              </a:rPr>
              <a:t>01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749574" y="7948437"/>
            <a:ext cx="1076362" cy="1076362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6902812" y="8276192"/>
            <a:ext cx="769886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533347" y="5860589"/>
            <a:ext cx="4728808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"/>
              </a:rPr>
              <a:t>QUAIS EMPRESAS USAM 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33347" y="7487674"/>
            <a:ext cx="599601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"/>
              </a:rPr>
              <a:t>QUAIS JOGOS FORAM FEITOS EM C++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rot="-5400000">
            <a:off x="-636187" y="4551851"/>
            <a:ext cx="2366598" cy="1183299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6151829" y="1732722"/>
            <a:ext cx="1674107" cy="1674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3270" y="895350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2780068" cy="677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 Bold"/>
              </a:rPr>
              <a:t>C++ é uma linguagem de programação poderosa e versátil que pode ser usada para muitos fins. Algumas das razões pelas quais os programadores usam C++ incluem: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 Bold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- Permite que os programadores criem programas que executem mais rapidamente do que aqueles escritos em linguagens de programação mais simples.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- Oferece aos programadores um controle mais preciso sobre como os programas são executados, o que pode resultar em programas mais eficientes.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- Possui uma grande biblioteca de funções prontas para uso, o que pode facilitar e agilizar o processo de desenvolvimento de um programa.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74155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"/>
              </a:rPr>
              <a:t>PORQUE USAR C++?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3270" y="96899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2780068" cy="677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C++ é uma linguagem multiparadigma, ou seja, ela suporta vários paradigmas de programação. Os principais paradigmas suportados são: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 Bold"/>
              </a:rPr>
              <a:t>- Programação Orientada a Objetos</a:t>
            </a:r>
            <a:r>
              <a:rPr lang="en-US" sz="2700">
                <a:solidFill>
                  <a:srgbClr val="3B41C9"/>
                </a:solidFill>
                <a:latin typeface="Montserrat"/>
              </a:rPr>
              <a:t>: focada em abstrações de objetos e na interação entre eles.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 Bold"/>
              </a:rPr>
              <a:t>- Programação Genérica</a:t>
            </a:r>
            <a:r>
              <a:rPr lang="en-US" sz="2700">
                <a:solidFill>
                  <a:srgbClr val="3B41C9"/>
                </a:solidFill>
                <a:latin typeface="Montserrat"/>
              </a:rPr>
              <a:t>: focada em reuso de código através de templates.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-</a:t>
            </a:r>
            <a:r>
              <a:rPr lang="en-US" sz="2700">
                <a:solidFill>
                  <a:srgbClr val="3B41C9"/>
                </a:solidFill>
                <a:latin typeface="Montserrat Bold"/>
              </a:rPr>
              <a:t> Programação Estruturada</a:t>
            </a:r>
            <a:r>
              <a:rPr lang="en-US" sz="2700">
                <a:solidFill>
                  <a:srgbClr val="3B41C9"/>
                </a:solidFill>
                <a:latin typeface="Montserrat"/>
              </a:rPr>
              <a:t>: focada em algoritmos e na estruturação do código em funções.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- </a:t>
            </a:r>
            <a:r>
              <a:rPr lang="en-US" sz="2700">
                <a:solidFill>
                  <a:srgbClr val="3B41C9"/>
                </a:solidFill>
                <a:latin typeface="Montserrat Bold"/>
              </a:rPr>
              <a:t>Programação Funcional</a:t>
            </a:r>
            <a:r>
              <a:rPr lang="en-US" sz="2700">
                <a:solidFill>
                  <a:srgbClr val="3B41C9"/>
                </a:solidFill>
                <a:latin typeface="Montserrat"/>
              </a:rPr>
              <a:t>: focada em funções matemáticas e na composição de funções.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E SEUS PARADIGMAS?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3270" y="96899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11289" y="3677536"/>
            <a:ext cx="10604715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"/>
              </a:rPr>
              <a:t>VAMOS VER ISSO NA PRÁTICA?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30600" y="-2057400"/>
            <a:ext cx="4114800" cy="4114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1921" y="1102347"/>
            <a:ext cx="433731" cy="4337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853680" y="1204106"/>
            <a:ext cx="230213" cy="2302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345160" y="8248078"/>
            <a:ext cx="7357882" cy="735788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987423" y="7925356"/>
            <a:ext cx="2620660" cy="262066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BE4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132417" y="7470665"/>
            <a:ext cx="2342399" cy="2342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6132" b="-6132"/>
              </a:stretch>
            </a:blip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0687" y="9024799"/>
            <a:ext cx="467003" cy="46700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03617" y="9024799"/>
            <a:ext cx="467003" cy="4670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10959" y="9157850"/>
            <a:ext cx="122046" cy="20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6476095" y="9157850"/>
            <a:ext cx="122046" cy="20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764451" y="1310857"/>
            <a:ext cx="421865" cy="421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16896" y="6813173"/>
            <a:ext cx="421865" cy="421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96729" y="-80952"/>
            <a:ext cx="2366598" cy="118329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0" y="8574473"/>
            <a:ext cx="1712527" cy="1712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 flipH="1">
            <a:off x="71565" y="8100527"/>
            <a:ext cx="1712527" cy="171252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990145" y="939242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5723" y="1798769"/>
            <a:ext cx="15401967" cy="774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#include &lt;iostream&gt; //Aqui é um exemplo de biblioteca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using namespace std; // para não ficar decretando sempre std:: antes do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ex:std::cout&lt;&lt;"eu"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int main() // é uma função usada para indicar o ponto de entrada do programa.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{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string name;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cout &lt;&lt; "Por favor, informe o seu nome: ";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cin &gt;&gt; name;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cout &lt;&lt; "Ola, " &lt;&lt; name &lt;&lt; endl;</a:t>
            </a:r>
          </a:p>
          <a:p>
            <a:pPr>
              <a:lnSpc>
                <a:spcPts val="3888"/>
              </a:lnSpc>
            </a:pPr>
            <a:endParaRPr lang="en-US" sz="2700">
              <a:solidFill>
                <a:srgbClr val="3B41C9"/>
              </a:solidFill>
              <a:latin typeface="Montserrat"/>
            </a:endParaRP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    return 0;</a:t>
            </a:r>
          </a:p>
          <a:p>
            <a:pPr>
              <a:lnSpc>
                <a:spcPts val="3888"/>
              </a:lnSpc>
            </a:pPr>
            <a:r>
              <a:rPr lang="en-US" sz="2700">
                <a:solidFill>
                  <a:srgbClr val="3B41C9"/>
                </a:solidFill>
                <a:latin typeface="Montserrat"/>
              </a:rPr>
              <a:t>}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0807"/>
            <a:ext cx="106047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"/>
              </a:rPr>
              <a:t>ENTRADA E SAÍDA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1539</Words>
  <Application>Microsoft Office PowerPoint</Application>
  <PresentationFormat>Personalizar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Montserrat Bold</vt:lpstr>
      <vt:lpstr>Montserrat Classic Bold</vt:lpstr>
      <vt:lpstr>Calibri</vt:lpstr>
      <vt:lpstr>Montserrat</vt:lpstr>
      <vt:lpstr>Archive</vt:lpstr>
      <vt:lpstr>Arial</vt:lpstr>
      <vt:lpstr>Montserrat Classic</vt:lpstr>
      <vt:lpstr>Archive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Paradigmas de programação</dc:title>
  <cp:lastModifiedBy>João Victor Gomes Barbosa</cp:lastModifiedBy>
  <cp:revision>2</cp:revision>
  <dcterms:created xsi:type="dcterms:W3CDTF">2006-08-16T00:00:00Z</dcterms:created>
  <dcterms:modified xsi:type="dcterms:W3CDTF">2022-11-23T02:56:22Z</dcterms:modified>
  <dc:identifier>DAFSuVpVXKo</dc:identifier>
</cp:coreProperties>
</file>