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85" r:id="rId5"/>
    <p:sldId id="261" r:id="rId6"/>
    <p:sldId id="286" r:id="rId7"/>
    <p:sldId id="262" r:id="rId8"/>
    <p:sldId id="287" r:id="rId9"/>
    <p:sldId id="271" r:id="rId10"/>
    <p:sldId id="288" r:id="rId11"/>
    <p:sldId id="272" r:id="rId12"/>
    <p:sldId id="289" r:id="rId13"/>
    <p:sldId id="277" r:id="rId14"/>
    <p:sldId id="290" r:id="rId15"/>
    <p:sldId id="284" r:id="rId16"/>
    <p:sldId id="283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3192" y="12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B7F8-0BF9-492F-8F06-2CEADE6944B7}" type="datetime1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AD38-17DA-4BFB-9BA6-256DA30EEE92}" type="datetime1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D9-839B-4858-83BF-6DC83534312F}" type="datetime1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F80A-D193-4EFB-BEE1-65AAA6032BAE}" type="datetime1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390-6080-4AE3-954A-3C974436CA75}" type="datetime1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434-D99E-4862-83AE-DBB572EBDE41}" type="datetime1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CBB-E450-4EB3-A151-BC4985D6B523}" type="datetime1">
              <a:rPr lang="pt-BR" smtClean="0"/>
              <a:t>28/05/2025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4808-2E95-459E-A28F-4ADEC6D765C4}" type="datetime1">
              <a:rPr lang="pt-BR" smtClean="0"/>
              <a:t>28/05/2025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D34-06B1-4AE1-9A31-2C82297BAE2D}" type="datetime1">
              <a:rPr lang="pt-BR" smtClean="0"/>
              <a:t>28/05/2025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0D8D-E66A-4096-B043-7BD03A413F94}" type="datetime1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185C-AAE6-43A0-9EB0-9527291866A3}" type="datetime1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5F48-0D1F-46B8-8F16-A0AAD34CE6B9}" type="datetime1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DOMINANDO JAVA - JOÃO VITOR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hyperlink" Target="https://github.com/felipeAguiarCode/prompts-recipe-to-create-a-eboo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jedi_img" descr="Homem de camisa azul em fundo escuro&#10;&#10;Descrição gerada automaticamente com confiança baixa">
            <a:extLst>
              <a:ext uri="{FF2B5EF4-FFF2-40B4-BE49-F238E27FC236}">
                <a16:creationId xmlns:a16="http://schemas.microsoft.com/office/drawing/2014/main" id="{37B0524B-3D93-0DB0-4816-D121B4197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131"/>
            <a:ext cx="9601200" cy="96012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1" y="337942"/>
            <a:ext cx="9601200" cy="1569660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JAVA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1" y="244696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Dominando Java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João Vitor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Domine os fundamentos, estruturas e práticas essenciais de Java para criar aplicações poderosas.</a:t>
            </a:r>
          </a:p>
        </p:txBody>
      </p:sp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4048CDEC-2B18-B560-AA72-FA624250F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18"/>
          <a:stretch/>
        </p:blipFill>
        <p:spPr>
          <a:xfrm>
            <a:off x="1943100" y="4733155"/>
            <a:ext cx="5715000" cy="38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DA7A2-A3E8-0753-0BB9-29C0D3005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6940631-B7FC-3E51-3DD3-A555A847F9D9}"/>
              </a:ext>
            </a:extLst>
          </p:cNvPr>
          <p:cNvSpPr txBox="1"/>
          <p:nvPr/>
        </p:nvSpPr>
        <p:spPr>
          <a:xfrm>
            <a:off x="892265" y="2580040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Repetir ações automaticamente é uma das bases da programação. Você aprenderá os principais laços de repetição e quando usar cada um, para escrever códigos mais eficientes.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A0E3923D-3AEB-C1C5-8B48-E19B09E5A761}"/>
              </a:ext>
            </a:extLst>
          </p:cNvPr>
          <p:cNvSpPr txBox="1"/>
          <p:nvPr/>
        </p:nvSpPr>
        <p:spPr>
          <a:xfrm>
            <a:off x="2302666" y="709620"/>
            <a:ext cx="4995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Repetições: for e </a:t>
            </a:r>
            <a:r>
              <a:rPr lang="pt-BR" sz="4000" dirty="0" err="1">
                <a:latin typeface="Impact" panose="020B0806030902050204" pitchFamily="34" charset="0"/>
              </a:rPr>
              <a:t>while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198192-4857-80EA-A494-FA91897B23E0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EE93311-B9C6-B73C-891B-43C64A47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FA8A271-8F60-DC60-7ECF-50907F0E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1EAA208B-2E4B-F8FD-3885-CB945B3B27EB}"/>
              </a:ext>
            </a:extLst>
          </p:cNvPr>
          <p:cNvSpPr txBox="1"/>
          <p:nvPr/>
        </p:nvSpPr>
        <p:spPr>
          <a:xfrm>
            <a:off x="892265" y="6346964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No laço for, você define onde começa, onde termina e de quanto em quanto a variável será incrementada. No exemplo, ela começa em 1, vai até 5 e soma de 1 em 1, exibindo no </a:t>
            </a:r>
            <a:r>
              <a:rPr lang="pt-BR" sz="2400" dirty="0" err="1"/>
              <a:t>terminal:Contando</a:t>
            </a:r>
            <a:r>
              <a:rPr lang="pt-BR" sz="2400" dirty="0"/>
              <a:t>: 1, Contando: 2, ..., Contando: 5.</a:t>
            </a:r>
          </a:p>
        </p:txBody>
      </p:sp>
      <p:pic>
        <p:nvPicPr>
          <p:cNvPr id="6" name="Imagem 5" descr="Tela de celular&#10;&#10;O conteúdo gerado por IA pode estar incorreto.">
            <a:extLst>
              <a:ext uri="{FF2B5EF4-FFF2-40B4-BE49-F238E27FC236}">
                <a16:creationId xmlns:a16="http://schemas.microsoft.com/office/drawing/2014/main" id="{13869239-3A3A-489A-B9BF-638AD5E1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95" y="3378297"/>
            <a:ext cx="6003758" cy="3602255"/>
          </a:xfrm>
          <a:prstGeom prst="rect">
            <a:avLst/>
          </a:prstGeom>
        </p:spPr>
      </p:pic>
      <p:pic>
        <p:nvPicPr>
          <p:cNvPr id="8" name="Imagem 7" descr="Tela de celular&#10;&#10;O conteúdo gerado por IA pode estar incorreto.">
            <a:extLst>
              <a:ext uri="{FF2B5EF4-FFF2-40B4-BE49-F238E27FC236}">
                <a16:creationId xmlns:a16="http://schemas.microsoft.com/office/drawing/2014/main" id="{B9D6B469-320E-0C94-5672-1BFCE0DC7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08" y="7560304"/>
            <a:ext cx="6003758" cy="3602255"/>
          </a:xfrm>
          <a:prstGeom prst="rect">
            <a:avLst/>
          </a:prstGeom>
        </p:spPr>
      </p:pic>
      <p:sp>
        <p:nvSpPr>
          <p:cNvPr id="12" name="texto_componente">
            <a:extLst>
              <a:ext uri="{FF2B5EF4-FFF2-40B4-BE49-F238E27FC236}">
                <a16:creationId xmlns:a16="http://schemas.microsoft.com/office/drawing/2014/main" id="{76141CBA-EEA6-D636-494A-F71BD8FB9A5B}"/>
              </a:ext>
            </a:extLst>
          </p:cNvPr>
          <p:cNvSpPr txBox="1"/>
          <p:nvPr/>
        </p:nvSpPr>
        <p:spPr>
          <a:xfrm>
            <a:off x="865452" y="1066486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No laço </a:t>
            </a:r>
            <a:r>
              <a:rPr lang="pt-BR" sz="2400" dirty="0" err="1"/>
              <a:t>while</a:t>
            </a:r>
            <a:r>
              <a:rPr lang="pt-BR" sz="2400" dirty="0"/>
              <a:t>, vai funcionar da mesma forma praticamente, mas ele só vai entrar no loop enquanto alguma condição for verdadeira.</a:t>
            </a:r>
          </a:p>
        </p:txBody>
      </p:sp>
      <p:pic>
        <p:nvPicPr>
          <p:cNvPr id="14" name="Imagem 13" descr="Ícone&#10;&#10;O conteúdo gerado por IA pode estar incorreto.">
            <a:extLst>
              <a:ext uri="{FF2B5EF4-FFF2-40B4-BE49-F238E27FC236}">
                <a16:creationId xmlns:a16="http://schemas.microsoft.com/office/drawing/2014/main" id="{AD5A1F55-E539-FEAE-A3A3-F4831EB1F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04" y="-43101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6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1" y="6388320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Separação e Reaproveitando Código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Métodos ajudam a organizar ações específicas, permitindo reaproveitamento e clareza no código.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DF64E93-9F72-3B13-FC04-1CF9FAD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AC7D-466D-8556-76B8-D0169BC3B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D3972E2A-A03D-F60A-F344-2DD0BF30E089}"/>
              </a:ext>
            </a:extLst>
          </p:cNvPr>
          <p:cNvSpPr txBox="1"/>
          <p:nvPr/>
        </p:nvSpPr>
        <p:spPr>
          <a:xfrm>
            <a:off x="892274" y="259452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Métodos tornam seu código mais limpo, organizado e reutilizável. Neste capítulo, você vai criar suas próprias funções e aprender a passar e retornar informações entre elas.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990CC7B-969C-0BAC-0F34-9CD297AACE5E}"/>
              </a:ext>
            </a:extLst>
          </p:cNvPr>
          <p:cNvSpPr txBox="1"/>
          <p:nvPr/>
        </p:nvSpPr>
        <p:spPr>
          <a:xfrm>
            <a:off x="892270" y="70962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Separação e Reaproveitando Código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7204BF-DC68-8CA6-08F1-4F00736BC268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E5935BB-2F8E-1705-D4E1-30E0D81A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F43CEE2-CAEC-2599-5BBA-A9B99B48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F901AF7E-6E48-0406-E69D-EA975CDA6D99}"/>
              </a:ext>
            </a:extLst>
          </p:cNvPr>
          <p:cNvSpPr txBox="1"/>
          <p:nvPr/>
        </p:nvSpPr>
        <p:spPr>
          <a:xfrm>
            <a:off x="892269" y="8056233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método somar é responsável apenas por realizar a soma de dois números. No </a:t>
            </a:r>
            <a:r>
              <a:rPr lang="pt-BR" sz="2400" dirty="0" err="1"/>
              <a:t>main</a:t>
            </a:r>
            <a:r>
              <a:rPr lang="pt-BR" sz="2400" dirty="0"/>
              <a:t>, chamamos esse método sempre que precisar fazer a operação de soma, sem precisar repetir o código. Isso torna o programa mais organizado e facilita futuras modificações. Se quiser adicionar mais operações no futuro, basta criar novos métodos, sem bagunçar o código principal.</a:t>
            </a:r>
          </a:p>
        </p:txBody>
      </p:sp>
      <p:pic>
        <p:nvPicPr>
          <p:cNvPr id="8" name="Imagem 7" descr="Texto&#10;&#10;O conteúdo gerado por IA pode estar incorreto.">
            <a:extLst>
              <a:ext uri="{FF2B5EF4-FFF2-40B4-BE49-F238E27FC236}">
                <a16:creationId xmlns:a16="http://schemas.microsoft.com/office/drawing/2014/main" id="{93F5DF2F-5C01-25DE-3997-A6F0714D9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30" y="4597167"/>
            <a:ext cx="6092524" cy="3026088"/>
          </a:xfrm>
          <a:prstGeom prst="rect">
            <a:avLst/>
          </a:prstGeom>
        </p:spPr>
      </p:pic>
      <p:pic>
        <p:nvPicPr>
          <p:cNvPr id="12" name="Imagem 11" descr="Ícone&#10;&#10;O conteúdo gerado por IA pode estar incorreto.">
            <a:extLst>
              <a:ext uri="{FF2B5EF4-FFF2-40B4-BE49-F238E27FC236}">
                <a16:creationId xmlns:a16="http://schemas.microsoft.com/office/drawing/2014/main" id="{3A678BF1-5E0A-89FA-0E77-14244966A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04" y="-43101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7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1" y="6388320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Arrays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: Armazenando Muitos Valores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Arrays</a:t>
            </a:r>
            <a:r>
              <a:rPr lang="pt-BR" sz="2400" dirty="0">
                <a:solidFill>
                  <a:schemeClr val="bg1"/>
                </a:solidFill>
              </a:rPr>
              <a:t> são usados quando queremos guardar uma lista de itens.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B9DBB56-D673-BFF1-D219-8798ED46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81968B5-ADB4-7523-F4E9-54DB02B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F573F-21BE-EDDA-F769-789A45C0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BFBF864-E598-59EB-F890-502CED1A04B5}"/>
              </a:ext>
            </a:extLst>
          </p:cNvPr>
          <p:cNvSpPr txBox="1"/>
          <p:nvPr/>
        </p:nvSpPr>
        <p:spPr>
          <a:xfrm>
            <a:off x="892274" y="2835162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Nem sempre um valor é suficiente. Você verá como usar </a:t>
            </a:r>
            <a:r>
              <a:rPr lang="pt-BR" sz="2400" dirty="0" err="1"/>
              <a:t>arrays</a:t>
            </a:r>
            <a:r>
              <a:rPr lang="pt-BR" sz="2400" dirty="0"/>
              <a:t> para trabalhar com conjuntos de dados, iterar sobre eles e realizar operações em lote.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F030EFA3-4FB4-D88F-D24F-45EE37DC3BE5}"/>
              </a:ext>
            </a:extLst>
          </p:cNvPr>
          <p:cNvSpPr txBox="1"/>
          <p:nvPr/>
        </p:nvSpPr>
        <p:spPr>
          <a:xfrm>
            <a:off x="892271" y="709620"/>
            <a:ext cx="781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Arrays</a:t>
            </a:r>
            <a:r>
              <a:rPr lang="pt-BR" sz="4000" dirty="0">
                <a:latin typeface="Impact" panose="020B0806030902050204" pitchFamily="34" charset="0"/>
              </a:rPr>
              <a:t>: Armazenando Muitos Valores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F9F1C77-5FB4-4381-07CF-FA584BB73901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ACDA4-BD7E-C6CC-44FC-7DF07481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02A00B1-9EFC-92EF-DF60-0D1CA8B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47FF7C2F-7981-86AE-7F1E-6693261EE679}"/>
              </a:ext>
            </a:extLst>
          </p:cNvPr>
          <p:cNvSpPr txBox="1"/>
          <p:nvPr/>
        </p:nvSpPr>
        <p:spPr>
          <a:xfrm>
            <a:off x="892270" y="7831459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Neste exemplo, usamos um </a:t>
            </a:r>
            <a:r>
              <a:rPr lang="pt-BR" sz="2400" dirty="0" err="1"/>
              <a:t>array</a:t>
            </a:r>
            <a:r>
              <a:rPr lang="pt-BR" sz="2400" dirty="0"/>
              <a:t> de </a:t>
            </a:r>
            <a:r>
              <a:rPr lang="pt-BR" sz="2400" dirty="0" err="1"/>
              <a:t>String</a:t>
            </a:r>
            <a:r>
              <a:rPr lang="pt-BR" sz="2400" dirty="0"/>
              <a:t> para armazenar uma lista de frutas. O laço for-</a:t>
            </a:r>
            <a:r>
              <a:rPr lang="pt-BR" sz="2400" dirty="0" err="1"/>
              <a:t>each</a:t>
            </a:r>
            <a:r>
              <a:rPr lang="pt-BR" sz="2400" dirty="0"/>
              <a:t> percorre cada item do </a:t>
            </a:r>
            <a:r>
              <a:rPr lang="pt-BR" sz="2400" dirty="0" err="1"/>
              <a:t>array</a:t>
            </a:r>
            <a:r>
              <a:rPr lang="pt-BR" sz="2400" dirty="0"/>
              <a:t> e imprime o nome de cada fruta na tela. </a:t>
            </a:r>
            <a:r>
              <a:rPr lang="pt-BR" sz="2400" dirty="0" err="1"/>
              <a:t>Arrays</a:t>
            </a:r>
            <a:r>
              <a:rPr lang="pt-BR" sz="2400" dirty="0"/>
              <a:t> são úteis quando temos que trabalhar com um grupo de dados semelhantes, como uma lista de produtos, nomes ou valores numéricos. O for-</a:t>
            </a:r>
            <a:r>
              <a:rPr lang="pt-BR" sz="2400" dirty="0" err="1"/>
              <a:t>each</a:t>
            </a:r>
            <a:r>
              <a:rPr lang="pt-BR" sz="2400" dirty="0"/>
              <a:t> facilita a iteração sem precisar lidar com índices diretamente.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6D8C8653-632A-0513-EC07-151713F9F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13" y="4651044"/>
            <a:ext cx="5775158" cy="2404398"/>
          </a:xfrm>
          <a:prstGeom prst="rect">
            <a:avLst/>
          </a:prstGeom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1CABF981-EB8D-696F-805A-ED42010CC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04" y="-43101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4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2"/>
              </a:rPr>
              <a:t>https://github.com/felipeAguiarCode/prompts-recipe-to-create-a-ebook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03" y="5562515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8463DF39-EC24-43BF-A798-AF0F82A8E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04" y="-431011"/>
            <a:ext cx="5202371" cy="5202371"/>
          </a:xfrm>
          <a:prstGeom prst="rect">
            <a:avLst/>
          </a:prstGeom>
        </p:spPr>
      </p:pic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FE7867F0-3BEB-0736-12FE-DAED54E95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03" y="5860995"/>
            <a:ext cx="5202371" cy="5202371"/>
          </a:xfrm>
          <a:prstGeom prst="rect">
            <a:avLst/>
          </a:prstGeom>
        </p:spPr>
      </p:pic>
      <p:pic>
        <p:nvPicPr>
          <p:cNvPr id="10" name="Imagem 9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6C2D4A66-9408-D6A1-64E8-AFA039FE0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72" y="8980446"/>
            <a:ext cx="2611855" cy="26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Java é uma linguagem de programação versátil e poderosa, usada no mundo todo para criar desde aplicativos Android até sistemas corporativos. Com sua filosofia de "escreva uma vez, execute em qualquer lugar", Java permite que o mesmo código funcione em diferentes plataformas. Robusta, segura e orientada a objetos, é ideal tanto para iniciantes quanto para profissionais. Neste ebook, você vai explorar os pilares da linguagem e aprender a construir aplicações com confiança.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28498" y="777781"/>
            <a:ext cx="4144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ao Java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92277" y="1703754"/>
            <a:ext cx="7816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Entendendo os pilares e o propósito da linguagem Java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2D55A9A2-382A-1625-49BB-CC2539514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612908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381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Primeiros Passos com Java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Aprenda a escrever, compilar e executar seu primeiro código Java passo a passo. Vamos ver: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04A2-07A0-DF05-6B52-A7877C83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AA38C749-9015-B19E-133B-D66E8AB16006}"/>
              </a:ext>
            </a:extLst>
          </p:cNvPr>
          <p:cNvSpPr txBox="1"/>
          <p:nvPr/>
        </p:nvSpPr>
        <p:spPr>
          <a:xfrm>
            <a:off x="870768" y="2854681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Java é uma linguagem de programação poderosa, bastante usada em empresas, bancos, startups e sistemas embarcados. Seu grande diferencial está em ser orientada a objetos, multiplataforma e segura. Para rodar um código em Java, você precisa criar uma classe. O ponto de partida é sempre o método </a:t>
            </a:r>
            <a:r>
              <a:rPr lang="pt-BR" sz="2400" dirty="0" err="1"/>
              <a:t>main</a:t>
            </a:r>
            <a:r>
              <a:rPr lang="pt-BR" sz="2400" dirty="0"/>
              <a:t>, que é o primeiro a ser executado.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030582CE-A08E-9424-D607-6FE32BD60177}"/>
              </a:ext>
            </a:extLst>
          </p:cNvPr>
          <p:cNvSpPr txBox="1"/>
          <p:nvPr/>
        </p:nvSpPr>
        <p:spPr>
          <a:xfrm>
            <a:off x="1887478" y="777781"/>
            <a:ext cx="582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Primeiros Passos com Java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C372D2-9BC4-122D-BC93-DAA22A1EF0C6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C6F84BC-EBB2-0F81-6133-55763D40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3AFA072-01B5-0BE2-D9E8-E2A3E15E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Tela de computador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BBBF5351-432E-E185-8BE5-D851E0F8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04" y="4946167"/>
            <a:ext cx="7252588" cy="4351553"/>
          </a:xfrm>
          <a:prstGeom prst="rect">
            <a:avLst/>
          </a:prstGeom>
        </p:spPr>
      </p:pic>
      <p:sp>
        <p:nvSpPr>
          <p:cNvPr id="9" name="texto_componente">
            <a:extLst>
              <a:ext uri="{FF2B5EF4-FFF2-40B4-BE49-F238E27FC236}">
                <a16:creationId xmlns:a16="http://schemas.microsoft.com/office/drawing/2014/main" id="{DC675D85-1EB4-CAE2-4C26-3100D2DDDBC7}"/>
              </a:ext>
            </a:extLst>
          </p:cNvPr>
          <p:cNvSpPr txBox="1"/>
          <p:nvPr/>
        </p:nvSpPr>
        <p:spPr>
          <a:xfrm>
            <a:off x="892277" y="9142812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exemplo imprime uma mensagem no terminal. Parece simples, mas aqui você já vê conceitos importantes: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i="1" dirty="0" err="1"/>
              <a:t>public</a:t>
            </a:r>
            <a:r>
              <a:rPr lang="pt-BR" sz="2400" i="1" dirty="0"/>
              <a:t> </a:t>
            </a:r>
            <a:r>
              <a:rPr lang="pt-BR" sz="2400" i="1" dirty="0" err="1"/>
              <a:t>class</a:t>
            </a:r>
            <a:r>
              <a:rPr lang="pt-BR" sz="2400" i="1" dirty="0"/>
              <a:t> </a:t>
            </a:r>
            <a:r>
              <a:rPr lang="pt-BR" sz="2400" dirty="0"/>
              <a:t>define uma classe.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i="1" dirty="0" err="1"/>
              <a:t>main</a:t>
            </a:r>
            <a:r>
              <a:rPr lang="pt-BR" sz="2400" dirty="0"/>
              <a:t> é o método inicial.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i="1" dirty="0" err="1"/>
              <a:t>System.out.println</a:t>
            </a:r>
            <a:r>
              <a:rPr lang="pt-BR" sz="2400" i="1" dirty="0"/>
              <a:t>()</a:t>
            </a:r>
            <a:r>
              <a:rPr lang="pt-BR" sz="2400" dirty="0"/>
              <a:t> é usado para exibir algo no console.</a:t>
            </a:r>
          </a:p>
        </p:txBody>
      </p:sp>
      <p:pic>
        <p:nvPicPr>
          <p:cNvPr id="18" name="Imagem 17" descr="Ícone&#10;&#10;O conteúdo gerado por IA pode estar incorreto.">
            <a:extLst>
              <a:ext uri="{FF2B5EF4-FFF2-40B4-BE49-F238E27FC236}">
                <a16:creationId xmlns:a16="http://schemas.microsoft.com/office/drawing/2014/main" id="{B4FBADDA-4EDC-2E58-1781-E96515F35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04" y="-43101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6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Variáveis e Tipos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Toda linguagem precisa guardar informações. Em Java, usamos variáveis para isso. Você sempre precisa dizer o tipo da informação antes de usá-la.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39B7D-CB71-ED11-EC26-7E7667D96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0523D03A-F51D-2CD9-238E-0B4A63B11D3E}"/>
              </a:ext>
            </a:extLst>
          </p:cNvPr>
          <p:cNvSpPr txBox="1"/>
          <p:nvPr/>
        </p:nvSpPr>
        <p:spPr>
          <a:xfrm>
            <a:off x="892274" y="278703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Aqui você aprenderá como o Java lida com informações: como declarar variáveis, escolher o tipo correto e fazer operações básicas. Com esse conhecimento, você poderá guardar e manipular dados no seu programa.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0BC3AE7-5DE4-DF8E-9D96-E7C2FA2A6BD7}"/>
              </a:ext>
            </a:extLst>
          </p:cNvPr>
          <p:cNvSpPr txBox="1"/>
          <p:nvPr/>
        </p:nvSpPr>
        <p:spPr>
          <a:xfrm>
            <a:off x="2896863" y="812725"/>
            <a:ext cx="380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Variáveis e Tipos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BAF9C8-338B-881D-D944-BFA64C5FB5C4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6379BB2-4ABA-EFC7-9122-ECA7B325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CEAB546-FEAA-C815-F2EC-4F5812D5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7CDCB7F1-83D8-1453-5443-D93AD6F9A88F}"/>
              </a:ext>
            </a:extLst>
          </p:cNvPr>
          <p:cNvSpPr txBox="1"/>
          <p:nvPr/>
        </p:nvSpPr>
        <p:spPr>
          <a:xfrm>
            <a:off x="892270" y="8160011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i="1" dirty="0" err="1"/>
              <a:t>int</a:t>
            </a:r>
            <a:r>
              <a:rPr lang="pt-BR" sz="2400" dirty="0"/>
              <a:t> armazena números inteiros.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i="1" dirty="0" err="1"/>
              <a:t>double</a:t>
            </a:r>
            <a:r>
              <a:rPr lang="pt-BR" sz="2400" dirty="0"/>
              <a:t> armazena números com casas decimais.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i="1" dirty="0" err="1"/>
              <a:t>boolean</a:t>
            </a:r>
            <a:r>
              <a:rPr lang="pt-BR" sz="2400" dirty="0"/>
              <a:t> representa verdadeiro ou falso.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i="1" dirty="0" err="1"/>
              <a:t>String</a:t>
            </a:r>
            <a:r>
              <a:rPr lang="pt-BR" sz="2400" dirty="0"/>
              <a:t> guarda textos.</a:t>
            </a:r>
          </a:p>
        </p:txBody>
      </p:sp>
      <p:pic>
        <p:nvPicPr>
          <p:cNvPr id="13" name="Imagem 12" descr="Texto&#10;&#10;O conteúdo gerado por IA pode estar incorreto.">
            <a:extLst>
              <a:ext uri="{FF2B5EF4-FFF2-40B4-BE49-F238E27FC236}">
                <a16:creationId xmlns:a16="http://schemas.microsoft.com/office/drawing/2014/main" id="{87E88FC0-270C-6A28-347B-C5D6EFD9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0" y="3913360"/>
            <a:ext cx="7816645" cy="4689987"/>
          </a:xfrm>
          <a:prstGeom prst="rect">
            <a:avLst/>
          </a:prstGeom>
        </p:spPr>
      </p:pic>
      <p:pic>
        <p:nvPicPr>
          <p:cNvPr id="14" name="Imagem 13" descr="Ícone&#10;&#10;O conteúdo gerado por IA pode estar incorreto.">
            <a:extLst>
              <a:ext uri="{FF2B5EF4-FFF2-40B4-BE49-F238E27FC236}">
                <a16:creationId xmlns:a16="http://schemas.microsoft.com/office/drawing/2014/main" id="{72F32CDD-BEB2-28A2-4A7F-909D2B699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04" y="-43101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3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Tomando Decisões com </a:t>
            </a:r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if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 e </a:t>
            </a:r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else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Em programação, você frequentemente precisa tomar decisões. Para isso, usamos condicionais.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D5FF5DA-5CF2-1E22-3C5B-B6117E8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DE0ED-43A2-CD62-88DA-B348E9ED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6C6985EA-3D61-FC74-5DC9-9BC99CB45B9E}"/>
              </a:ext>
            </a:extLst>
          </p:cNvPr>
          <p:cNvSpPr txBox="1"/>
          <p:nvPr/>
        </p:nvSpPr>
        <p:spPr>
          <a:xfrm>
            <a:off x="892274" y="265869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capacidade de tomar decisões é essencial em qualquer programa. Neste capítulo, você verá como escrever blocos de código que se adaptam a diferentes situações, usando estruturas condicionais.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8FAF292C-2BCF-9B24-EDC3-0A9CACA74C4F}"/>
              </a:ext>
            </a:extLst>
          </p:cNvPr>
          <p:cNvSpPr txBox="1"/>
          <p:nvPr/>
        </p:nvSpPr>
        <p:spPr>
          <a:xfrm>
            <a:off x="978563" y="764599"/>
            <a:ext cx="764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Tomando Decisões com </a:t>
            </a:r>
            <a:r>
              <a:rPr lang="pt-BR" sz="4000" dirty="0" err="1">
                <a:latin typeface="Impact" panose="020B0806030902050204" pitchFamily="34" charset="0"/>
              </a:rPr>
              <a:t>if</a:t>
            </a:r>
            <a:r>
              <a:rPr lang="pt-BR" sz="4000" dirty="0">
                <a:latin typeface="Impact" panose="020B0806030902050204" pitchFamily="34" charset="0"/>
              </a:rPr>
              <a:t> e </a:t>
            </a:r>
            <a:r>
              <a:rPr lang="pt-BR" sz="4000" dirty="0" err="1">
                <a:latin typeface="Impact" panose="020B0806030902050204" pitchFamily="34" charset="0"/>
              </a:rPr>
              <a:t>else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58710C-C6BE-D99F-AB93-397646FF410C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79F19F7-11A6-5EE0-5A23-CB94BC3F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377C49D-03AA-94DF-989A-F366215D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C1932726-1845-CD1A-1925-71058AE6B881}"/>
              </a:ext>
            </a:extLst>
          </p:cNvPr>
          <p:cNvSpPr txBox="1"/>
          <p:nvPr/>
        </p:nvSpPr>
        <p:spPr>
          <a:xfrm>
            <a:off x="892274" y="846972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código verifica a idade e imprime uma mensagem de acordo com a condição.</a:t>
            </a:r>
          </a:p>
          <a:p>
            <a:pPr algn="ctr"/>
            <a:r>
              <a:rPr lang="pt-BR" sz="2400" dirty="0"/>
              <a:t>Se a idade for maior ou igual a 18, irá imprimir “Maior de idade”, caso o contrário, “Menor de idade”.</a:t>
            </a:r>
          </a:p>
          <a:p>
            <a:pPr algn="ctr"/>
            <a:r>
              <a:rPr lang="pt-BR" sz="2400" dirty="0"/>
              <a:t>Como nesse exemplo definimos a idade como 16, logo no terminal irá aparecer “Menor de idade”.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F6D4012E-C3A4-C58E-F94F-C506E48D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82" y="4476976"/>
            <a:ext cx="6240223" cy="3744134"/>
          </a:xfrm>
          <a:prstGeom prst="rect">
            <a:avLst/>
          </a:prstGeom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6BDC7BD5-1F67-98BA-9F9B-54D1914E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04" y="-43101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9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Repetições: for e </a:t>
            </a:r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while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Laços de repetição ajudam a automatizar tarefas, como imprimir 10 vezes uma mesma ação.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CF477FF-E9CE-427E-324B-E4F18DF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JAVA - JOÃO VITOR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5207</TotalTime>
  <Words>998</Words>
  <Application>Microsoft Office PowerPoint</Application>
  <PresentationFormat>Papel A3 (297 x 420 mm)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JOAO VITOR PINHEIRO TASSI</cp:lastModifiedBy>
  <cp:revision>46</cp:revision>
  <dcterms:created xsi:type="dcterms:W3CDTF">2023-06-15T14:34:16Z</dcterms:created>
  <dcterms:modified xsi:type="dcterms:W3CDTF">2025-05-28T17:28:29Z</dcterms:modified>
</cp:coreProperties>
</file>