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5" r:id="rId8"/>
    <p:sldId id="260" r:id="rId9"/>
    <p:sldId id="263" r:id="rId10"/>
    <p:sldId id="264" r:id="rId11"/>
    <p:sldId id="266" r:id="rId12"/>
    <p:sldId id="269" r:id="rId13"/>
    <p:sldId id="267" r:id="rId14"/>
    <p:sldId id="268" r:id="rId15"/>
    <p:sldId id="270" r:id="rId16"/>
    <p:sldId id="279" r:id="rId17"/>
    <p:sldId id="280" r:id="rId18"/>
    <p:sldId id="275" r:id="rId19"/>
    <p:sldId id="276" r:id="rId20"/>
    <p:sldId id="277" r:id="rId21"/>
    <p:sldId id="278" r:id="rId22"/>
    <p:sldId id="271" r:id="rId23"/>
    <p:sldId id="281" r:id="rId24"/>
    <p:sldId id="282" r:id="rId25"/>
    <p:sldId id="283" r:id="rId26"/>
    <p:sldId id="273" r:id="rId27"/>
    <p:sldId id="285" r:id="rId28"/>
    <p:sldId id="286" r:id="rId29"/>
    <p:sldId id="287" r:id="rId30"/>
    <p:sldId id="288" r:id="rId31"/>
    <p:sldId id="290" r:id="rId32"/>
    <p:sldId id="297" r:id="rId33"/>
    <p:sldId id="295" r:id="rId34"/>
    <p:sldId id="298" r:id="rId35"/>
    <p:sldId id="299" r:id="rId36"/>
    <p:sldId id="300" r:id="rId37"/>
    <p:sldId id="291" r:id="rId38"/>
    <p:sldId id="301" r:id="rId39"/>
    <p:sldId id="274" r:id="rId4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quin Pineda Gutierrez" userId="b9c407c3d720e2ad" providerId="LiveId" clId="{2BA2076A-DFEA-CF4F-9965-91D362E6CF23}"/>
    <pc:docChg chg="addSld delSld modSld modSection">
      <pc:chgData name="Joaquin Pineda Gutierrez" userId="b9c407c3d720e2ad" providerId="LiveId" clId="{2BA2076A-DFEA-CF4F-9965-91D362E6CF23}" dt="2018-03-12T17:31:54.988" v="408" actId="20577"/>
      <pc:docMkLst>
        <pc:docMk/>
      </pc:docMkLst>
      <pc:sldChg chg="modSp">
        <pc:chgData name="Joaquin Pineda Gutierrez" userId="b9c407c3d720e2ad" providerId="LiveId" clId="{2BA2076A-DFEA-CF4F-9965-91D362E6CF23}" dt="2018-03-12T17:31:54.988" v="408" actId="20577"/>
        <pc:sldMkLst>
          <pc:docMk/>
          <pc:sldMk cId="2586476497" sldId="257"/>
        </pc:sldMkLst>
        <pc:spChg chg="mod">
          <ac:chgData name="Joaquin Pineda Gutierrez" userId="b9c407c3d720e2ad" providerId="LiveId" clId="{2BA2076A-DFEA-CF4F-9965-91D362E6CF23}" dt="2018-03-12T17:31:54.988" v="408" actId="20577"/>
          <ac:spMkLst>
            <pc:docMk/>
            <pc:sldMk cId="2586476497" sldId="257"/>
            <ac:spMk id="2" creationId="{00000000-0000-0000-0000-000000000000}"/>
          </ac:spMkLst>
        </pc:spChg>
      </pc:sldChg>
      <pc:sldChg chg="modSp">
        <pc:chgData name="Joaquin Pineda Gutierrez" userId="b9c407c3d720e2ad" providerId="LiveId" clId="{2BA2076A-DFEA-CF4F-9965-91D362E6CF23}" dt="2018-03-12T17:30:41.565" v="370" actId="20577"/>
        <pc:sldMkLst>
          <pc:docMk/>
          <pc:sldMk cId="1211771061" sldId="275"/>
        </pc:sldMkLst>
        <pc:spChg chg="mod">
          <ac:chgData name="Joaquin Pineda Gutierrez" userId="b9c407c3d720e2ad" providerId="LiveId" clId="{2BA2076A-DFEA-CF4F-9965-91D362E6CF23}" dt="2018-03-12T17:30:41.565" v="370" actId="20577"/>
          <ac:spMkLst>
            <pc:docMk/>
            <pc:sldMk cId="1211771061" sldId="275"/>
            <ac:spMk id="2" creationId="{00000000-0000-0000-0000-000000000000}"/>
          </ac:spMkLst>
        </pc:spChg>
      </pc:sldChg>
      <pc:sldChg chg="new del">
        <pc:chgData name="Joaquin Pineda Gutierrez" userId="b9c407c3d720e2ad" providerId="LiveId" clId="{2BA2076A-DFEA-CF4F-9965-91D362E6CF23}" dt="2018-03-12T17:27:18.125" v="1" actId="2696"/>
        <pc:sldMkLst>
          <pc:docMk/>
          <pc:sldMk cId="1202433385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Clasificadores lineales y </a:t>
            </a:r>
            <a:r>
              <a:rPr lang="es-ES" dirty="0" err="1"/>
              <a:t>scikit-learn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Joaquín Pineda Gutiérrez</a:t>
            </a:r>
          </a:p>
          <a:p>
            <a:r>
              <a:rPr lang="es-ES" dirty="0"/>
              <a:t>Luis Garrido Morillo</a:t>
            </a:r>
          </a:p>
        </p:txBody>
      </p:sp>
    </p:spTree>
    <p:extLst>
      <p:ext uri="{BB962C8B-B14F-4D97-AF65-F5344CB8AC3E}">
        <p14:creationId xmlns:p14="http://schemas.microsoft.com/office/powerpoint/2010/main" val="119061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actualizan una vez por cada </a:t>
            </a:r>
            <a:r>
              <a:rPr lang="es-ES" dirty="0" err="1"/>
              <a:t>epoch</a:t>
            </a:r>
            <a:r>
              <a:rPr lang="es-ES" dirty="0"/>
              <a:t>, es decir, una única vez después de iterar sobre todo el conjunto de entrenamiento.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Minimización del error cuadrático</a:t>
            </a:r>
            <a:br>
              <a:rPr lang="es-ES" dirty="0"/>
            </a:br>
            <a:r>
              <a:rPr lang="es-ES" dirty="0" err="1"/>
              <a:t>Batch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78" y="4077072"/>
            <a:ext cx="8316416" cy="13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02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Toma un enfoque probabilístico como alternativa a la minimización del error cuadrático.</a:t>
            </a:r>
          </a:p>
          <a:p>
            <a:r>
              <a:rPr lang="es-ES" dirty="0"/>
              <a:t>La idea es buscar un peso que dado un ejemplo maximice las probabilidades de que ese ejemplo pertenezca a la clase que realmente tiene asignada.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REGRESIÓN LOGISTICA</a:t>
            </a:r>
            <a:br>
              <a:rPr lang="es-ES" dirty="0"/>
            </a:br>
            <a:r>
              <a:rPr lang="es-ES" dirty="0"/>
              <a:t>Maximización de la verosimilitud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76" y="4725144"/>
            <a:ext cx="708893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94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4149" y="2060848"/>
            <a:ext cx="8229600" cy="4525963"/>
          </a:xfrm>
        </p:spPr>
        <p:txBody>
          <a:bodyPr/>
          <a:lstStyle/>
          <a:p>
            <a:r>
              <a:rPr lang="es-ES" dirty="0"/>
              <a:t>Normalmente se suele usar una función equivalente, la log-verosimilitud que es más fácil de calcular.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REGRESIÓN LOGISTICA</a:t>
            </a:r>
            <a:br>
              <a:rPr lang="es-ES" dirty="0"/>
            </a:br>
            <a:r>
              <a:rPr lang="es-ES" dirty="0"/>
              <a:t>Maximización de la verosimilitud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" y="3789040"/>
            <a:ext cx="8892480" cy="115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90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van actualizando en cada iteración de los elementos del conjunto de entrenamiento.</a:t>
            </a:r>
          </a:p>
          <a:p>
            <a:r>
              <a:rPr lang="es-ES" dirty="0"/>
              <a:t>“y” es el resultado esperado.</a:t>
            </a:r>
          </a:p>
          <a:p>
            <a:r>
              <a:rPr lang="es-ES" dirty="0"/>
              <a:t>“o” es la función sigma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Maximización de la verosimilitud</a:t>
            </a:r>
            <a:br>
              <a:rPr lang="es-ES" dirty="0"/>
            </a:br>
            <a:r>
              <a:rPr lang="es-ES" dirty="0"/>
              <a:t>Estocástico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60" y="5229200"/>
            <a:ext cx="37147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72" y="4077072"/>
            <a:ext cx="61817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42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actualizan una vez por cada </a:t>
            </a:r>
            <a:r>
              <a:rPr lang="es-ES" dirty="0" err="1"/>
              <a:t>epoch</a:t>
            </a:r>
            <a:r>
              <a:rPr lang="es-ES" dirty="0"/>
              <a:t>, es decir, una única vez después de iterar sobre todo el conjunto de entrenamiento.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Maximización de la verosimilitud</a:t>
            </a:r>
            <a:br>
              <a:rPr lang="es-ES" dirty="0"/>
            </a:br>
            <a:r>
              <a:rPr lang="es-ES" dirty="0" err="1"/>
              <a:t>Batch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19" y="4077072"/>
            <a:ext cx="75819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30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Todos los clasificadores siguen el mismo esquema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71444"/>
            <a:ext cx="7274520" cy="341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49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Todas las funciones de entrenamiento están implementadas igual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" y="2564904"/>
            <a:ext cx="9106896" cy="428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6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s-ES" dirty="0" smtClean="0"/>
              <a:t>Primero se crean los pesos aleatorios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Luego se comprueba la predicción de cada ejemplo para esos pesos y sumamos los errores para las graficas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Si es estocástico actualizamos los pesos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Al terminar si es </a:t>
            </a:r>
            <a:r>
              <a:rPr lang="es-ES" dirty="0" err="1" smtClean="0"/>
              <a:t>batch</a:t>
            </a:r>
            <a:r>
              <a:rPr lang="es-ES" dirty="0" smtClean="0"/>
              <a:t> actualizamos los pesos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Finalmente actualizamos la clase que guarda los datos de la grafica y repetimos hasta alcanzar el numero de </a:t>
            </a:r>
            <a:r>
              <a:rPr lang="es-ES" dirty="0" err="1" smtClean="0"/>
              <a:t>epochs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08185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One Vs rest es una técnica para poder clasificar entré más de dos clases usando los calificadores lineales que son binarios.</a:t>
            </a:r>
          </a:p>
          <a:p>
            <a:r>
              <a:rPr lang="es-ES"/>
              <a:t>Consiste en entrenar un clasificador por cada clase que sea capaz de diferenciar entre esa clase y el resto.</a:t>
            </a:r>
          </a:p>
          <a:p>
            <a:r>
              <a:rPr lang="es-ES"/>
              <a:t>Al final se elige la clase que haya devuelto mayor seguridad, es decir, la que de un número más cercano a 1.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One</a:t>
            </a:r>
            <a:r>
              <a:rPr lang="es-ES" dirty="0"/>
              <a:t> VS </a:t>
            </a:r>
            <a:r>
              <a:rPr lang="es-ES" dirty="0" err="1"/>
              <a:t>rest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77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cada clase entrenamos un clasificador que sepa diferenciar esa clase del resto: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One</a:t>
            </a:r>
            <a:r>
              <a:rPr lang="es-ES" dirty="0" smtClean="0"/>
              <a:t> VS </a:t>
            </a:r>
            <a:r>
              <a:rPr lang="es-ES" dirty="0" err="1" smtClean="0"/>
              <a:t>rest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Implementación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66605"/>
            <a:ext cx="7925415" cy="209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30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Clasifican basándose en la combinación lineal de los atributos mas un termino independiente.</a:t>
            </a:r>
          </a:p>
          <a:p>
            <a:r>
              <a:rPr lang="es-ES" dirty="0"/>
              <a:t>Sus atributos deben ser </a:t>
            </a:r>
            <a:br>
              <a:rPr lang="es-ES" dirty="0"/>
            </a:br>
            <a:r>
              <a:rPr lang="es-ES" dirty="0"/>
              <a:t>numéricos.</a:t>
            </a:r>
          </a:p>
          <a:p>
            <a:r>
              <a:rPr lang="es-ES" dirty="0"/>
              <a:t>La importancia de los</a:t>
            </a:r>
            <a:br>
              <a:rPr lang="es-ES" dirty="0"/>
            </a:br>
            <a:r>
              <a:rPr lang="es-ES" dirty="0"/>
              <a:t>atributos se mide con</a:t>
            </a:r>
            <a:br>
              <a:rPr lang="es-ES" dirty="0"/>
            </a:br>
            <a:r>
              <a:rPr lang="es-ES" dirty="0"/>
              <a:t>los pesos.</a:t>
            </a:r>
          </a:p>
          <a:p>
            <a:r>
              <a:rPr lang="es-ES" dirty="0"/>
              <a:t>Son clasificadores binarios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Clasificadores lineales</a:t>
            </a:r>
          </a:p>
        </p:txBody>
      </p:sp>
      <p:pic>
        <p:nvPicPr>
          <p:cNvPr id="1026" name="Picture 2" descr="https://upload.wikimedia.org/wikipedia/commons/thumb/4/4c/Funci%C3%B3n_lineal.svg/744px-Funci%C3%B3n_lin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32856"/>
            <a:ext cx="3816424" cy="507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76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Remplazamos las otras clases por una clase auxiliar y seleccionamos el algoritmo deseado para entrenar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One</a:t>
            </a:r>
            <a:r>
              <a:rPr lang="es-ES" dirty="0" smtClean="0"/>
              <a:t> VS </a:t>
            </a:r>
            <a:r>
              <a:rPr lang="es-ES" dirty="0" err="1" smtClean="0"/>
              <a:t>rest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Implementación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44924"/>
            <a:ext cx="398188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53136"/>
            <a:ext cx="6422025" cy="136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299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clasificar, usamos todos los clasificadores con el ejemplo y elegimos el que proporcione mejor resultado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One</a:t>
            </a:r>
            <a:r>
              <a:rPr lang="es-ES" dirty="0" smtClean="0"/>
              <a:t> VS </a:t>
            </a:r>
            <a:r>
              <a:rPr lang="es-ES" dirty="0" err="1" smtClean="0"/>
              <a:t>rest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Implementación</a:t>
            </a: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58864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39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generar conjuntos elegimos de forma aleatoria una serie de pesos que formaran nuestra frontera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 de conjuntos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2780928"/>
            <a:ext cx="4923259" cy="353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704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Luego es suficiente con generar puntos aleatorios y decidir por medio de alguna función de las estudiadas en qué parte estarían. Nosotros hemos elegido la función de predicción del </a:t>
            </a:r>
            <a:r>
              <a:rPr lang="es-ES" dirty="0" err="1" smtClean="0"/>
              <a:t>perceptron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 de conjuntos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36194"/>
            <a:ext cx="7920880" cy="330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592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Luego es suficiente con generar puntos aleatorios y decidir por medio de alguna función de las estudiadas en qué parte estarían. Nosotros hemos elegido la función de predicción del </a:t>
            </a:r>
            <a:r>
              <a:rPr lang="es-ES" dirty="0" err="1" smtClean="0"/>
              <a:t>perceptron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 de conjuntos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36194"/>
            <a:ext cx="7920880" cy="330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049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conseguir conjuntos linealmente no separables basta con alterar la clasificación de alguno de los puntos obtenidos anteriormente.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 de conjuntos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30752"/>
            <a:ext cx="6408712" cy="37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458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Paras las pruebas neutrales tenemos dos conjuntos de datos</a:t>
            </a:r>
          </a:p>
          <a:p>
            <a:pPr lvl="1"/>
            <a:r>
              <a:rPr lang="es-ES" dirty="0" smtClean="0"/>
              <a:t>Votos.py</a:t>
            </a:r>
          </a:p>
          <a:p>
            <a:pPr lvl="1"/>
            <a:r>
              <a:rPr lang="es-ES" dirty="0" err="1" smtClean="0"/>
              <a:t>Digidata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neutrales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1"/>
            <a:ext cx="4281201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2338629"/>
            <a:ext cx="1102125" cy="431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953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n de votacion dibuj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10022"/>
            <a:ext cx="2880320" cy="324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atributos son varias votaciones del congreso de los estados unidos.</a:t>
            </a:r>
          </a:p>
          <a:p>
            <a:r>
              <a:rPr lang="es-ES" dirty="0" smtClean="0"/>
              <a:t>Los valores pueden ser 1 para si, 0 para presente y -1 para no.</a:t>
            </a:r>
          </a:p>
          <a:p>
            <a:r>
              <a:rPr lang="es-ES" dirty="0" smtClean="0"/>
              <a:t>Las posibles clases son republicanos o </a:t>
            </a:r>
            <a:r>
              <a:rPr lang="es-ES" dirty="0" err="1" smtClean="0"/>
              <a:t>democratas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</a:t>
            </a:r>
            <a:r>
              <a:rPr lang="es-ES" dirty="0" smtClean="0"/>
              <a:t>neutrales</a:t>
            </a:r>
            <a:br>
              <a:rPr lang="es-ES" dirty="0" smtClean="0"/>
            </a:br>
            <a:r>
              <a:rPr lang="es-ES" dirty="0" smtClean="0"/>
              <a:t>Votos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9733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pruebas con los votos nos dan estos resultados: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</a:t>
            </a:r>
            <a:r>
              <a:rPr lang="es-ES" dirty="0" smtClean="0"/>
              <a:t>neutrales</a:t>
            </a:r>
            <a:br>
              <a:rPr lang="es-ES" dirty="0" smtClean="0"/>
            </a:br>
            <a:r>
              <a:rPr lang="es-ES" dirty="0" smtClean="0"/>
              <a:t>Votos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590004"/>
              </p:ext>
            </p:extLst>
          </p:nvPr>
        </p:nvGraphicFramePr>
        <p:xfrm>
          <a:off x="1475656" y="2420888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Metodo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Puntuacion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Dacaimiento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Regresion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Regresion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Regresion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0.9710144927536232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pruebas con los votos nos dan estos resultados: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</a:t>
            </a:r>
            <a:r>
              <a:rPr lang="es-ES" dirty="0" smtClean="0"/>
              <a:t>neutrales</a:t>
            </a:r>
            <a:br>
              <a:rPr lang="es-ES" dirty="0" smtClean="0"/>
            </a:br>
            <a:r>
              <a:rPr lang="es-ES" dirty="0" smtClean="0"/>
              <a:t>Votos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7140"/>
              </p:ext>
            </p:extLst>
          </p:nvPr>
        </p:nvGraphicFramePr>
        <p:xfrm>
          <a:off x="1475656" y="234888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Metodo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Puntuacion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Dacaimiento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estocastico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0.9565217391304348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0.9565217391304348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Preceptron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0.9420289855072463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Preceptron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0.9420289855072463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Preceptron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0.927536231884058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Preceptron estocastico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0.927536231884058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0.8840579710144928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Maximizar batch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0.8695652173913043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79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es-ES" dirty="0"/>
              <a:t>Para la primer parte del trabajo se han implementado 2 tipos de clasificadores lineales:</a:t>
            </a:r>
          </a:p>
          <a:p>
            <a:pPr lvl="1"/>
            <a:r>
              <a:rPr lang="es-ES" dirty="0"/>
              <a:t>PERCEPTRON</a:t>
            </a:r>
          </a:p>
          <a:p>
            <a:pPr lvl="2"/>
            <a:r>
              <a:rPr lang="es-ES" dirty="0"/>
              <a:t>Versión estocástica con función umbral</a:t>
            </a:r>
          </a:p>
          <a:p>
            <a:pPr lvl="1"/>
            <a:r>
              <a:rPr lang="es-ES" dirty="0"/>
              <a:t>REGRESIÓN LOGISTICA</a:t>
            </a:r>
          </a:p>
          <a:p>
            <a:pPr lvl="2"/>
            <a:r>
              <a:rPr lang="es-ES" dirty="0"/>
              <a:t>Minimización del error cuadrático</a:t>
            </a:r>
          </a:p>
          <a:p>
            <a:pPr lvl="3"/>
            <a:r>
              <a:rPr lang="es-ES" dirty="0"/>
              <a:t>Versión estocástica con función sigma</a:t>
            </a:r>
          </a:p>
          <a:p>
            <a:pPr lvl="3"/>
            <a:r>
              <a:rPr lang="es-ES" dirty="0"/>
              <a:t>Versión </a:t>
            </a:r>
            <a:r>
              <a:rPr lang="es-ES" dirty="0" err="1"/>
              <a:t>batch</a:t>
            </a:r>
            <a:r>
              <a:rPr lang="es-ES" dirty="0"/>
              <a:t> con función </a:t>
            </a:r>
            <a:r>
              <a:rPr lang="es-ES" dirty="0" err="1"/>
              <a:t>sigmoide</a:t>
            </a:r>
            <a:endParaRPr lang="es-ES" dirty="0"/>
          </a:p>
          <a:p>
            <a:pPr lvl="2"/>
            <a:r>
              <a:rPr lang="es-ES" dirty="0"/>
              <a:t>Maximización de la verosimilitud</a:t>
            </a:r>
          </a:p>
          <a:p>
            <a:pPr lvl="3"/>
            <a:r>
              <a:rPr lang="es-ES" dirty="0"/>
              <a:t>Versión estocástica con función sigma</a:t>
            </a:r>
          </a:p>
          <a:p>
            <a:pPr lvl="3"/>
            <a:r>
              <a:rPr lang="es-ES" dirty="0"/>
              <a:t>Versión </a:t>
            </a:r>
            <a:r>
              <a:rPr lang="es-ES" dirty="0" err="1"/>
              <a:t>batch</a:t>
            </a:r>
            <a:r>
              <a:rPr lang="es-ES" dirty="0"/>
              <a:t> con función </a:t>
            </a:r>
            <a:r>
              <a:rPr lang="es-ES" dirty="0" err="1"/>
              <a:t>sigmoide</a:t>
            </a:r>
            <a:endParaRPr lang="es-ES" dirty="0"/>
          </a:p>
          <a:p>
            <a:pPr marL="630936" lvl="2" indent="0">
              <a:buNone/>
            </a:pPr>
            <a:endParaRPr lang="es-ES" dirty="0"/>
          </a:p>
          <a:p>
            <a:pPr lvl="2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Clasificadores lineales</a:t>
            </a:r>
          </a:p>
        </p:txBody>
      </p:sp>
    </p:spTree>
    <p:extLst>
      <p:ext uri="{BB962C8B-B14F-4D97-AF65-F5344CB8AC3E}">
        <p14:creationId xmlns:p14="http://schemas.microsoft.com/office/powerpoint/2010/main" val="1802041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El resultado es que estos métodos producen siempre los mejores resultados y convergen en el mismo porcentaje de acierto en el conjunto de los votos</a:t>
            </a:r>
          </a:p>
          <a:p>
            <a:r>
              <a:rPr lang="es-ES" dirty="0" smtClean="0"/>
              <a:t>Minimizar error cuadrático</a:t>
            </a:r>
          </a:p>
          <a:p>
            <a:pPr lvl="1"/>
            <a:r>
              <a:rPr lang="es-ES" dirty="0" smtClean="0"/>
              <a:t>Estocástico y </a:t>
            </a:r>
            <a:r>
              <a:rPr lang="es-ES" dirty="0" err="1" smtClean="0"/>
              <a:t>batch</a:t>
            </a:r>
            <a:endParaRPr lang="es-ES" dirty="0" smtClean="0"/>
          </a:p>
          <a:p>
            <a:pPr lvl="1"/>
            <a:r>
              <a:rPr lang="es-ES" dirty="0" smtClean="0"/>
              <a:t>Con o sin normalización</a:t>
            </a:r>
          </a:p>
          <a:p>
            <a:pPr lvl="1"/>
            <a:r>
              <a:rPr lang="es-ES" dirty="0" smtClean="0"/>
              <a:t>Con o sin decaimiento</a:t>
            </a:r>
          </a:p>
          <a:p>
            <a:r>
              <a:rPr lang="es-ES" dirty="0" smtClean="0"/>
              <a:t>Maximizar log-verosimilitud</a:t>
            </a:r>
          </a:p>
          <a:p>
            <a:pPr lvl="1"/>
            <a:r>
              <a:rPr lang="es-ES" dirty="0" smtClean="0"/>
              <a:t>Estocástico</a:t>
            </a:r>
            <a:endParaRPr lang="es-ES" dirty="0"/>
          </a:p>
          <a:p>
            <a:pPr lvl="2"/>
            <a:r>
              <a:rPr lang="es-ES" dirty="0" smtClean="0"/>
              <a:t>Con decaimiento y </a:t>
            </a:r>
            <a:r>
              <a:rPr lang="es-ES" dirty="0"/>
              <a:t>sin </a:t>
            </a:r>
            <a:r>
              <a:rPr lang="es-ES" dirty="0" smtClean="0"/>
              <a:t>o con normalización</a:t>
            </a:r>
          </a:p>
          <a:p>
            <a:pPr lvl="2"/>
            <a:r>
              <a:rPr lang="es-ES" dirty="0" smtClean="0"/>
              <a:t>Sin decaimiento y con normalización</a:t>
            </a:r>
          </a:p>
          <a:p>
            <a:pPr lvl="1"/>
            <a:r>
              <a:rPr lang="es-ES" dirty="0" err="1" smtClean="0"/>
              <a:t>Batch</a:t>
            </a:r>
            <a:endParaRPr lang="es-ES" dirty="0" smtClean="0"/>
          </a:p>
          <a:p>
            <a:pPr lvl="2"/>
            <a:r>
              <a:rPr lang="es-ES" dirty="0" smtClean="0"/>
              <a:t>Sin decaimiento y con normalización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</a:t>
            </a:r>
            <a:r>
              <a:rPr lang="es-ES" dirty="0" smtClean="0"/>
              <a:t>neutrales</a:t>
            </a:r>
            <a:br>
              <a:rPr lang="es-ES" dirty="0" smtClean="0"/>
            </a:br>
            <a:r>
              <a:rPr lang="es-ES" dirty="0" smtClean="0"/>
              <a:t>Votos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610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 smtClean="0"/>
              <a:t>Cualquiera de las opciones anteriores da los mismos resultados al final del entrenamiento.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</a:t>
            </a:r>
            <a:r>
              <a:rPr lang="es-ES" dirty="0" smtClean="0"/>
              <a:t>neutrales</a:t>
            </a:r>
            <a:br>
              <a:rPr lang="es-ES" dirty="0" smtClean="0"/>
            </a:br>
            <a:r>
              <a:rPr lang="es-ES" dirty="0" smtClean="0"/>
              <a:t>Votos</a:t>
            </a:r>
            <a:endParaRPr lang="es-ES" dirty="0"/>
          </a:p>
        </p:txBody>
      </p:sp>
      <p:pic>
        <p:nvPicPr>
          <p:cNvPr id="13314" name="Picture 2" descr="D:\universidad\mc\aia-1718-t3\pruebas\votos\regresionestosinsi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80440"/>
            <a:ext cx="3739672" cy="280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D:\universidad\mc\aia-1718-t3\pruebas\votos\verosimilitudestosinco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43" y="2786692"/>
            <a:ext cx="3456384" cy="259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36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 smtClean="0"/>
              <a:t>Aunque convergen, hay elecciones mejores que otras.</a:t>
            </a:r>
          </a:p>
          <a:p>
            <a:r>
              <a:rPr lang="es-ES" dirty="0" smtClean="0"/>
              <a:t>La mejor elección es siempre deprecar el ratio de aprendizaje independientemente del resto de variables.</a:t>
            </a:r>
          </a:p>
          <a:p>
            <a:r>
              <a:rPr lang="es-ES" dirty="0" smtClean="0"/>
              <a:t>Normalizar no añade mejoras aparentes para este caso.</a:t>
            </a:r>
          </a:p>
          <a:p>
            <a:r>
              <a:rPr lang="es-ES" dirty="0" smtClean="0"/>
              <a:t>Las versiones estocásticas parecen comportarse mejor que las </a:t>
            </a:r>
            <a:r>
              <a:rPr lang="es-ES" dirty="0" err="1" smtClean="0"/>
              <a:t>batchs</a:t>
            </a:r>
            <a:r>
              <a:rPr lang="es-ES" dirty="0" smtClean="0"/>
              <a:t> aunque al final acaban convergiendo.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</a:t>
            </a:r>
            <a:r>
              <a:rPr lang="es-ES" dirty="0" smtClean="0"/>
              <a:t>neutrales</a:t>
            </a:r>
            <a:br>
              <a:rPr lang="es-ES" dirty="0" smtClean="0"/>
            </a:br>
            <a:r>
              <a:rPr lang="es-ES" dirty="0" smtClean="0"/>
              <a:t>Votos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8137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comparar la minimización del error cuadrático.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Normalizado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Sin deprecar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1978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Deprecando</a:t>
            </a:r>
            <a:endParaRPr lang="es-ES" dirty="0"/>
          </a:p>
        </p:txBody>
      </p:sp>
      <p:pic>
        <p:nvPicPr>
          <p:cNvPr id="16386" name="Picture 2" descr="D:\universidad\mc\aia-1718-t3\pruebas\votos\regresionestoconco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69" y="2386650"/>
            <a:ext cx="3672408" cy="275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universidad\mc\aia-1718-t3\pruebas\votos\regresionestoconsi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08" y="2401199"/>
            <a:ext cx="3711798" cy="278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542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comparar </a:t>
            </a:r>
            <a:r>
              <a:rPr lang="es-ES" dirty="0" smtClean="0"/>
              <a:t>la minimización del error cuadrático.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Batch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Normalizado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Sin deprecar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1978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Batch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Deprecando</a:t>
            </a:r>
            <a:endParaRPr lang="es-ES" dirty="0"/>
          </a:p>
        </p:txBody>
      </p:sp>
      <p:pic>
        <p:nvPicPr>
          <p:cNvPr id="17410" name="Picture 2" descr="D:\universidad\mc\aia-1718-t3\pruebas\votos\regresionbatchconco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17" y="2323678"/>
            <a:ext cx="3815139" cy="286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D:\universidad\mc\aia-1718-t3\pruebas\votos\regresionbatchconsi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30161"/>
            <a:ext cx="3791644" cy="284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01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 mismo ocurre para la maximización de la log-verosimilitud.</a:t>
            </a:r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pic>
        <p:nvPicPr>
          <p:cNvPr id="14338" name="Picture 2" descr="D:\universidad\mc\aia-1718-t3\pruebas\votos\verosimilitudestoconsi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46044"/>
            <a:ext cx="3957744" cy="296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422063" y="5185550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Normalizado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Sin deprecar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1978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Normalizado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Deprecando</a:t>
            </a:r>
            <a:endParaRPr lang="es-ES" dirty="0"/>
          </a:p>
        </p:txBody>
      </p:sp>
      <p:pic>
        <p:nvPicPr>
          <p:cNvPr id="14340" name="Picture 4" descr="D:\universidad\mc\aia-1718-t3\pruebas\votos\verosimilitudestoconco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39" y="2276872"/>
            <a:ext cx="3740919" cy="280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972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mismo ocurre para </a:t>
            </a:r>
            <a:r>
              <a:rPr lang="es-ES" dirty="0" smtClean="0"/>
              <a:t>la maximización de la log-verosimilitud.</a:t>
            </a:r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neutrales</a:t>
            </a:r>
            <a:br>
              <a:rPr lang="es-ES" dirty="0"/>
            </a:br>
            <a:r>
              <a:rPr lang="es-ES" dirty="0"/>
              <a:t>Votos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22063" y="5185550"/>
            <a:ext cx="209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Sin normalizar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Sin deprecar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854991" y="5245224"/>
            <a:ext cx="209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Sin normalizar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Deprecando</a:t>
            </a:r>
            <a:endParaRPr lang="es-ES" dirty="0"/>
          </a:p>
        </p:txBody>
      </p:sp>
      <p:pic>
        <p:nvPicPr>
          <p:cNvPr id="15362" name="Picture 2" descr="D:\universidad\mc\aia-1718-t3\pruebas\votos\verosimilitudestosinconmagnit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08092"/>
            <a:ext cx="3604943" cy="27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D:\universidad\mc\aia-1718-t3\pruebas\votos\verosimilitudestosinsinMagnit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08092"/>
            <a:ext cx="3569298" cy="267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103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s-ES" dirty="0" smtClean="0"/>
              <a:t>Una excepción a todo lo dicho es la maximización </a:t>
            </a:r>
            <a:r>
              <a:rPr lang="es-ES" dirty="0" err="1" smtClean="0"/>
              <a:t>batch</a:t>
            </a:r>
            <a:r>
              <a:rPr lang="es-ES" dirty="0"/>
              <a:t> </a:t>
            </a:r>
            <a:r>
              <a:rPr lang="es-ES" dirty="0" smtClean="0"/>
              <a:t>con decaimiento.</a:t>
            </a:r>
          </a:p>
          <a:p>
            <a:endParaRPr lang="es-ES" dirty="0" smtClean="0"/>
          </a:p>
          <a:p>
            <a:r>
              <a:rPr lang="es-ES" dirty="0" smtClean="0"/>
              <a:t>Por alguna razón empeora mucho y no converge dando pesos muy elevados y malos.</a:t>
            </a:r>
          </a:p>
          <a:p>
            <a:endParaRPr lang="es-ES" dirty="0" smtClean="0"/>
          </a:p>
          <a:p>
            <a:r>
              <a:rPr lang="es-ES" dirty="0" smtClean="0"/>
              <a:t>Es probable que se deba a algún error de la implementación que no hemos sido capaces de detectar.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Pruebas </a:t>
            </a:r>
            <a:r>
              <a:rPr lang="es-ES" dirty="0" smtClean="0"/>
              <a:t>neutrales</a:t>
            </a:r>
            <a:br>
              <a:rPr lang="es-ES" dirty="0" smtClean="0"/>
            </a:br>
            <a:r>
              <a:rPr lang="es-ES" dirty="0" smtClean="0"/>
              <a:t>Votos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884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aleatorias</a:t>
            </a:r>
          </a:p>
        </p:txBody>
      </p:sp>
    </p:spTree>
    <p:extLst>
      <p:ext uri="{BB962C8B-B14F-4D97-AF65-F5344CB8AC3E}">
        <p14:creationId xmlns:p14="http://schemas.microsoft.com/office/powerpoint/2010/main" val="3249222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</a:t>
            </a:r>
          </a:p>
        </p:txBody>
      </p:sp>
    </p:spTree>
    <p:extLst>
      <p:ext uri="{BB962C8B-B14F-4D97-AF65-F5344CB8AC3E}">
        <p14:creationId xmlns:p14="http://schemas.microsoft.com/office/powerpoint/2010/main" val="182285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usada para decidir en qué clase estará el elemento que queremos clasificar.</a:t>
            </a:r>
          </a:p>
          <a:p>
            <a:r>
              <a:rPr lang="es-ES" dirty="0"/>
              <a:t>Si el valor calculado por el </a:t>
            </a:r>
            <a:r>
              <a:rPr lang="es-ES" dirty="0" err="1"/>
              <a:t>perceptrón</a:t>
            </a:r>
            <a:r>
              <a:rPr lang="es-ES" dirty="0"/>
              <a:t> supera un umbral prefijado se considera valor 1 y en otro caso valor 0.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PERCEPTRON</a:t>
            </a:r>
            <a:br>
              <a:rPr lang="es-ES" dirty="0"/>
            </a:br>
            <a:r>
              <a:rPr lang="es-ES" dirty="0"/>
              <a:t>Función Umbral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6992"/>
            <a:ext cx="33528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7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para decidir en qué clase estará el elemento que queremos clasificar.</a:t>
            </a:r>
          </a:p>
          <a:p>
            <a:r>
              <a:rPr lang="es-ES" dirty="0"/>
              <a:t>Da un grado de seguridad entre 0 y 1. Cuanto mas cerca de 1 más seguro estamos de que pertenece a una clase y cuanto más cerca de 0 a la otra.</a:t>
            </a:r>
          </a:p>
          <a:p>
            <a:r>
              <a:rPr lang="es-ES" dirty="0"/>
              <a:t>El valor intermedio 0,5 </a:t>
            </a:r>
            <a:br>
              <a:rPr lang="es-ES" dirty="0"/>
            </a:br>
            <a:r>
              <a:rPr lang="es-ES" dirty="0"/>
              <a:t>indica inseguridad total, </a:t>
            </a:r>
            <a:br>
              <a:rPr lang="es-ES" dirty="0"/>
            </a:br>
            <a:r>
              <a:rPr lang="es-ES" dirty="0"/>
              <a:t>no sabemos como </a:t>
            </a:r>
            <a:br>
              <a:rPr lang="es-ES" dirty="0"/>
            </a:br>
            <a:r>
              <a:rPr lang="es-ES" dirty="0"/>
              <a:t>clasificarlo.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REGRESIÓN LOGISTICA</a:t>
            </a:r>
            <a:br>
              <a:rPr lang="es-ES" dirty="0"/>
            </a:br>
            <a:r>
              <a:rPr lang="es-ES" dirty="0"/>
              <a:t>Función </a:t>
            </a:r>
            <a:r>
              <a:rPr lang="es-ES" dirty="0" err="1"/>
              <a:t>Sigmoide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17032"/>
            <a:ext cx="3476625" cy="314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3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basa imitando el funcionamiento de una única neurona.</a:t>
            </a:r>
          </a:p>
          <a:p>
            <a:r>
              <a:rPr lang="es-ES" dirty="0"/>
              <a:t>Establece una frontera que separa el conjunto de datos.</a:t>
            </a:r>
          </a:p>
          <a:p>
            <a:r>
              <a:rPr lang="es-ES" dirty="0"/>
              <a:t>No funciona bien en conjunto linealmente no separables.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PERCEPTRON</a:t>
            </a:r>
          </a:p>
        </p:txBody>
      </p:sp>
      <p:pic>
        <p:nvPicPr>
          <p:cNvPr id="2050" name="Picture 2" descr="https://upload.wikimedia.org/wikipedia/commons/thumb/b/b0/Perceptr%C3%B3n_5_unidades.svg/400px-Perceptr%C3%B3n_5_unidad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06191"/>
            <a:ext cx="3810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3476272" cy="241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41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van actualizando en cada iteración de los elementos del conjunto de entrenamiento.</a:t>
            </a:r>
          </a:p>
          <a:p>
            <a:r>
              <a:rPr lang="es-ES" dirty="0"/>
              <a:t>“y” es el resultado esperado.</a:t>
            </a:r>
          </a:p>
          <a:p>
            <a:r>
              <a:rPr lang="es-ES" dirty="0"/>
              <a:t>“o” es la función umbral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PERCEPTRON</a:t>
            </a:r>
            <a:br>
              <a:rPr lang="es-ES" dirty="0"/>
            </a:br>
            <a:r>
              <a:rPr lang="es-ES" dirty="0"/>
              <a:t>Estocástico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80" y="3933056"/>
            <a:ext cx="6134773" cy="114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966" y="5301208"/>
            <a:ext cx="396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44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basa en medir cuánto se aleja el valor que devuelve el clasificador de lo que debería para ir ajustando los pesos.</a:t>
            </a:r>
          </a:p>
          <a:p>
            <a:r>
              <a:rPr lang="es-ES" dirty="0"/>
              <a:t>Para medir la desviación usamos el error cuadrático el cual deseamos minimizar.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REGRESIÓN LOGISTICA</a:t>
            </a:r>
            <a:br>
              <a:rPr lang="es-ES" dirty="0"/>
            </a:br>
            <a:r>
              <a:rPr lang="es-ES" dirty="0"/>
              <a:t>Minimización del error cuadrático</a:t>
            </a:r>
            <a:br>
              <a:rPr lang="es-ES" dirty="0"/>
            </a:b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77072"/>
            <a:ext cx="5937473" cy="172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23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pesos se van actualizando en cada iteración de los elementos del conjunto de entrenamiento.</a:t>
            </a:r>
          </a:p>
          <a:p>
            <a:r>
              <a:rPr lang="es-ES" dirty="0"/>
              <a:t>“y” es el resultado esperado.</a:t>
            </a:r>
          </a:p>
          <a:p>
            <a:r>
              <a:rPr lang="es-ES" dirty="0"/>
              <a:t>“o” es la función sigma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Minimización del error cuadrático</a:t>
            </a:r>
            <a:br>
              <a:rPr lang="es-ES" dirty="0"/>
            </a:br>
            <a:r>
              <a:rPr lang="es-ES" dirty="0"/>
              <a:t>Estocástico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86" y="3789040"/>
            <a:ext cx="67151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60" y="5229200"/>
            <a:ext cx="37147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657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193</TotalTime>
  <Words>1198</Words>
  <Application>Microsoft Office PowerPoint</Application>
  <PresentationFormat>Presentación en pantalla (4:3)</PresentationFormat>
  <Paragraphs>229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Concurrencia</vt:lpstr>
      <vt:lpstr>Clasificadores lineales y scikit-learn</vt:lpstr>
      <vt:lpstr>Clasificadores lineales</vt:lpstr>
      <vt:lpstr>Clasificadores lineales</vt:lpstr>
      <vt:lpstr>PERCEPTRON Función Umbral</vt:lpstr>
      <vt:lpstr>REGRESIÓN LOGISTICA Función Sigmoide</vt:lpstr>
      <vt:lpstr>PERCEPTRON</vt:lpstr>
      <vt:lpstr>PERCEPTRON Estocástico</vt:lpstr>
      <vt:lpstr>REGRESIÓN LOGISTICA Minimización del error cuadrático </vt:lpstr>
      <vt:lpstr>Minimización del error cuadrático Estocástico</vt:lpstr>
      <vt:lpstr>Minimización del error cuadrático Batch</vt:lpstr>
      <vt:lpstr>REGRESIÓN LOGISTICA Maximización de la verosimilitud</vt:lpstr>
      <vt:lpstr>REGRESIÓN LOGISTICA Maximización de la verosimilitud</vt:lpstr>
      <vt:lpstr>Maximización de la verosimilitud Estocástico</vt:lpstr>
      <vt:lpstr>Maximización de la verosimilitud Batch</vt:lpstr>
      <vt:lpstr>Implementación</vt:lpstr>
      <vt:lpstr>Implementación</vt:lpstr>
      <vt:lpstr>Implementación</vt:lpstr>
      <vt:lpstr>One VS rest</vt:lpstr>
      <vt:lpstr>One VS rest Implementación</vt:lpstr>
      <vt:lpstr>One VS rest Implementación</vt:lpstr>
      <vt:lpstr>One VS rest Implementación</vt:lpstr>
      <vt:lpstr>Generador de conjuntos</vt:lpstr>
      <vt:lpstr>Generador de conjuntos</vt:lpstr>
      <vt:lpstr>Generador de conjuntos</vt:lpstr>
      <vt:lpstr>Generador de conjuntos</vt:lpstr>
      <vt:lpstr>Pruebas neutrales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neutrales Votos</vt:lpstr>
      <vt:lpstr>Pruebas aleatorias</vt:lpstr>
      <vt:lpstr>2ª Parte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Clasificadores lineales y scikit-learn</dc:title>
  <dc:creator>Joaquin Pineda Gutierrez</dc:creator>
  <cp:lastModifiedBy>Joaquin Pineda Gutierrez</cp:lastModifiedBy>
  <cp:revision>21</cp:revision>
  <dcterms:created xsi:type="dcterms:W3CDTF">2018-03-12T16:12:24Z</dcterms:created>
  <dcterms:modified xsi:type="dcterms:W3CDTF">2018-03-12T21:46:50Z</dcterms:modified>
</cp:coreProperties>
</file>