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0" r:id="rId9"/>
    <p:sldId id="263" r:id="rId10"/>
    <p:sldId id="264" r:id="rId11"/>
    <p:sldId id="266" r:id="rId12"/>
    <p:sldId id="269" r:id="rId13"/>
    <p:sldId id="267" r:id="rId14"/>
    <p:sldId id="268" r:id="rId15"/>
    <p:sldId id="270" r:id="rId16"/>
    <p:sldId id="279" r:id="rId17"/>
    <p:sldId id="280" r:id="rId18"/>
    <p:sldId id="275" r:id="rId19"/>
    <p:sldId id="276" r:id="rId20"/>
    <p:sldId id="277" r:id="rId21"/>
    <p:sldId id="278" r:id="rId22"/>
    <p:sldId id="271" r:id="rId23"/>
    <p:sldId id="281" r:id="rId24"/>
    <p:sldId id="282" r:id="rId25"/>
    <p:sldId id="283" r:id="rId26"/>
    <p:sldId id="273" r:id="rId27"/>
    <p:sldId id="285" r:id="rId28"/>
    <p:sldId id="286" r:id="rId29"/>
    <p:sldId id="287" r:id="rId30"/>
    <p:sldId id="288" r:id="rId31"/>
    <p:sldId id="290" r:id="rId32"/>
    <p:sldId id="297" r:id="rId33"/>
    <p:sldId id="295" r:id="rId34"/>
    <p:sldId id="298" r:id="rId35"/>
    <p:sldId id="299" r:id="rId36"/>
    <p:sldId id="300" r:id="rId37"/>
    <p:sldId id="316" r:id="rId38"/>
    <p:sldId id="291" r:id="rId39"/>
    <p:sldId id="317" r:id="rId40"/>
    <p:sldId id="319" r:id="rId41"/>
    <p:sldId id="321" r:id="rId42"/>
    <p:sldId id="322" r:id="rId43"/>
    <p:sldId id="324" r:id="rId44"/>
    <p:sldId id="325" r:id="rId45"/>
    <p:sldId id="326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274" r:id="rId54"/>
    <p:sldId id="302" r:id="rId55"/>
    <p:sldId id="303" r:id="rId56"/>
    <p:sldId id="305" r:id="rId57"/>
    <p:sldId id="304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35" r:id="rId69"/>
    <p:sldId id="336" r:id="rId70"/>
    <p:sldId id="339" r:id="rId71"/>
    <p:sldId id="337" r:id="rId72"/>
    <p:sldId id="338" r:id="rId73"/>
    <p:sldId id="350" r:id="rId74"/>
    <p:sldId id="340" r:id="rId75"/>
    <p:sldId id="341" r:id="rId76"/>
    <p:sldId id="343" r:id="rId77"/>
    <p:sldId id="344" r:id="rId78"/>
    <p:sldId id="345" r:id="rId79"/>
    <p:sldId id="346" r:id="rId80"/>
    <p:sldId id="347" r:id="rId81"/>
    <p:sldId id="348" r:id="rId82"/>
    <p:sldId id="349" r:id="rId8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quin Pineda Gutierrez" userId="b9c407c3d720e2ad" providerId="LiveId" clId="{2BA2076A-DFEA-CF4F-9965-91D362E6CF23}"/>
    <pc:docChg chg="addSld delSld modSld modSection">
      <pc:chgData name="Joaquin Pineda Gutierrez" userId="b9c407c3d720e2ad" providerId="LiveId" clId="{2BA2076A-DFEA-CF4F-9965-91D362E6CF23}" dt="2018-03-12T17:31:54.988" v="408" actId="20577"/>
      <pc:docMkLst>
        <pc:docMk/>
      </pc:docMkLst>
      <pc:sldChg chg="modSp">
        <pc:chgData name="Joaquin Pineda Gutierrez" userId="b9c407c3d720e2ad" providerId="LiveId" clId="{2BA2076A-DFEA-CF4F-9965-91D362E6CF23}" dt="2018-03-12T17:31:54.988" v="408" actId="20577"/>
        <pc:sldMkLst>
          <pc:docMk/>
          <pc:sldMk cId="2586476497" sldId="257"/>
        </pc:sldMkLst>
        <pc:spChg chg="mod">
          <ac:chgData name="Joaquin Pineda Gutierrez" userId="b9c407c3d720e2ad" providerId="LiveId" clId="{2BA2076A-DFEA-CF4F-9965-91D362E6CF23}" dt="2018-03-12T17:31:54.988" v="408" actId="20577"/>
          <ac:spMkLst>
            <pc:docMk/>
            <pc:sldMk cId="2586476497" sldId="257"/>
            <ac:spMk id="2" creationId="{00000000-0000-0000-0000-000000000000}"/>
          </ac:spMkLst>
        </pc:spChg>
      </pc:sldChg>
      <pc:sldChg chg="modSp">
        <pc:chgData name="Joaquin Pineda Gutierrez" userId="b9c407c3d720e2ad" providerId="LiveId" clId="{2BA2076A-DFEA-CF4F-9965-91D362E6CF23}" dt="2018-03-12T17:30:41.565" v="370" actId="20577"/>
        <pc:sldMkLst>
          <pc:docMk/>
          <pc:sldMk cId="1211771061" sldId="275"/>
        </pc:sldMkLst>
        <pc:spChg chg="mod">
          <ac:chgData name="Joaquin Pineda Gutierrez" userId="b9c407c3d720e2ad" providerId="LiveId" clId="{2BA2076A-DFEA-CF4F-9965-91D362E6CF23}" dt="2018-03-12T17:30:41.565" v="370" actId="20577"/>
          <ac:spMkLst>
            <pc:docMk/>
            <pc:sldMk cId="1211771061" sldId="275"/>
            <ac:spMk id="2" creationId="{00000000-0000-0000-0000-000000000000}"/>
          </ac:spMkLst>
        </pc:spChg>
      </pc:sldChg>
      <pc:sldChg chg="new del">
        <pc:chgData name="Joaquin Pineda Gutierrez" userId="b9c407c3d720e2ad" providerId="LiveId" clId="{2BA2076A-DFEA-CF4F-9965-91D362E6CF23}" dt="2018-03-12T17:27:18.125" v="1" actId="2696"/>
        <pc:sldMkLst>
          <pc:docMk/>
          <pc:sldMk cId="1202433385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Clasificadores lineales y </a:t>
            </a:r>
            <a:r>
              <a:rPr lang="es-ES" dirty="0" err="1"/>
              <a:t>scikit-learn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Joaquín Pineda Gutiérrez</a:t>
            </a:r>
          </a:p>
          <a:p>
            <a:r>
              <a:rPr lang="es-ES" dirty="0"/>
              <a:t>Luis Garrido Morillo</a:t>
            </a:r>
          </a:p>
        </p:txBody>
      </p:sp>
    </p:spTree>
    <p:extLst>
      <p:ext uri="{BB962C8B-B14F-4D97-AF65-F5344CB8AC3E}">
        <p14:creationId xmlns:p14="http://schemas.microsoft.com/office/powerpoint/2010/main" val="119061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actualizan una vez por cada </a:t>
            </a:r>
            <a:r>
              <a:rPr lang="es-ES" dirty="0" err="1"/>
              <a:t>epoch</a:t>
            </a:r>
            <a:r>
              <a:rPr lang="es-ES" dirty="0"/>
              <a:t>, es decir, una única vez después de iterar sobre todo el conjunto de entrenamiento.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Minimización del error cuadrático</a:t>
            </a:r>
            <a:br>
              <a:rPr lang="es-ES" dirty="0"/>
            </a:br>
            <a:r>
              <a:rPr lang="es-ES" dirty="0" err="1"/>
              <a:t>Batch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78" y="4077072"/>
            <a:ext cx="8316416" cy="13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02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Toma un enfoque probabilístico como alternativa a la minimización del error cuadrático.</a:t>
            </a:r>
          </a:p>
          <a:p>
            <a:r>
              <a:rPr lang="es-ES" dirty="0"/>
              <a:t>La idea es buscar un peso que dado un ejemplo maximice las probabilidades de que ese ejemplo pertenezca a la clase que realmente tiene asignada.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Maximización de la verosimilitud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6" y="4725144"/>
            <a:ext cx="70889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4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4149" y="2060848"/>
            <a:ext cx="8229600" cy="4525963"/>
          </a:xfrm>
        </p:spPr>
        <p:txBody>
          <a:bodyPr/>
          <a:lstStyle/>
          <a:p>
            <a:r>
              <a:rPr lang="es-ES" dirty="0"/>
              <a:t>Normalmente se suele usar una función equivalente, la log-verosimilitud que es más fácil de calcular.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Maximización de la verosimilitud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" y="3789040"/>
            <a:ext cx="8892480" cy="115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90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van actualizando en cada iteración de los elementos del conjunto de entrenamiento.</a:t>
            </a:r>
          </a:p>
          <a:p>
            <a:r>
              <a:rPr lang="es-ES" dirty="0"/>
              <a:t>“y” es el resultado esperado.</a:t>
            </a:r>
          </a:p>
          <a:p>
            <a:r>
              <a:rPr lang="es-ES" dirty="0"/>
              <a:t>“o” es la función sigma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Maximización de la verosimilitud</a:t>
            </a:r>
            <a:br>
              <a:rPr lang="es-ES" dirty="0"/>
            </a:br>
            <a:r>
              <a:rPr lang="es-ES" dirty="0"/>
              <a:t>Estocástico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60" y="5229200"/>
            <a:ext cx="3714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72" y="4077072"/>
            <a:ext cx="61817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42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actualizan una vez por cada </a:t>
            </a:r>
            <a:r>
              <a:rPr lang="es-ES" dirty="0" err="1"/>
              <a:t>epoch</a:t>
            </a:r>
            <a:r>
              <a:rPr lang="es-ES" dirty="0"/>
              <a:t>, es decir, una única vez después de iterar sobre todo el conjunto de entrenamiento.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Maximización de la verosimilitud</a:t>
            </a:r>
            <a:br>
              <a:rPr lang="es-ES" dirty="0"/>
            </a:br>
            <a:r>
              <a:rPr lang="es-ES" dirty="0" err="1"/>
              <a:t>Batch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19" y="4077072"/>
            <a:ext cx="75819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30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Todos los clasificadores siguen el mismo esquema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71444"/>
            <a:ext cx="7274520" cy="341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49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Todas las funciones de entrenamiento están implementadas igual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" y="2564904"/>
            <a:ext cx="9106896" cy="428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6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ES" dirty="0"/>
              <a:t>Primero se crean los pesos aleatorios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Luego se comprueba la predicción de cada ejemplo para esos pesos y sumamos los errores para las graficas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Si es estocástico actualizamos los pesos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Al terminar si es </a:t>
            </a:r>
            <a:r>
              <a:rPr lang="es-ES" dirty="0" err="1"/>
              <a:t>batch</a:t>
            </a:r>
            <a:r>
              <a:rPr lang="es-ES" dirty="0"/>
              <a:t> actualizamos los pesos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/>
              <a:t>Finalmente actualizamos la clase que guarda los datos de la grafica y repetimos hasta alcanzar el numero de </a:t>
            </a:r>
            <a:r>
              <a:rPr lang="es-ES" dirty="0" err="1"/>
              <a:t>epochs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08185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One Vs rest es una técnica para poder clasificar entré más de dos clases usando los calificadores lineales que son binarios.</a:t>
            </a:r>
          </a:p>
          <a:p>
            <a:r>
              <a:rPr lang="es-ES"/>
              <a:t>Consiste en entrenar un clasificador por cada clase que sea capaz de diferenciar entre esa clase y el resto.</a:t>
            </a:r>
          </a:p>
          <a:p>
            <a:r>
              <a:rPr lang="es-ES"/>
              <a:t>Al final se elige la clase que haya devuelto mayor seguridad, es decir, la que de un número más cercano a 1.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One</a:t>
            </a:r>
            <a:r>
              <a:rPr lang="es-ES" dirty="0"/>
              <a:t> VS </a:t>
            </a:r>
            <a:r>
              <a:rPr lang="es-ES" dirty="0" err="1"/>
              <a:t>rest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77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cada clase entrenamos un clasificador que sepa diferenciar esa clase del resto: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One</a:t>
            </a:r>
            <a:r>
              <a:rPr lang="es-ES" dirty="0"/>
              <a:t> VS </a:t>
            </a:r>
            <a:r>
              <a:rPr lang="es-ES" dirty="0" err="1"/>
              <a:t>rest</a:t>
            </a:r>
            <a:br>
              <a:rPr lang="es-ES" dirty="0"/>
            </a:br>
            <a:r>
              <a:rPr lang="es-ES" dirty="0"/>
              <a:t>Implementación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66605"/>
            <a:ext cx="7925415" cy="209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30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Clasifican basándose en la combinación lineal de los atributos mas un termino independiente.</a:t>
            </a:r>
          </a:p>
          <a:p>
            <a:r>
              <a:rPr lang="es-ES" dirty="0"/>
              <a:t>Sus atributos deben ser </a:t>
            </a:r>
            <a:br>
              <a:rPr lang="es-ES" dirty="0"/>
            </a:br>
            <a:r>
              <a:rPr lang="es-ES" dirty="0"/>
              <a:t>numéricos.</a:t>
            </a:r>
          </a:p>
          <a:p>
            <a:r>
              <a:rPr lang="es-ES" dirty="0"/>
              <a:t>La importancia de los</a:t>
            </a:r>
            <a:br>
              <a:rPr lang="es-ES" dirty="0"/>
            </a:br>
            <a:r>
              <a:rPr lang="es-ES" dirty="0"/>
              <a:t>atributos se mide con</a:t>
            </a:r>
            <a:br>
              <a:rPr lang="es-ES" dirty="0"/>
            </a:br>
            <a:r>
              <a:rPr lang="es-ES" dirty="0"/>
              <a:t>los pesos.</a:t>
            </a:r>
          </a:p>
          <a:p>
            <a:r>
              <a:rPr lang="es-ES" dirty="0"/>
              <a:t>Son clasificadores binarios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Clasificadores lineales</a:t>
            </a:r>
          </a:p>
        </p:txBody>
      </p:sp>
      <p:pic>
        <p:nvPicPr>
          <p:cNvPr id="1026" name="Picture 2" descr="https://upload.wikimedia.org/wikipedia/commons/thumb/4/4c/Funci%C3%B3n_lineal.svg/744px-Funci%C3%B3n_lin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32856"/>
            <a:ext cx="3816424" cy="507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76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Reemplazamos las otras clases por una clase auxiliar y seleccionamos el algoritmo deseado para entrenar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One</a:t>
            </a:r>
            <a:r>
              <a:rPr lang="es-ES" dirty="0"/>
              <a:t> VS </a:t>
            </a:r>
            <a:r>
              <a:rPr lang="es-ES" dirty="0" err="1"/>
              <a:t>rest</a:t>
            </a:r>
            <a:br>
              <a:rPr lang="es-ES" dirty="0"/>
            </a:br>
            <a:r>
              <a:rPr lang="es-ES" dirty="0"/>
              <a:t>Implementación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44924"/>
            <a:ext cx="398188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53136"/>
            <a:ext cx="6422025" cy="136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299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clasificar, usamos todos los clasificadores con el ejemplo y elegimos el que proporcione mejor resultado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One</a:t>
            </a:r>
            <a:r>
              <a:rPr lang="es-ES" dirty="0"/>
              <a:t> VS </a:t>
            </a:r>
            <a:r>
              <a:rPr lang="es-ES" dirty="0" err="1"/>
              <a:t>rest</a:t>
            </a:r>
            <a:br>
              <a:rPr lang="es-ES" dirty="0"/>
            </a:br>
            <a:r>
              <a:rPr lang="es-ES" dirty="0"/>
              <a:t>Implementación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8864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39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generar conjuntos elegimos de forma aleatoria una serie de pesos que formaran nuestra frontera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2780928"/>
            <a:ext cx="4923259" cy="353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70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 es suficiente con generar puntos aleatorios y decidir por medio de alguna función de las estudiadas en qué parte estarían. Nosotros hemos elegido la función de predicción del </a:t>
            </a:r>
            <a:r>
              <a:rPr lang="es-ES" dirty="0" err="1"/>
              <a:t>perceptron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36194"/>
            <a:ext cx="7920880" cy="330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59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 es suficiente con generar puntos aleatorios y decidir por medio de alguna función de las estudiadas en qué parte estarían. Nosotros hemos elegido la función de predicción del </a:t>
            </a:r>
            <a:r>
              <a:rPr lang="es-ES" dirty="0" err="1"/>
              <a:t>perceptron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36194"/>
            <a:ext cx="7920880" cy="330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04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conseguir conjuntos linealmente no separables basta con alterar la clasificación de alguno de los puntos obtenidos anteriormente.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30752"/>
            <a:ext cx="6408712" cy="37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458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Paras las pruebas neutrales tenemos dos conjuntos de datos</a:t>
            </a:r>
          </a:p>
          <a:p>
            <a:pPr lvl="1"/>
            <a:r>
              <a:rPr lang="es-ES" dirty="0"/>
              <a:t>Votos.py</a:t>
            </a:r>
          </a:p>
          <a:p>
            <a:pPr lvl="1"/>
            <a:r>
              <a:rPr lang="es-ES" dirty="0" err="1"/>
              <a:t>Digidata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neutrales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1"/>
            <a:ext cx="4281201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2338629"/>
            <a:ext cx="1102125" cy="431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953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de votacion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10022"/>
            <a:ext cx="2880320" cy="324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atributos son varias votaciones del congreso de los estados unidos.</a:t>
            </a:r>
          </a:p>
          <a:p>
            <a:r>
              <a:rPr lang="es-ES" dirty="0"/>
              <a:t>Los valores pueden ser 1 para si, 0 para presente y -1 para no.</a:t>
            </a:r>
          </a:p>
          <a:p>
            <a:r>
              <a:rPr lang="es-ES" dirty="0"/>
              <a:t>Las posibles clases son republicanos o </a:t>
            </a:r>
            <a:r>
              <a:rPr lang="es-ES" dirty="0" err="1"/>
              <a:t>democratas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</p:spTree>
    <p:extLst>
      <p:ext uri="{BB962C8B-B14F-4D97-AF65-F5344CB8AC3E}">
        <p14:creationId xmlns:p14="http://schemas.microsoft.com/office/powerpoint/2010/main" val="2919733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pruebas con los votos nos dan estos resultados: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79157"/>
              </p:ext>
            </p:extLst>
          </p:nvPr>
        </p:nvGraphicFramePr>
        <p:xfrm>
          <a:off x="1475656" y="2420888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Método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Puntuación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Dacaimiento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Regresión estocástico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Regresión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estocástico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Regresión estocástico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Regresión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estocástico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Regresión estocástico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Regresión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pruebas con los votos nos dan estos resultados: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14655"/>
              </p:ext>
            </p:extLst>
          </p:nvPr>
        </p:nvGraphicFramePr>
        <p:xfrm>
          <a:off x="1475656" y="234888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Método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Puntuación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Dacaimiento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estocástico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0.9565217391304348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0.9565217391304348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Preceptrón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estocástico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0.9420289855072463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Preceptrón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estocástico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0.9420289855072463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Preceptrón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estocástico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0.927536231884058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Preceptrón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estocástico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0.927536231884058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0.8840579710144928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0.8695652173913043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79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s-ES" dirty="0"/>
              <a:t>Para la primer parte del trabajo se han implementado 2 tipos de clasificadores lineales:</a:t>
            </a:r>
          </a:p>
          <a:p>
            <a:pPr lvl="1"/>
            <a:r>
              <a:rPr lang="es-ES" dirty="0"/>
              <a:t>PERCEPTRON</a:t>
            </a:r>
          </a:p>
          <a:p>
            <a:pPr lvl="2"/>
            <a:r>
              <a:rPr lang="es-ES" dirty="0"/>
              <a:t>Versión estocástica con función umbral</a:t>
            </a:r>
          </a:p>
          <a:p>
            <a:pPr lvl="1"/>
            <a:r>
              <a:rPr lang="es-ES" dirty="0"/>
              <a:t>REGRESIÓN LOGISTICA</a:t>
            </a:r>
          </a:p>
          <a:p>
            <a:pPr lvl="2"/>
            <a:r>
              <a:rPr lang="es-ES" dirty="0"/>
              <a:t>Minimización del error cuadrático</a:t>
            </a:r>
          </a:p>
          <a:p>
            <a:pPr lvl="3"/>
            <a:r>
              <a:rPr lang="es-ES" dirty="0"/>
              <a:t>Versión estocástica con función sigma</a:t>
            </a:r>
          </a:p>
          <a:p>
            <a:pPr lvl="3"/>
            <a:r>
              <a:rPr lang="es-ES" dirty="0"/>
              <a:t>Versión </a:t>
            </a:r>
            <a:r>
              <a:rPr lang="es-ES" dirty="0" err="1"/>
              <a:t>batch</a:t>
            </a:r>
            <a:r>
              <a:rPr lang="es-ES" dirty="0"/>
              <a:t> con función </a:t>
            </a:r>
            <a:r>
              <a:rPr lang="es-ES" dirty="0" err="1"/>
              <a:t>sigmoide</a:t>
            </a:r>
            <a:endParaRPr lang="es-ES" dirty="0"/>
          </a:p>
          <a:p>
            <a:pPr lvl="2"/>
            <a:r>
              <a:rPr lang="es-ES" dirty="0"/>
              <a:t>Maximización de la verosimilitud</a:t>
            </a:r>
          </a:p>
          <a:p>
            <a:pPr lvl="3"/>
            <a:r>
              <a:rPr lang="es-ES" dirty="0"/>
              <a:t>Versión estocástica con función sigma</a:t>
            </a:r>
          </a:p>
          <a:p>
            <a:pPr lvl="3"/>
            <a:r>
              <a:rPr lang="es-ES" dirty="0"/>
              <a:t>Versión </a:t>
            </a:r>
            <a:r>
              <a:rPr lang="es-ES" dirty="0" err="1"/>
              <a:t>batch</a:t>
            </a:r>
            <a:r>
              <a:rPr lang="es-ES" dirty="0"/>
              <a:t> con función </a:t>
            </a:r>
            <a:r>
              <a:rPr lang="es-ES" dirty="0" err="1"/>
              <a:t>sigmoide</a:t>
            </a:r>
            <a:endParaRPr lang="es-ES" dirty="0"/>
          </a:p>
          <a:p>
            <a:pPr marL="630936" lvl="2" indent="0">
              <a:buNone/>
            </a:pPr>
            <a:endParaRPr lang="es-ES" dirty="0"/>
          </a:p>
          <a:p>
            <a:pPr lvl="2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Clasificadores lineales</a:t>
            </a:r>
          </a:p>
        </p:txBody>
      </p:sp>
    </p:spTree>
    <p:extLst>
      <p:ext uri="{BB962C8B-B14F-4D97-AF65-F5344CB8AC3E}">
        <p14:creationId xmlns:p14="http://schemas.microsoft.com/office/powerpoint/2010/main" val="1802041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El resultado es que estos métodos producen siempre los mejores resultados y convergen en el mismo porcentaje de acierto en el conjunto de los votos</a:t>
            </a:r>
          </a:p>
          <a:p>
            <a:r>
              <a:rPr lang="es-ES" dirty="0"/>
              <a:t>Minimizar error cuadrático</a:t>
            </a:r>
          </a:p>
          <a:p>
            <a:pPr lvl="1"/>
            <a:r>
              <a:rPr lang="es-ES" dirty="0"/>
              <a:t>Estocástico y </a:t>
            </a:r>
            <a:r>
              <a:rPr lang="es-ES" dirty="0" err="1"/>
              <a:t>batch</a:t>
            </a:r>
            <a:endParaRPr lang="es-ES" dirty="0"/>
          </a:p>
          <a:p>
            <a:pPr lvl="1"/>
            <a:r>
              <a:rPr lang="es-ES" dirty="0"/>
              <a:t>Con o sin normalización</a:t>
            </a:r>
          </a:p>
          <a:p>
            <a:pPr lvl="1"/>
            <a:r>
              <a:rPr lang="es-ES" dirty="0"/>
              <a:t>Con o sin decaimiento</a:t>
            </a:r>
          </a:p>
          <a:p>
            <a:r>
              <a:rPr lang="es-ES" dirty="0"/>
              <a:t>Maximizar log-verosimilitud</a:t>
            </a:r>
          </a:p>
          <a:p>
            <a:pPr lvl="1"/>
            <a:r>
              <a:rPr lang="es-ES" dirty="0"/>
              <a:t>Estocástico</a:t>
            </a:r>
          </a:p>
          <a:p>
            <a:pPr lvl="2"/>
            <a:r>
              <a:rPr lang="es-ES" dirty="0"/>
              <a:t>Con decaimiento y sin o con normalización</a:t>
            </a:r>
          </a:p>
          <a:p>
            <a:pPr lvl="2"/>
            <a:r>
              <a:rPr lang="es-ES" dirty="0"/>
              <a:t>Sin decaimiento y con normalización</a:t>
            </a:r>
          </a:p>
          <a:p>
            <a:pPr lvl="1"/>
            <a:r>
              <a:rPr lang="es-ES" dirty="0" err="1"/>
              <a:t>Batch</a:t>
            </a:r>
            <a:endParaRPr lang="es-ES" dirty="0"/>
          </a:p>
          <a:p>
            <a:pPr lvl="2"/>
            <a:r>
              <a:rPr lang="es-ES" dirty="0"/>
              <a:t>Sin decaimiento y con normalización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</p:spTree>
    <p:extLst>
      <p:ext uri="{BB962C8B-B14F-4D97-AF65-F5344CB8AC3E}">
        <p14:creationId xmlns:p14="http://schemas.microsoft.com/office/powerpoint/2010/main" val="3581610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/>
              <a:t>Cualquiera de las opciones anteriores da los mismos resultados al final del entrenamiento.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pic>
        <p:nvPicPr>
          <p:cNvPr id="2050" name="Picture 2" descr="F:\Master\IA\Trabajos\aia-1718-t3\pruebas\votos\regresionestocon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3888484" cy="291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Master\IA\Trabajos\aia-1718-t3\pruebas\votos\verosimilitudestocon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00738"/>
            <a:ext cx="4027652" cy="302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6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/>
              <a:t>Aunque convergen, hay elecciones mejores que otras.</a:t>
            </a:r>
          </a:p>
          <a:p>
            <a:r>
              <a:rPr lang="es-ES" dirty="0"/>
              <a:t>La mejor elección es siempre deprecar el ratio de aprendizaje independientemente del resto de variables.</a:t>
            </a:r>
          </a:p>
          <a:p>
            <a:r>
              <a:rPr lang="es-ES" dirty="0"/>
              <a:t>Normalizar no añade mejoras aparentes para este caso.</a:t>
            </a:r>
          </a:p>
          <a:p>
            <a:r>
              <a:rPr lang="es-ES" dirty="0"/>
              <a:t>Las versiones estocásticas parecen comportarse mejor que las </a:t>
            </a:r>
            <a:r>
              <a:rPr lang="es-ES" dirty="0" err="1"/>
              <a:t>batchs</a:t>
            </a:r>
            <a:r>
              <a:rPr lang="es-ES" dirty="0"/>
              <a:t> aunque al final acaban convergiendo.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</p:spTree>
    <p:extLst>
      <p:ext uri="{BB962C8B-B14F-4D97-AF65-F5344CB8AC3E}">
        <p14:creationId xmlns:p14="http://schemas.microsoft.com/office/powerpoint/2010/main" val="3078137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comparar la minimización del error cuadrático.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16386" name="Picture 2" descr="D:\universidad\mc\aia-1718-t3\pruebas\votos\regresionestoconco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69" y="2386650"/>
            <a:ext cx="3672408" cy="275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universidad\mc\aia-1718-t3\pruebas\votos\regresionestoconsi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8" y="2401199"/>
            <a:ext cx="3711798" cy="278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542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comparar la minimización del error cuadrático.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Batch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Batch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17410" name="Picture 2" descr="D:\universidad\mc\aia-1718-t3\pruebas\votos\regresionbatchconco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17" y="2323678"/>
            <a:ext cx="3815139" cy="286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D:\universidad\mc\aia-1718-t3\pruebas\votos\regresionbatchconsi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30161"/>
            <a:ext cx="3791644" cy="284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0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mismo ocurre para la maximización de la log-verosimilitud.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pic>
        <p:nvPicPr>
          <p:cNvPr id="14338" name="Picture 2" descr="D:\universidad\mc\aia-1718-t3\pruebas\votos\verosimilitudestoconsi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46044"/>
            <a:ext cx="3957744" cy="296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22063" y="5185550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14340" name="Picture 4" descr="D:\universidad\mc\aia-1718-t3\pruebas\votos\verosimilitudestoconco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39" y="2276872"/>
            <a:ext cx="3740919" cy="280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72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mismo ocurre para la maximización de la log-verosimilitud.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209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normalizar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209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normalizar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15362" name="Picture 2" descr="D:\universidad\mc\aia-1718-t3\pruebas\votos\verosimilitudestosinco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08092"/>
            <a:ext cx="3604943" cy="27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universidad\mc\aia-1718-t3\pruebas\votos\verosimilitudestosinsi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08092"/>
            <a:ext cx="3569298" cy="267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103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el </a:t>
            </a:r>
            <a:r>
              <a:rPr lang="es-ES" dirty="0" err="1"/>
              <a:t>perceptrón</a:t>
            </a:r>
            <a:r>
              <a:rPr lang="es-ES" dirty="0"/>
              <a:t> vemos que el aprendizaje es errático pero acaba convergiendo.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1026" name="Picture 2" descr="F:\Master\IA\Trabajos\aia-1718-t3\pruebas\votos\perceptroncon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19" y="2346843"/>
            <a:ext cx="3746455" cy="281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Master\IA\Trabajos\aia-1718-t3\pruebas\votos\perceptroncons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2" y="2420888"/>
            <a:ext cx="3519191" cy="263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10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/>
              <a:t>Una excepción a todo lo dicho es la maximización </a:t>
            </a:r>
            <a:r>
              <a:rPr lang="es-ES" dirty="0" err="1"/>
              <a:t>batch</a:t>
            </a:r>
            <a:r>
              <a:rPr lang="es-ES" dirty="0"/>
              <a:t> con decaimiento.</a:t>
            </a:r>
          </a:p>
          <a:p>
            <a:endParaRPr lang="es-ES" dirty="0"/>
          </a:p>
          <a:p>
            <a:r>
              <a:rPr lang="es-ES" dirty="0"/>
              <a:t>Por alguna razón empeora mucho y no converge dando pesos muy elevados y malos.</a:t>
            </a:r>
          </a:p>
          <a:p>
            <a:endParaRPr lang="es-ES" dirty="0"/>
          </a:p>
          <a:p>
            <a:r>
              <a:rPr lang="es-ES" dirty="0"/>
              <a:t>Es probable que se deba a algún error de la implementación que no hemos sido capaces de detectar.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</p:spTree>
    <p:extLst>
      <p:ext uri="{BB962C8B-B14F-4D97-AF65-F5344CB8AC3E}">
        <p14:creationId xmlns:p14="http://schemas.microsoft.com/office/powerpoint/2010/main" val="2040884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/>
              <a:t>Son matrices de 27*27 que representan números del 0 al 9 escritos a mano.</a:t>
            </a:r>
          </a:p>
          <a:p>
            <a:r>
              <a:rPr lang="es-ES" dirty="0"/>
              <a:t>Cada atributo es una posición de la matriz,</a:t>
            </a:r>
          </a:p>
          <a:p>
            <a:r>
              <a:rPr lang="es-ES" dirty="0"/>
              <a:t>Los valores pueden ser 0 o 1 dependiendo se si hay algo escrito en la</a:t>
            </a:r>
            <a:br>
              <a:rPr lang="es-ES" dirty="0"/>
            </a:br>
            <a:r>
              <a:rPr lang="es-ES" dirty="0"/>
              <a:t>posición o no.</a:t>
            </a:r>
          </a:p>
          <a:p>
            <a:r>
              <a:rPr lang="es-ES" dirty="0"/>
              <a:t>Las posibles clases son </a:t>
            </a:r>
            <a:br>
              <a:rPr lang="es-ES" dirty="0"/>
            </a:br>
            <a:r>
              <a:rPr lang="es-ES" dirty="0"/>
              <a:t>los números del 0 al 9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33910"/>
            <a:ext cx="21145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49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usada para decidir en qué clase estará el elemento que queremos clasificar.</a:t>
            </a:r>
          </a:p>
          <a:p>
            <a:r>
              <a:rPr lang="es-ES" dirty="0"/>
              <a:t>Si el valor calculado por el </a:t>
            </a:r>
            <a:r>
              <a:rPr lang="es-ES" dirty="0" err="1"/>
              <a:t>perceptrón</a:t>
            </a:r>
            <a:r>
              <a:rPr lang="es-ES" dirty="0"/>
              <a:t> supera un umbral prefijado se considera valor 1 y en otro caso valor 0.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PERCEPTRON</a:t>
            </a:r>
            <a:br>
              <a:rPr lang="es-ES" dirty="0"/>
            </a:br>
            <a:r>
              <a:rPr lang="es-ES" dirty="0"/>
              <a:t>Función Umbral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33528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76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/>
              <a:t>Como el grupo de datos total es muy grande y los ordenadores donde se han probado no terminaban nunca, se ha reducido la muestra para poder trabajar con ella.</a:t>
            </a:r>
          </a:p>
          <a:p>
            <a:r>
              <a:rPr lang="es-ES" dirty="0"/>
              <a:t>Conjunto de entrenamiento:</a:t>
            </a:r>
          </a:p>
          <a:p>
            <a:pPr lvl="1"/>
            <a:r>
              <a:rPr lang="es-ES" dirty="0"/>
              <a:t>2000 primeros ejemplos de números</a:t>
            </a:r>
          </a:p>
          <a:p>
            <a:r>
              <a:rPr lang="es-ES" dirty="0"/>
              <a:t>Conjunto de validación:</a:t>
            </a:r>
          </a:p>
          <a:p>
            <a:pPr lvl="1"/>
            <a:r>
              <a:rPr lang="es-ES" dirty="0"/>
              <a:t>500 primeros ejemplos de números</a:t>
            </a:r>
          </a:p>
          <a:p>
            <a:r>
              <a:rPr lang="es-ES" dirty="0"/>
              <a:t>Conjunto de test:</a:t>
            </a:r>
          </a:p>
          <a:p>
            <a:pPr lvl="1"/>
            <a:r>
              <a:rPr lang="es-ES" dirty="0"/>
              <a:t>500 primeros ejemplos de números</a:t>
            </a:r>
          </a:p>
          <a:p>
            <a:pPr marL="393192" lvl="1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3585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pruebas aleatorias con los votos nos dan estos resultados: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aleatorias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48301"/>
              </p:ext>
            </p:extLst>
          </p:nvPr>
        </p:nvGraphicFramePr>
        <p:xfrm>
          <a:off x="1524000" y="2383169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11809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Metodo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Decaimiento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Regresion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Maximizar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Regresion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Maximizar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Preceptron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Preceptron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936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92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Prácticamente para todos los casos tenemos un rendimientos bastante buenos y de similar valor.</a:t>
            </a:r>
          </a:p>
          <a:p>
            <a:r>
              <a:rPr lang="es-ES" dirty="0"/>
              <a:t>Sin embargo, en la maximización por verosimilitud sin decaimiento tenemos un rendimiento muy pobre.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aleatorias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</p:spTree>
    <p:extLst>
      <p:ext uri="{BB962C8B-B14F-4D97-AF65-F5344CB8AC3E}">
        <p14:creationId xmlns:p14="http://schemas.microsoft.com/office/powerpoint/2010/main" val="3430275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comparar la minimización del error cuadrático.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aleatorias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209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Batch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normalizar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2167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Batch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normalizar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D99CDD-EF89-4410-ADD0-67A24EDCF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477689"/>
            <a:ext cx="3682752" cy="25908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6BDD45E-DF0E-42A6-A603-A4B943267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485105"/>
            <a:ext cx="3584189" cy="253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88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comparar la minimización del error cuadrático.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aleatorias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209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normalizar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2167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normalizar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09060D-CB3D-4F31-BE41-8E17DD86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04" y="2502933"/>
            <a:ext cx="3781953" cy="26292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AF0A29F-8185-4DDA-982F-7A687AC8B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43" y="2476806"/>
            <a:ext cx="376290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mismo ocurre para la maximización de la verosimilitud.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aleatorias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209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normalizar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2167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normalizar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17DA7F-633B-44FC-91E0-EECBD48B6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2331994"/>
            <a:ext cx="3924848" cy="26959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08F75ED-EBCC-4C33-B41A-8EB261E24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91" y="2355809"/>
            <a:ext cx="398200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40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el perceptrón vemos que el aprendizaje es errático pero también acaba convergiendo.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aleatorias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normalizar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normalizar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86C8C7-A015-47B0-AAA7-6C8FB7F96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1355"/>
            <a:ext cx="3240360" cy="24987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42D7A62-00BF-44EB-8682-23AE74ED9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56" y="2511355"/>
            <a:ext cx="3322712" cy="25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05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regresión vemos que el aprendizaje tiene curvas similares independientemente de si se aplica decaimiento o no.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aleatorias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267436" y="545833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508104" y="545833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E73223-C94C-46CD-8DD7-CCCE61183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72" y="2901778"/>
            <a:ext cx="3528392" cy="255655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B4578ED-F7F7-4193-B405-3395B05A1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5" y="2891041"/>
            <a:ext cx="3454962" cy="25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82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regresión vemos que el aprendizaje tiene curvas similares independientemente de si se aplica decaimiento o no.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aleatorias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267436" y="545833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Batch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508104" y="545833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Batch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D55E53-7CBA-4E4B-B453-36F2F7D19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42" y="2951013"/>
            <a:ext cx="3357851" cy="244362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8E74191-5133-4142-9F8A-378FECE1B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6" y="2951013"/>
            <a:ext cx="3298003" cy="2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50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maximización de la verosimilitud se aprecian también curvas similares independientemente de la aplicación del decaimiento.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aleatorias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259632" y="545833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deprecar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508104" y="545833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Deprecando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BF0064-7DC0-4002-B146-D9800363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63" y="3219621"/>
            <a:ext cx="3147610" cy="216301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C5C0276-5214-485F-9373-C24FE0B45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0" y="3188168"/>
            <a:ext cx="2952328" cy="21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4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para decidir en qué clase estará el elemento que queremos clasificar.</a:t>
            </a:r>
          </a:p>
          <a:p>
            <a:r>
              <a:rPr lang="es-ES" dirty="0"/>
              <a:t>Da un grado de seguridad entre 0 y 1. Cuanto mas cerca de 1 más seguro estamos de que pertenece a una clase y cuanto más cerca de 0 a la otra.</a:t>
            </a:r>
          </a:p>
          <a:p>
            <a:r>
              <a:rPr lang="es-ES" dirty="0"/>
              <a:t>El valor intermedio 0,5 </a:t>
            </a:r>
            <a:br>
              <a:rPr lang="es-ES" dirty="0"/>
            </a:br>
            <a:r>
              <a:rPr lang="es-ES" dirty="0"/>
              <a:t>indica inseguridad total, </a:t>
            </a:r>
            <a:br>
              <a:rPr lang="es-ES" dirty="0"/>
            </a:br>
            <a:r>
              <a:rPr lang="es-ES" dirty="0"/>
              <a:t>no sabemos como </a:t>
            </a:r>
            <a:br>
              <a:rPr lang="es-ES" dirty="0"/>
            </a:br>
            <a:r>
              <a:rPr lang="es-ES" dirty="0"/>
              <a:t>clasificarlo.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Función </a:t>
            </a:r>
            <a:r>
              <a:rPr lang="es-ES" dirty="0" err="1"/>
              <a:t>Sigmoide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17032"/>
            <a:ext cx="3476625" cy="314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37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pruebas aleatorias con los dígitos nos dan estos resultados: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aleatorias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50819"/>
              </p:ext>
            </p:extLst>
          </p:nvPr>
        </p:nvGraphicFramePr>
        <p:xfrm>
          <a:off x="1524000" y="2383169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11809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Metodo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Decaimiento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Regresion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Maximizar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Regresion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Regresion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Regresion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Maximizar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936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429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pruebas aleatorias con los dígitos nos dan estos resultados: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aleatorias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60233"/>
              </p:ext>
            </p:extLst>
          </p:nvPr>
        </p:nvGraphicFramePr>
        <p:xfrm>
          <a:off x="1524000" y="2383169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11809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Metodo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Decaimiento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Preceptron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Preceptron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Preceptron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Preceptron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847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Prácticamente en la mayoría de casos el rendimiento es bastante bajo debido a que se usa un conjunto de entrenamiento reducido con respecto al original, ya que el tiempo de ejecución es muy grande.</a:t>
            </a:r>
          </a:p>
          <a:p>
            <a:r>
              <a:rPr lang="es-ES" dirty="0"/>
              <a:t>No se han realizado pruebas para la maximización de la verosimilitud con normalización debido a errores en la ejecución, posiblemente debido al tratamiento de </a:t>
            </a:r>
            <a:r>
              <a:rPr lang="es-ES" dirty="0" err="1"/>
              <a:t>numpy</a:t>
            </a:r>
            <a:r>
              <a:rPr lang="es-ES" dirty="0"/>
              <a:t> con algunos números.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aleatorias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8281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esta parte se han implementado los siguientes clasificadores:</a:t>
            </a:r>
          </a:p>
          <a:p>
            <a:pPr lvl="1"/>
            <a:r>
              <a:rPr lang="es-ES" dirty="0" err="1"/>
              <a:t>Knn</a:t>
            </a:r>
            <a:endParaRPr lang="es-ES" dirty="0"/>
          </a:p>
          <a:p>
            <a:pPr lvl="1"/>
            <a:r>
              <a:rPr lang="es-ES" dirty="0"/>
              <a:t>Perceptrón (SGDC)</a:t>
            </a:r>
          </a:p>
          <a:p>
            <a:pPr lvl="1"/>
            <a:r>
              <a:rPr lang="es-ES" dirty="0"/>
              <a:t>Regresión logística (SGDC y </a:t>
            </a:r>
            <a:r>
              <a:rPr lang="es-ES" dirty="0" err="1"/>
              <a:t>LogisticRegression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Vectores soporte (SGDC y </a:t>
            </a:r>
            <a:r>
              <a:rPr lang="es-ES" dirty="0" err="1"/>
              <a:t>LinearSVC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Árboles de decisión</a:t>
            </a:r>
          </a:p>
          <a:p>
            <a:pPr lvl="1"/>
            <a:r>
              <a:rPr lang="es-ES" dirty="0" err="1"/>
              <a:t>Random</a:t>
            </a:r>
            <a:r>
              <a:rPr lang="es-ES" dirty="0"/>
              <a:t> Forest</a:t>
            </a:r>
          </a:p>
          <a:p>
            <a:pPr marL="393192" lvl="1" indent="0">
              <a:buNone/>
            </a:pPr>
            <a:endParaRPr lang="es-ES" dirty="0"/>
          </a:p>
          <a:p>
            <a:pPr marL="393192" lvl="1" indent="0">
              <a:buNone/>
            </a:pPr>
            <a:r>
              <a:rPr lang="es-ES" dirty="0"/>
              <a:t>Se ha probado el rendimiento de ellos de distintas formas a partir del conjunto de datos de cáncer de mama.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cáncer de mama</a:t>
            </a:r>
          </a:p>
        </p:txBody>
      </p:sp>
    </p:spTree>
    <p:extLst>
      <p:ext uri="{BB962C8B-B14F-4D97-AF65-F5344CB8AC3E}">
        <p14:creationId xmlns:p14="http://schemas.microsoft.com/office/powerpoint/2010/main" val="1822859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 han probado distintas combinaciones de parámetros para este clasificador:</a:t>
            </a:r>
          </a:p>
          <a:p>
            <a:pPr lvl="1"/>
            <a:r>
              <a:rPr lang="es-ES" dirty="0"/>
              <a:t>Dependiendo de si los datos se normalizan o no, en los que normalmente se suele observar una mejora en el rendimiento.</a:t>
            </a:r>
          </a:p>
          <a:p>
            <a:pPr lvl="1"/>
            <a:r>
              <a:rPr lang="es-ES" dirty="0"/>
              <a:t>Dependiendo del número de vecinos (se ha usado desde n=3 hasta n=9).</a:t>
            </a:r>
          </a:p>
          <a:p>
            <a:pPr lvl="1"/>
            <a:r>
              <a:rPr lang="es-ES" dirty="0"/>
              <a:t>Dependiendo de si el peso que se le da a los vecinos es uniforme o en base a la distancia (se hace dentro de la función </a:t>
            </a:r>
            <a:r>
              <a:rPr lang="es-ES" dirty="0" err="1"/>
              <a:t>Knn</a:t>
            </a:r>
            <a:r>
              <a:rPr lang="es-ES" dirty="0"/>
              <a:t>).</a:t>
            </a:r>
          </a:p>
          <a:p>
            <a:pPr marL="393192" lvl="1" indent="0">
              <a:buNone/>
            </a:pPr>
            <a:endParaRPr lang="es-ES" dirty="0"/>
          </a:p>
          <a:p>
            <a:pPr marL="393192" lvl="1" indent="0">
              <a:buNone/>
            </a:pPr>
            <a:r>
              <a:rPr lang="es-ES" dirty="0"/>
              <a:t>Realizando un total de 28 pruebas.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</a:t>
            </a:r>
            <a:r>
              <a:rPr lang="es-ES" dirty="0" err="1"/>
              <a:t>Knn</a:t>
            </a:r>
            <a:br>
              <a:rPr lang="es-ES" dirty="0"/>
            </a:br>
            <a:r>
              <a:rPr lang="es-ES" dirty="0"/>
              <a:t>Cáncer de mama</a:t>
            </a:r>
          </a:p>
        </p:txBody>
      </p:sp>
      <p:pic>
        <p:nvPicPr>
          <p:cNvPr id="3074" name="Picture 2" descr="https://i.gyazo.com/bcc8718d1bd24a7013bd254d72fedf1f.png">
            <a:extLst>
              <a:ext uri="{FF2B5EF4-FFF2-40B4-BE49-F238E27FC236}">
                <a16:creationId xmlns:a16="http://schemas.microsoft.com/office/drawing/2014/main" id="{A7FED7E2-C741-4C82-B0E6-6AE88B0A9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63" y="5791267"/>
            <a:ext cx="4262874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777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El mejor rendimiento se ha obtenido con normalización y n=9, con un rendimiento de 0.99300699300699302 para ambos pesos.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</a:t>
            </a:r>
            <a:r>
              <a:rPr lang="es-ES" dirty="0" err="1"/>
              <a:t>Knn</a:t>
            </a:r>
            <a:br>
              <a:rPr lang="es-ES" dirty="0"/>
            </a:br>
            <a:r>
              <a:rPr lang="es-ES" dirty="0"/>
              <a:t>Cáncer de mama</a:t>
            </a:r>
          </a:p>
        </p:txBody>
      </p:sp>
      <p:pic>
        <p:nvPicPr>
          <p:cNvPr id="1026" name="Picture 2" descr="https://i.gyazo.com/d492fe7744bd3eb67e9aa957f9238f5f.png">
            <a:extLst>
              <a:ext uri="{FF2B5EF4-FFF2-40B4-BE49-F238E27FC236}">
                <a16:creationId xmlns:a16="http://schemas.microsoft.com/office/drawing/2014/main" id="{6F3F350B-046E-44D6-80CC-63267868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02" y="3573016"/>
            <a:ext cx="68177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608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s-ES" dirty="0"/>
              <a:t>Se han probado distintas combinaciones de parámetros para este clasificador:</a:t>
            </a:r>
          </a:p>
          <a:p>
            <a:pPr lvl="1"/>
            <a:r>
              <a:rPr lang="es-ES" dirty="0"/>
              <a:t>Dependiendo del número de </a:t>
            </a:r>
            <a:r>
              <a:rPr lang="es-ES" dirty="0" err="1"/>
              <a:t>epochs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Dependiendo de la regularización que se aplica: L1, L2 o ninguna.</a:t>
            </a:r>
          </a:p>
          <a:p>
            <a:pPr lvl="1"/>
            <a:r>
              <a:rPr lang="es-ES" dirty="0"/>
              <a:t>Dependiendo del valor del parámetro </a:t>
            </a:r>
            <a:r>
              <a:rPr lang="es-ES" dirty="0" err="1"/>
              <a:t>alpha</a:t>
            </a:r>
            <a:r>
              <a:rPr lang="es-ES" dirty="0"/>
              <a:t> que multiplica la regularización.</a:t>
            </a:r>
          </a:p>
          <a:p>
            <a:pPr lvl="1"/>
            <a:r>
              <a:rPr lang="es-ES" dirty="0"/>
              <a:t>Dependiendo de si se aplica o no la tasa de aprendizaje.</a:t>
            </a:r>
          </a:p>
          <a:p>
            <a:pPr lvl="1"/>
            <a:r>
              <a:rPr lang="es-ES" dirty="0"/>
              <a:t>Dependiendo del valor de la tasa de aprendizaje en caso de aplicarse.</a:t>
            </a:r>
          </a:p>
          <a:p>
            <a:pPr marL="393192" lvl="1" indent="0">
              <a:buNone/>
            </a:pPr>
            <a:endParaRPr lang="es-ES" dirty="0"/>
          </a:p>
          <a:p>
            <a:pPr marL="393192" lvl="1" indent="0">
              <a:buNone/>
            </a:pPr>
            <a:r>
              <a:rPr lang="es-ES" dirty="0"/>
              <a:t>Se han realizado 720 pruebas en este caso.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Perceptrón</a:t>
            </a:r>
            <a:br>
              <a:rPr lang="es-ES" dirty="0"/>
            </a:br>
            <a:r>
              <a:rPr lang="es-ES" dirty="0"/>
              <a:t>Cáncer de mama</a:t>
            </a:r>
          </a:p>
        </p:txBody>
      </p:sp>
      <p:pic>
        <p:nvPicPr>
          <p:cNvPr id="4098" name="Picture 2" descr="https://i.gyazo.com/146b010f6d1094d3cada9ff33a2d2ff9.png">
            <a:extLst>
              <a:ext uri="{FF2B5EF4-FFF2-40B4-BE49-F238E27FC236}">
                <a16:creationId xmlns:a16="http://schemas.microsoft.com/office/drawing/2014/main" id="{F6C47485-EFBA-46D3-B56C-91FBF34D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5877272"/>
            <a:ext cx="34956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686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El mejor rendimiento se ha obtenido con </a:t>
            </a:r>
            <a:r>
              <a:rPr lang="es-ES" dirty="0" err="1"/>
              <a:t>epoch</a:t>
            </a:r>
            <a:r>
              <a:rPr lang="es-ES" dirty="0"/>
              <a:t>=10000, regularización </a:t>
            </a:r>
            <a:r>
              <a:rPr lang="es-ES" dirty="0" err="1"/>
              <a:t>ridge</a:t>
            </a:r>
            <a:r>
              <a:rPr lang="es-ES" dirty="0"/>
              <a:t> (L2), </a:t>
            </a:r>
            <a:r>
              <a:rPr lang="es-ES" dirty="0" err="1"/>
              <a:t>alpha</a:t>
            </a:r>
            <a:r>
              <a:rPr lang="es-ES" dirty="0"/>
              <a:t> = 0.001 y sin aplicar tasa de aprendizaje, con un rendimiento del 0.97202797202797198.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Perceptrón</a:t>
            </a:r>
            <a:br>
              <a:rPr lang="es-ES" dirty="0"/>
            </a:br>
            <a:r>
              <a:rPr lang="es-ES" dirty="0"/>
              <a:t>Cáncer de mama</a:t>
            </a:r>
          </a:p>
        </p:txBody>
      </p:sp>
      <p:pic>
        <p:nvPicPr>
          <p:cNvPr id="2050" name="Picture 2" descr="https://i.gyazo.com/a9fe3dc0331c454fb6470bc11cd3563d.png">
            <a:extLst>
              <a:ext uri="{FF2B5EF4-FFF2-40B4-BE49-F238E27FC236}">
                <a16:creationId xmlns:a16="http://schemas.microsoft.com/office/drawing/2014/main" id="{BD76CCB6-419E-4D02-AA7B-E0CAFFCA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69" y="4941168"/>
            <a:ext cx="749226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83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este caso, compararemos el rendimiento del clasificador en SGDC y </a:t>
            </a:r>
            <a:r>
              <a:rPr lang="es-ES" dirty="0" err="1"/>
              <a:t>LogisticRegression</a:t>
            </a:r>
            <a:r>
              <a:rPr lang="es-ES" dirty="0"/>
              <a:t>.</a:t>
            </a:r>
          </a:p>
          <a:p>
            <a:r>
              <a:rPr lang="es-ES" dirty="0"/>
              <a:t>En el caso de SGDC se han usado los mismos valores para los parámetros que en el caso anterior.</a:t>
            </a:r>
          </a:p>
          <a:p>
            <a:r>
              <a:rPr lang="es-ES" dirty="0"/>
              <a:t>Para </a:t>
            </a:r>
            <a:r>
              <a:rPr lang="es-ES" dirty="0" err="1"/>
              <a:t>LogisticRegression</a:t>
            </a:r>
            <a:r>
              <a:rPr lang="es-ES" dirty="0"/>
              <a:t> se han considerado los parámetros </a:t>
            </a:r>
            <a:r>
              <a:rPr lang="es-ES" dirty="0" err="1"/>
              <a:t>epoch</a:t>
            </a:r>
            <a:r>
              <a:rPr lang="es-ES" dirty="0"/>
              <a:t>, regularización y valor de C.</a:t>
            </a:r>
          </a:p>
          <a:p>
            <a:pPr marL="109728" indent="0">
              <a:buNone/>
            </a:pPr>
            <a:r>
              <a:rPr lang="es-ES" dirty="0"/>
              <a:t>Para </a:t>
            </a:r>
            <a:r>
              <a:rPr lang="es-ES" dirty="0" err="1"/>
              <a:t>LogisticRegression</a:t>
            </a:r>
            <a:r>
              <a:rPr lang="es-ES" dirty="0"/>
              <a:t> se han realizado 60 pruebas, más las 720 de SGDC.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Regresión logística</a:t>
            </a:r>
            <a:br>
              <a:rPr lang="es-ES" dirty="0"/>
            </a:br>
            <a:r>
              <a:rPr lang="es-ES" dirty="0"/>
              <a:t>Cáncer de mama</a:t>
            </a:r>
          </a:p>
        </p:txBody>
      </p:sp>
      <p:pic>
        <p:nvPicPr>
          <p:cNvPr id="5122" name="Picture 2" descr="https://i.gyazo.com/43bae99723d9ac5df4703c7b2e540648.png">
            <a:extLst>
              <a:ext uri="{FF2B5EF4-FFF2-40B4-BE49-F238E27FC236}">
                <a16:creationId xmlns:a16="http://schemas.microsoft.com/office/drawing/2014/main" id="{B302BA17-24A9-4765-BA36-F82AB0EF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007291"/>
            <a:ext cx="4229620" cy="52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79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SGDC se ha obtenido el siguiente rendimiento con </a:t>
            </a:r>
            <a:r>
              <a:rPr lang="es-ES" dirty="0" err="1"/>
              <a:t>epoch</a:t>
            </a:r>
            <a:r>
              <a:rPr lang="es-ES" dirty="0"/>
              <a:t> = 10000, sin regularización, con </a:t>
            </a:r>
            <a:r>
              <a:rPr lang="es-ES" dirty="0" err="1"/>
              <a:t>alpha</a:t>
            </a:r>
            <a:r>
              <a:rPr lang="es-ES" dirty="0"/>
              <a:t> = 0.5 y sin aplicar tasa.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Regresión logística</a:t>
            </a:r>
            <a:br>
              <a:rPr lang="es-ES" dirty="0"/>
            </a:br>
            <a:r>
              <a:rPr lang="es-ES" dirty="0"/>
              <a:t>Cáncer de mama</a:t>
            </a:r>
          </a:p>
        </p:txBody>
      </p:sp>
      <p:pic>
        <p:nvPicPr>
          <p:cNvPr id="6146" name="Picture 2" descr="https://i.gyazo.com/d105d620608d32c1964e04e45276f703.png">
            <a:extLst>
              <a:ext uri="{FF2B5EF4-FFF2-40B4-BE49-F238E27FC236}">
                <a16:creationId xmlns:a16="http://schemas.microsoft.com/office/drawing/2014/main" id="{03934BCE-8B9A-474C-8FF9-D2E75277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4365104"/>
            <a:ext cx="7704856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imitando el funcionamiento de una única neurona.</a:t>
            </a:r>
          </a:p>
          <a:p>
            <a:r>
              <a:rPr lang="es-ES" dirty="0"/>
              <a:t>Establece una frontera que separa el conjunto de datos.</a:t>
            </a:r>
          </a:p>
          <a:p>
            <a:r>
              <a:rPr lang="es-ES" dirty="0"/>
              <a:t>No funciona bien en conjunto linealmente no separables.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PERCEPTRON</a:t>
            </a:r>
          </a:p>
        </p:txBody>
      </p:sp>
      <p:pic>
        <p:nvPicPr>
          <p:cNvPr id="2050" name="Picture 2" descr="https://upload.wikimedia.org/wikipedia/commons/thumb/b/b0/Perceptr%C3%B3n_5_unidades.svg/400px-Perceptr%C3%B3n_5_unidad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06191"/>
            <a:ext cx="3810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3476272" cy="241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4104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</a:t>
            </a:r>
            <a:r>
              <a:rPr lang="es-ES" dirty="0" err="1"/>
              <a:t>LogisticRegression</a:t>
            </a:r>
            <a:r>
              <a:rPr lang="es-ES" dirty="0"/>
              <a:t> se ha obtenido el siguiente rendimiento con </a:t>
            </a:r>
            <a:r>
              <a:rPr lang="es-ES" dirty="0" err="1"/>
              <a:t>epoch</a:t>
            </a:r>
            <a:r>
              <a:rPr lang="es-ES" dirty="0"/>
              <a:t> = 1000, con regularización L2, con C = 0.1.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aprecia un mejor rendimiento con SGDC, sin embargo en </a:t>
            </a:r>
            <a:r>
              <a:rPr lang="es-ES" dirty="0" err="1"/>
              <a:t>LogisticRegression</a:t>
            </a:r>
            <a:r>
              <a:rPr lang="es-ES" dirty="0"/>
              <a:t> se han necesitado un menor número de </a:t>
            </a:r>
            <a:r>
              <a:rPr lang="es-ES" dirty="0" err="1"/>
              <a:t>epoch</a:t>
            </a:r>
            <a:r>
              <a:rPr lang="es-ES" dirty="0"/>
              <a:t> y pruebas con un rendimiento bastante bueno.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Regresión logística</a:t>
            </a:r>
            <a:br>
              <a:rPr lang="es-ES" dirty="0"/>
            </a:br>
            <a:r>
              <a:rPr lang="es-ES" dirty="0"/>
              <a:t>Cáncer de mama</a:t>
            </a:r>
          </a:p>
        </p:txBody>
      </p:sp>
      <p:pic>
        <p:nvPicPr>
          <p:cNvPr id="7170" name="Picture 2" descr="https://i.gyazo.com/b481a39aeaf84a15574e2f26c925e2cb.png">
            <a:extLst>
              <a:ext uri="{FF2B5EF4-FFF2-40B4-BE49-F238E27FC236}">
                <a16:creationId xmlns:a16="http://schemas.microsoft.com/office/drawing/2014/main" id="{9A210230-7756-43AA-B96B-5EF46D3C4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51" y="3528285"/>
            <a:ext cx="628629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5585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este caso, compararemos el rendimiento del clasificador en SGDC y </a:t>
            </a:r>
            <a:r>
              <a:rPr lang="es-ES" dirty="0" err="1"/>
              <a:t>LinearSVC</a:t>
            </a:r>
            <a:r>
              <a:rPr lang="es-ES" dirty="0"/>
              <a:t>.</a:t>
            </a:r>
          </a:p>
          <a:p>
            <a:r>
              <a:rPr lang="es-ES" dirty="0"/>
              <a:t>En el caso de SGDC se han usado los mismos valores para los parámetros que los casos anteriores.</a:t>
            </a:r>
          </a:p>
          <a:p>
            <a:r>
              <a:rPr lang="es-ES" dirty="0"/>
              <a:t>Para </a:t>
            </a:r>
            <a:r>
              <a:rPr lang="es-ES" dirty="0" err="1"/>
              <a:t>LinearSVC</a:t>
            </a:r>
            <a:r>
              <a:rPr lang="es-ES" dirty="0"/>
              <a:t> se han considerado los parámetros </a:t>
            </a:r>
            <a:r>
              <a:rPr lang="es-ES" dirty="0" err="1"/>
              <a:t>epoch</a:t>
            </a:r>
            <a:r>
              <a:rPr lang="es-ES" dirty="0"/>
              <a:t>, </a:t>
            </a:r>
            <a:r>
              <a:rPr lang="es-ES" dirty="0" err="1"/>
              <a:t>loss</a:t>
            </a:r>
            <a:r>
              <a:rPr lang="es-ES" dirty="0"/>
              <a:t> (si se usa “</a:t>
            </a:r>
            <a:r>
              <a:rPr lang="es-ES" dirty="0" err="1"/>
              <a:t>hinge</a:t>
            </a:r>
            <a:r>
              <a:rPr lang="es-ES" dirty="0"/>
              <a:t>” o “</a:t>
            </a:r>
            <a:r>
              <a:rPr lang="es-ES" dirty="0" err="1"/>
              <a:t>squared</a:t>
            </a:r>
            <a:r>
              <a:rPr lang="es-ES" dirty="0"/>
              <a:t> </a:t>
            </a:r>
            <a:r>
              <a:rPr lang="es-ES" dirty="0" err="1"/>
              <a:t>hinge</a:t>
            </a:r>
            <a:r>
              <a:rPr lang="es-ES" dirty="0"/>
              <a:t>”) y valor de C.</a:t>
            </a:r>
          </a:p>
          <a:p>
            <a:pPr marL="109728" indent="0">
              <a:buNone/>
            </a:pPr>
            <a:r>
              <a:rPr lang="es-ES" dirty="0"/>
              <a:t>Para </a:t>
            </a:r>
            <a:r>
              <a:rPr lang="es-ES" dirty="0" err="1"/>
              <a:t>LinearSVC</a:t>
            </a:r>
            <a:r>
              <a:rPr lang="es-ES" dirty="0"/>
              <a:t> se han realizado 60 pruebas, más las 720 de SGDC.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Vectores soporte</a:t>
            </a:r>
            <a:br>
              <a:rPr lang="es-ES" dirty="0"/>
            </a:br>
            <a:r>
              <a:rPr lang="es-ES" dirty="0"/>
              <a:t>Cáncer de mama</a:t>
            </a:r>
          </a:p>
        </p:txBody>
      </p:sp>
      <p:pic>
        <p:nvPicPr>
          <p:cNvPr id="8194" name="Picture 2" descr="https://i.gyazo.com/3224969d1f3cd620a3aadbee6ef9bdef.png">
            <a:extLst>
              <a:ext uri="{FF2B5EF4-FFF2-40B4-BE49-F238E27FC236}">
                <a16:creationId xmlns:a16="http://schemas.microsoft.com/office/drawing/2014/main" id="{10D7FDE3-D778-46A2-9749-D63C49B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19" y="5781849"/>
            <a:ext cx="4515381" cy="57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031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SGDC se ha obtenido el siguiente rendimiento con </a:t>
            </a:r>
            <a:r>
              <a:rPr lang="es-ES" dirty="0" err="1"/>
              <a:t>epoch</a:t>
            </a:r>
            <a:r>
              <a:rPr lang="es-ES" dirty="0"/>
              <a:t> = 500, sin regularización, con </a:t>
            </a:r>
            <a:r>
              <a:rPr lang="es-ES" dirty="0" err="1"/>
              <a:t>alpha</a:t>
            </a:r>
            <a:r>
              <a:rPr lang="es-ES" dirty="0"/>
              <a:t> = 0.7 y aplicando una tasa de aprendizaje de 0.1.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Vectores soporte</a:t>
            </a:r>
            <a:br>
              <a:rPr lang="es-ES" dirty="0"/>
            </a:br>
            <a:r>
              <a:rPr lang="es-ES" dirty="0"/>
              <a:t>Cáncer de mama</a:t>
            </a:r>
          </a:p>
        </p:txBody>
      </p:sp>
      <p:pic>
        <p:nvPicPr>
          <p:cNvPr id="9218" name="Picture 2" descr="https://i.gyazo.com/038bf56eeb676f102694f99d2be40fd2.png">
            <a:extLst>
              <a:ext uri="{FF2B5EF4-FFF2-40B4-BE49-F238E27FC236}">
                <a16:creationId xmlns:a16="http://schemas.microsoft.com/office/drawing/2014/main" id="{276C68D6-AFD4-41F5-9192-4BE871601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7" y="4509120"/>
            <a:ext cx="8008665" cy="37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2538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</a:t>
            </a:r>
            <a:r>
              <a:rPr lang="es-ES" dirty="0" err="1"/>
              <a:t>LinearSVC</a:t>
            </a:r>
            <a:r>
              <a:rPr lang="es-ES" dirty="0"/>
              <a:t> se ha obtenido el siguiente rendimiento con </a:t>
            </a:r>
            <a:r>
              <a:rPr lang="es-ES" dirty="0" err="1"/>
              <a:t>epoch</a:t>
            </a:r>
            <a:r>
              <a:rPr lang="es-ES" dirty="0"/>
              <a:t> = 100, aplicando </a:t>
            </a:r>
            <a:r>
              <a:rPr lang="es-ES" dirty="0" err="1"/>
              <a:t>squared</a:t>
            </a:r>
            <a:r>
              <a:rPr lang="es-ES" dirty="0"/>
              <a:t> </a:t>
            </a:r>
            <a:r>
              <a:rPr lang="es-ES" dirty="0" err="1"/>
              <a:t>hinge</a:t>
            </a:r>
            <a:r>
              <a:rPr lang="es-ES" dirty="0"/>
              <a:t> con C= 0.0001.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aprecia un mayor rendimiento en SGDC pero no por mucho, considerando el número de pruebas en </a:t>
            </a:r>
            <a:r>
              <a:rPr lang="es-ES" dirty="0" err="1"/>
              <a:t>LinearSVC</a:t>
            </a:r>
            <a:r>
              <a:rPr lang="es-ES" dirty="0"/>
              <a:t> y el menor número de </a:t>
            </a:r>
            <a:r>
              <a:rPr lang="es-ES" dirty="0" err="1"/>
              <a:t>epoch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Vectores soporte</a:t>
            </a:r>
            <a:br>
              <a:rPr lang="es-ES" dirty="0"/>
            </a:br>
            <a:r>
              <a:rPr lang="es-ES" dirty="0"/>
              <a:t>Cáncer de mama</a:t>
            </a:r>
          </a:p>
        </p:txBody>
      </p:sp>
      <p:pic>
        <p:nvPicPr>
          <p:cNvPr id="10242" name="Picture 2" descr="https://i.gyazo.com/c9be7d9b51ab1b88ead29dda1fde3e55.png">
            <a:extLst>
              <a:ext uri="{FF2B5EF4-FFF2-40B4-BE49-F238E27FC236}">
                <a16:creationId xmlns:a16="http://schemas.microsoft.com/office/drawing/2014/main" id="{F285D455-0AB3-41BF-BAB4-33B02D3E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177" y="3541047"/>
            <a:ext cx="6707646" cy="4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1433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este caso los parámetros que consideraremos son la profundidad del árbol, el criterio que se aplicará y el mínimo de ejemplos.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realizan 162 pruebas en este caso.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Árboles de decisión</a:t>
            </a:r>
            <a:br>
              <a:rPr lang="es-ES" dirty="0"/>
            </a:br>
            <a:r>
              <a:rPr lang="es-ES" dirty="0"/>
              <a:t>Cáncer de mama</a:t>
            </a:r>
          </a:p>
        </p:txBody>
      </p:sp>
      <p:pic>
        <p:nvPicPr>
          <p:cNvPr id="11266" name="Picture 2" descr="https://i.gyazo.com/66cd4565a6be0cdc11691dd3ae45d36d.png">
            <a:extLst>
              <a:ext uri="{FF2B5EF4-FFF2-40B4-BE49-F238E27FC236}">
                <a16:creationId xmlns:a16="http://schemas.microsoft.com/office/drawing/2014/main" id="{CF78C64C-223C-4660-ABB5-C72FF4BC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955" y="3445226"/>
            <a:ext cx="5838090" cy="5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999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mejor rendimiento que se ha encontrado es de 0.965034965034965 para un valor de profundidad = 7, aplicando entropía y con un mínimo de ejemplos de 0.1.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Árboles de decisión</a:t>
            </a:r>
            <a:br>
              <a:rPr lang="es-ES" dirty="0"/>
            </a:br>
            <a:r>
              <a:rPr lang="es-ES" dirty="0"/>
              <a:t>Cáncer de mama</a:t>
            </a:r>
          </a:p>
        </p:txBody>
      </p:sp>
      <p:pic>
        <p:nvPicPr>
          <p:cNvPr id="12290" name="Picture 2" descr="https://i.gyazo.com/e5e3fd68fcb8e1a35f6c86696d22e780.png">
            <a:extLst>
              <a:ext uri="{FF2B5EF4-FFF2-40B4-BE49-F238E27FC236}">
                <a16:creationId xmlns:a16="http://schemas.microsoft.com/office/drawing/2014/main" id="{C338F5DA-8EF1-472A-A0BD-51A58C990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07" y="3933056"/>
            <a:ext cx="6980986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0265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este caso se han considerado los mismos valores y parámetros, añadiendo uno nuevo para aplicar o no </a:t>
            </a:r>
            <a:r>
              <a:rPr lang="es-ES" dirty="0" err="1"/>
              <a:t>bootstrap</a:t>
            </a:r>
            <a:r>
              <a:rPr lang="es-ES" dirty="0"/>
              <a:t> para evitar el sobreajuste.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br>
              <a:rPr lang="es-ES" dirty="0"/>
            </a:br>
            <a:r>
              <a:rPr lang="es-ES" dirty="0"/>
              <a:t>Cáncer de mama</a:t>
            </a:r>
          </a:p>
        </p:txBody>
      </p:sp>
      <p:pic>
        <p:nvPicPr>
          <p:cNvPr id="13314" name="Picture 2" descr="https://i.gyazo.com/583587992d46203e6efc862c9cc01d6f.png">
            <a:extLst>
              <a:ext uri="{FF2B5EF4-FFF2-40B4-BE49-F238E27FC236}">
                <a16:creationId xmlns:a16="http://schemas.microsoft.com/office/drawing/2014/main" id="{52FB9BA7-7DD4-473F-9E84-505FF690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54" y="4005064"/>
            <a:ext cx="6915291" cy="87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998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ha obtenido un mejor rendimiento que en el caso de los árboles de decisión, con una menor profundidad y aplicando los mismos parámetros.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br>
              <a:rPr lang="es-ES" dirty="0"/>
            </a:br>
            <a:r>
              <a:rPr lang="es-ES" dirty="0"/>
              <a:t>Cáncer de mama</a:t>
            </a:r>
          </a:p>
        </p:txBody>
      </p:sp>
      <p:pic>
        <p:nvPicPr>
          <p:cNvPr id="14338" name="Picture 2" descr="https://i.gyazo.com/0e6df658ca89316ec5e0cfc11c29887c.png">
            <a:extLst>
              <a:ext uri="{FF2B5EF4-FFF2-40B4-BE49-F238E27FC236}">
                <a16:creationId xmlns:a16="http://schemas.microsoft.com/office/drawing/2014/main" id="{1336A713-00B8-4A34-BE3E-1493C394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2" y="4077072"/>
            <a:ext cx="7631476" cy="3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este caso se han ejecutado los mismos clasificadores con los mismos posibles valores para los parámetros de entrada.</a:t>
            </a:r>
          </a:p>
          <a:p>
            <a:r>
              <a:rPr lang="es-ES" dirty="0"/>
              <a:t>Se ha usado la librería de </a:t>
            </a:r>
            <a:r>
              <a:rPr lang="es-ES" dirty="0" err="1"/>
              <a:t>numpy</a:t>
            </a:r>
            <a:r>
              <a:rPr lang="es-ES" dirty="0"/>
              <a:t> para pasar los datos de dígitos a </a:t>
            </a:r>
            <a:r>
              <a:rPr lang="es-ES" dirty="0" err="1"/>
              <a:t>arrays</a:t>
            </a:r>
            <a:r>
              <a:rPr lang="es-ES" dirty="0"/>
              <a:t> de </a:t>
            </a:r>
            <a:r>
              <a:rPr lang="es-ES" dirty="0" err="1"/>
              <a:t>numpy</a:t>
            </a:r>
            <a:r>
              <a:rPr lang="es-ES" dirty="0"/>
              <a:t> y poder manipularlos en </a:t>
            </a:r>
            <a:r>
              <a:rPr lang="es-ES" dirty="0" err="1"/>
              <a:t>scikit</a:t>
            </a:r>
            <a:r>
              <a:rPr lang="es-ES" dirty="0"/>
              <a:t>.</a:t>
            </a:r>
          </a:p>
          <a:p>
            <a:r>
              <a:rPr lang="es-ES" dirty="0"/>
              <a:t>Se han usado 100 ejemplos para entrenamiento y 25 para prueba.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 – </a:t>
            </a:r>
            <a:r>
              <a:rPr lang="es-ES" dirty="0" err="1"/>
              <a:t>Digitdata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3505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este caso no se han normalizado los datos debido a que todas las columnas tienen el mismo rango de valores. Los demás parámetros se han mantenido:</a:t>
            </a:r>
          </a:p>
          <a:p>
            <a:pPr lvl="1"/>
            <a:r>
              <a:rPr lang="es-ES" dirty="0"/>
              <a:t>Dependiendo del número de vecinos (se ha usado desde n=3 hasta n=9).</a:t>
            </a:r>
          </a:p>
          <a:p>
            <a:pPr lvl="1"/>
            <a:r>
              <a:rPr lang="es-ES" dirty="0"/>
              <a:t>Dependiendo de si el peso que se le da a los vecinos es uniforme o en base a la distancia (se hace dentro de la función </a:t>
            </a:r>
            <a:r>
              <a:rPr lang="es-ES" dirty="0" err="1"/>
              <a:t>Knn</a:t>
            </a:r>
            <a:r>
              <a:rPr lang="es-ES" dirty="0"/>
              <a:t>).</a:t>
            </a:r>
          </a:p>
          <a:p>
            <a:pPr marL="393192" lvl="1" indent="0">
              <a:buNone/>
            </a:pPr>
            <a:endParaRPr lang="es-ES" dirty="0"/>
          </a:p>
          <a:p>
            <a:pPr marL="393192" lvl="1" indent="0">
              <a:buNone/>
            </a:pPr>
            <a:r>
              <a:rPr lang="es-ES" dirty="0"/>
              <a:t>Se realiza un total de 14 pruebas.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</a:t>
            </a:r>
            <a:r>
              <a:rPr lang="es-ES" dirty="0" err="1"/>
              <a:t>Knn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60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van actualizando en cada iteración de los elementos del conjunto de entrenamiento.</a:t>
            </a:r>
          </a:p>
          <a:p>
            <a:r>
              <a:rPr lang="es-ES" dirty="0"/>
              <a:t>“y” es el resultado esperado.</a:t>
            </a:r>
          </a:p>
          <a:p>
            <a:r>
              <a:rPr lang="es-ES" dirty="0"/>
              <a:t>“o” es la función umbral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PERCEPTRON</a:t>
            </a:r>
            <a:br>
              <a:rPr lang="es-ES" dirty="0"/>
            </a:br>
            <a:r>
              <a:rPr lang="es-ES" dirty="0"/>
              <a:t>Estocástico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80" y="3933056"/>
            <a:ext cx="6134773" cy="114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966" y="5301208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4472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s-ES" dirty="0"/>
              <a:t>Se han obtenido rendimientos altos para un número de vecinos = 3, aunque se aprecia un mayor rendimiento cuando el peso a los vecinos depende de la distancia.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</a:t>
            </a:r>
            <a:r>
              <a:rPr lang="es-ES" dirty="0" err="1"/>
              <a:t>Knn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pic>
        <p:nvPicPr>
          <p:cNvPr id="3074" name="Picture 2" descr="https://i.gyazo.com/a895ebdf935ff2941cb21bd68c2a06f8.png">
            <a:extLst>
              <a:ext uri="{FF2B5EF4-FFF2-40B4-BE49-F238E27FC236}">
                <a16:creationId xmlns:a16="http://schemas.microsoft.com/office/drawing/2014/main" id="{654C6220-4C46-4F1A-B3F8-30A5AB0A3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44" y="3933056"/>
            <a:ext cx="8065912" cy="116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4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Se han probado distintas combinaciones de parámetros para este clasificador:</a:t>
            </a:r>
          </a:p>
          <a:p>
            <a:pPr lvl="1"/>
            <a:r>
              <a:rPr lang="es-ES" dirty="0"/>
              <a:t>Dependiendo del número de </a:t>
            </a:r>
            <a:r>
              <a:rPr lang="es-ES" dirty="0" err="1"/>
              <a:t>epochs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Dependiendo de la regularización que se aplica: L1, L2 o ninguna.</a:t>
            </a:r>
          </a:p>
          <a:p>
            <a:pPr lvl="1"/>
            <a:r>
              <a:rPr lang="es-ES" dirty="0"/>
              <a:t>Dependiendo del valor del parámetro </a:t>
            </a:r>
            <a:r>
              <a:rPr lang="es-ES" dirty="0" err="1"/>
              <a:t>alpha</a:t>
            </a:r>
            <a:r>
              <a:rPr lang="es-ES" dirty="0"/>
              <a:t> que multiplica la regularización.</a:t>
            </a:r>
          </a:p>
          <a:p>
            <a:pPr lvl="1"/>
            <a:r>
              <a:rPr lang="es-ES" dirty="0"/>
              <a:t>Dependiendo de si se aplica o no la tasa de aprendizaje.</a:t>
            </a:r>
          </a:p>
          <a:p>
            <a:pPr lvl="1"/>
            <a:r>
              <a:rPr lang="es-ES" dirty="0"/>
              <a:t>Dependiendo del valor de la tasa de aprendizaje en caso de aplicarse.</a:t>
            </a:r>
          </a:p>
          <a:p>
            <a:pPr marL="393192" lvl="1" indent="0">
              <a:buNone/>
            </a:pPr>
            <a:endParaRPr lang="es-ES" dirty="0"/>
          </a:p>
          <a:p>
            <a:pPr marL="393192" lvl="1" indent="0">
              <a:buNone/>
            </a:pPr>
            <a:r>
              <a:rPr lang="es-ES" dirty="0"/>
              <a:t>Se han realizado 720 pruebas en este caso.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Perceptrón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5610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han observado varias ejecuciones en las que el rendimiento es del 100%. Una de las combinaciones de valores con las que se obtiene dicho rendimiento es </a:t>
            </a:r>
            <a:r>
              <a:rPr lang="es-ES" dirty="0" err="1"/>
              <a:t>epoch</a:t>
            </a:r>
            <a:r>
              <a:rPr lang="es-ES" dirty="0"/>
              <a:t> = 10, sin aplicar regularización y aplicando tasa de aprendizaje = 0.001.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Perceptrón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pic>
        <p:nvPicPr>
          <p:cNvPr id="7170" name="Picture 2" descr="https://i.gyazo.com/503023d5b35a499e8311cd2fa9798763.png">
            <a:extLst>
              <a:ext uri="{FF2B5EF4-FFF2-40B4-BE49-F238E27FC236}">
                <a16:creationId xmlns:a16="http://schemas.microsoft.com/office/drawing/2014/main" id="{9CE1CD23-4CCF-4F4C-8C20-B2A621B5C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16" y="4653136"/>
            <a:ext cx="6186167" cy="46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021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En este caso, compararemos el rendimiento del clasificador en SGDC y </a:t>
            </a:r>
            <a:r>
              <a:rPr lang="es-ES" dirty="0" err="1"/>
              <a:t>LogisticRegression</a:t>
            </a:r>
            <a:r>
              <a:rPr lang="es-ES" dirty="0"/>
              <a:t>.</a:t>
            </a:r>
          </a:p>
          <a:p>
            <a:r>
              <a:rPr lang="es-ES" dirty="0"/>
              <a:t>En el caso de SGDC se han usado los mismos valores para los parámetros que los casos anteriores, excepto para los valores 5000 y 10000 de </a:t>
            </a:r>
            <a:r>
              <a:rPr lang="es-ES" dirty="0" err="1"/>
              <a:t>epoch</a:t>
            </a:r>
            <a:r>
              <a:rPr lang="es-ES" dirty="0"/>
              <a:t> para reducir el tiempo de ejecución.</a:t>
            </a:r>
          </a:p>
          <a:p>
            <a:r>
              <a:rPr lang="es-ES" dirty="0"/>
              <a:t>Para </a:t>
            </a:r>
            <a:r>
              <a:rPr lang="es-ES" dirty="0" err="1"/>
              <a:t>LogisticRegression</a:t>
            </a:r>
            <a:r>
              <a:rPr lang="es-ES" dirty="0"/>
              <a:t> se han considerado los parámetros </a:t>
            </a:r>
            <a:r>
              <a:rPr lang="es-ES" dirty="0" err="1"/>
              <a:t>epoch</a:t>
            </a:r>
            <a:r>
              <a:rPr lang="es-ES" dirty="0"/>
              <a:t>, regularización y valor de C.</a:t>
            </a:r>
          </a:p>
          <a:p>
            <a:pPr marL="109728" indent="0">
              <a:buNone/>
            </a:pPr>
            <a:r>
              <a:rPr lang="es-ES" dirty="0"/>
              <a:t>Para </a:t>
            </a:r>
            <a:r>
              <a:rPr lang="es-ES" dirty="0" err="1"/>
              <a:t>LogisticRegression</a:t>
            </a:r>
            <a:r>
              <a:rPr lang="es-ES" dirty="0"/>
              <a:t> se han realizado 60 pruebas, más las 720 de SGDC.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Regresión logística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pic>
        <p:nvPicPr>
          <p:cNvPr id="5122" name="Picture 2" descr="https://i.gyazo.com/43bae99723d9ac5df4703c7b2e540648.png">
            <a:extLst>
              <a:ext uri="{FF2B5EF4-FFF2-40B4-BE49-F238E27FC236}">
                <a16:creationId xmlns:a16="http://schemas.microsoft.com/office/drawing/2014/main" id="{B302BA17-24A9-4765-BA36-F82AB0EF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007291"/>
            <a:ext cx="4229620" cy="52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4409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SGDC se ha obtenido el siguiente rendimiento con </a:t>
            </a:r>
            <a:r>
              <a:rPr lang="es-ES" dirty="0" err="1"/>
              <a:t>epoch</a:t>
            </a:r>
            <a:r>
              <a:rPr lang="es-ES" dirty="0"/>
              <a:t> = 10, sin aplicar regularización ni tasa de aprendizaje.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Regresión logística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pic>
        <p:nvPicPr>
          <p:cNvPr id="8194" name="Picture 2" descr="https://i.gyazo.com/47a6a65243370496032e23725ea55891.png">
            <a:extLst>
              <a:ext uri="{FF2B5EF4-FFF2-40B4-BE49-F238E27FC236}">
                <a16:creationId xmlns:a16="http://schemas.microsoft.com/office/drawing/2014/main" id="{FE2EB01D-9432-43D2-8082-74D3E5D7F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49" y="4077072"/>
            <a:ext cx="6988702" cy="54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5717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</a:t>
            </a:r>
            <a:r>
              <a:rPr lang="es-ES" dirty="0" err="1"/>
              <a:t>LogisticRegression</a:t>
            </a:r>
            <a:r>
              <a:rPr lang="es-ES" dirty="0"/>
              <a:t> se ha obtenido el siguiente rendimiento con </a:t>
            </a:r>
            <a:r>
              <a:rPr lang="es-ES" dirty="0" err="1"/>
              <a:t>epoch</a:t>
            </a:r>
            <a:r>
              <a:rPr lang="es-ES" dirty="0"/>
              <a:t> = 10, con regularización L2, con C = 0.1.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ambos casos el rendimiento es del 100% para el conjunto de prueba con el mismo número de </a:t>
            </a:r>
            <a:r>
              <a:rPr lang="es-ES" dirty="0" err="1"/>
              <a:t>epochs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Regresión logística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pic>
        <p:nvPicPr>
          <p:cNvPr id="10242" name="Picture 2" descr="https://i.gyazo.com/1ccdff2858ebafeb1b87c909f8c81a87.png">
            <a:extLst>
              <a:ext uri="{FF2B5EF4-FFF2-40B4-BE49-F238E27FC236}">
                <a16:creationId xmlns:a16="http://schemas.microsoft.com/office/drawing/2014/main" id="{F23B8975-11AD-4A2E-86FC-8813DF0E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90" y="3473516"/>
            <a:ext cx="4003020" cy="54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0415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En este caso, compararemos el rendimiento del clasificador en SGDC y </a:t>
            </a:r>
            <a:r>
              <a:rPr lang="es-ES" dirty="0" err="1"/>
              <a:t>LinearSVC</a:t>
            </a:r>
            <a:r>
              <a:rPr lang="es-ES" dirty="0"/>
              <a:t>.</a:t>
            </a:r>
          </a:p>
          <a:p>
            <a:r>
              <a:rPr lang="es-ES" dirty="0"/>
              <a:t>En el caso de SGDC se han usado los mismos valores para los parámetros que los casos anteriores, excepto para los valores 5000 y 10000 de </a:t>
            </a:r>
            <a:r>
              <a:rPr lang="es-ES" dirty="0" err="1"/>
              <a:t>epoch</a:t>
            </a:r>
            <a:r>
              <a:rPr lang="es-ES" dirty="0"/>
              <a:t> para reducir el tiempo de ejecución.</a:t>
            </a:r>
          </a:p>
          <a:p>
            <a:r>
              <a:rPr lang="es-ES" dirty="0"/>
              <a:t>Para </a:t>
            </a:r>
            <a:r>
              <a:rPr lang="es-ES" dirty="0" err="1"/>
              <a:t>LinearSVC</a:t>
            </a:r>
            <a:r>
              <a:rPr lang="es-ES" dirty="0"/>
              <a:t> se han considerado los parámetros </a:t>
            </a:r>
            <a:r>
              <a:rPr lang="es-ES" dirty="0" err="1"/>
              <a:t>epoch</a:t>
            </a:r>
            <a:r>
              <a:rPr lang="es-ES" dirty="0"/>
              <a:t>, </a:t>
            </a:r>
            <a:r>
              <a:rPr lang="es-ES" dirty="0" err="1"/>
              <a:t>loss</a:t>
            </a:r>
            <a:r>
              <a:rPr lang="es-ES" dirty="0"/>
              <a:t> (si se usa “</a:t>
            </a:r>
            <a:r>
              <a:rPr lang="es-ES" dirty="0" err="1"/>
              <a:t>hinge</a:t>
            </a:r>
            <a:r>
              <a:rPr lang="es-ES" dirty="0"/>
              <a:t>” o “</a:t>
            </a:r>
            <a:r>
              <a:rPr lang="es-ES" dirty="0" err="1"/>
              <a:t>squared</a:t>
            </a:r>
            <a:r>
              <a:rPr lang="es-ES" dirty="0"/>
              <a:t> </a:t>
            </a:r>
            <a:r>
              <a:rPr lang="es-ES" dirty="0" err="1"/>
              <a:t>hinge</a:t>
            </a:r>
            <a:r>
              <a:rPr lang="es-ES" dirty="0"/>
              <a:t>”) y valor de C.</a:t>
            </a:r>
          </a:p>
          <a:p>
            <a:pPr marL="109728" indent="0">
              <a:buNone/>
            </a:pPr>
            <a:r>
              <a:rPr lang="es-ES" dirty="0"/>
              <a:t>Para </a:t>
            </a:r>
            <a:r>
              <a:rPr lang="es-ES" dirty="0" err="1"/>
              <a:t>LinearSVC</a:t>
            </a:r>
            <a:r>
              <a:rPr lang="es-ES" dirty="0"/>
              <a:t> se han realizado 60 pruebas, más las 720 de SGDC.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Vectores soporte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pic>
        <p:nvPicPr>
          <p:cNvPr id="8194" name="Picture 2" descr="https://i.gyazo.com/3224969d1f3cd620a3aadbee6ef9bdef.png">
            <a:extLst>
              <a:ext uri="{FF2B5EF4-FFF2-40B4-BE49-F238E27FC236}">
                <a16:creationId xmlns:a16="http://schemas.microsoft.com/office/drawing/2014/main" id="{10D7FDE3-D778-46A2-9749-D63C49B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19" y="5781849"/>
            <a:ext cx="4515381" cy="57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687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SGDC se ha obtenido el siguiente rendimiento con </a:t>
            </a:r>
            <a:r>
              <a:rPr lang="es-ES" dirty="0" err="1"/>
              <a:t>epoch</a:t>
            </a:r>
            <a:r>
              <a:rPr lang="es-ES" dirty="0"/>
              <a:t> = 10, sin aplicar regularización ni tasa de aprendizaje.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Vectores soporte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pic>
        <p:nvPicPr>
          <p:cNvPr id="4" name="Picture 2" descr="https://i.gyazo.com/47a6a65243370496032e23725ea55891.png">
            <a:extLst>
              <a:ext uri="{FF2B5EF4-FFF2-40B4-BE49-F238E27FC236}">
                <a16:creationId xmlns:a16="http://schemas.microsoft.com/office/drawing/2014/main" id="{DE91A6BC-4013-4DB6-8977-9E5209F6D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41" y="4293096"/>
            <a:ext cx="6579918" cy="51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692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/>
          </a:p>
          <a:p>
            <a:r>
              <a:rPr lang="es-ES" dirty="0"/>
              <a:t>Para </a:t>
            </a:r>
            <a:r>
              <a:rPr lang="es-ES" dirty="0" err="1"/>
              <a:t>LinearSVC</a:t>
            </a:r>
            <a:r>
              <a:rPr lang="es-ES" dirty="0"/>
              <a:t> se ha obtenido el siguiente rendimiento con </a:t>
            </a:r>
            <a:r>
              <a:rPr lang="es-ES" dirty="0" err="1"/>
              <a:t>epoch</a:t>
            </a:r>
            <a:r>
              <a:rPr lang="es-ES" dirty="0"/>
              <a:t> = 10, aplicando </a:t>
            </a:r>
            <a:r>
              <a:rPr lang="es-ES" dirty="0" err="1"/>
              <a:t>hinge</a:t>
            </a:r>
            <a:r>
              <a:rPr lang="es-ES" dirty="0"/>
              <a:t> con C= 0.1.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ambos casos el rendimiento es del 100% para el mismo número de </a:t>
            </a:r>
            <a:r>
              <a:rPr lang="es-ES" dirty="0" err="1"/>
              <a:t>epochs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Vectores soporte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pic>
        <p:nvPicPr>
          <p:cNvPr id="11266" name="Picture 2" descr="https://i.gyazo.com/6bf66a420274ae451211ce35f51dcd5f.png">
            <a:extLst>
              <a:ext uri="{FF2B5EF4-FFF2-40B4-BE49-F238E27FC236}">
                <a16:creationId xmlns:a16="http://schemas.microsoft.com/office/drawing/2014/main" id="{3F584D93-C5DF-4717-9592-A2B6CE027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15" y="3475897"/>
            <a:ext cx="3977370" cy="53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3942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este caso los parámetros que consideraremos son la profundidad del árbol, el criterio que se aplicará y el mínimo de ejemplos.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realizan 162 pruebas en este caso.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Árboles de decisión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pic>
        <p:nvPicPr>
          <p:cNvPr id="11266" name="Picture 2" descr="https://i.gyazo.com/66cd4565a6be0cdc11691dd3ae45d36d.png">
            <a:extLst>
              <a:ext uri="{FF2B5EF4-FFF2-40B4-BE49-F238E27FC236}">
                <a16:creationId xmlns:a16="http://schemas.microsoft.com/office/drawing/2014/main" id="{CF78C64C-223C-4660-ABB5-C72FF4BC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955" y="3445226"/>
            <a:ext cx="5838090" cy="5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59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en medir cuánto se aleja el valor que devuelve el clasificador de lo que debería para ir ajustando los pesos.</a:t>
            </a:r>
          </a:p>
          <a:p>
            <a:r>
              <a:rPr lang="es-ES" dirty="0"/>
              <a:t>Para medir la desviación usamos el error cuadrático el cual deseamos minimizar.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Minimización del error cuadrático</a:t>
            </a:r>
            <a:br>
              <a:rPr lang="es-ES" dirty="0"/>
            </a:b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77072"/>
            <a:ext cx="5937473" cy="17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2335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mejor rendimiento que se ha encontrado es de 0.92000000000000004 para un valor de profundidad = 5, aplicando entropía y con un mínimo de ejemplos de 0.1.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Árboles de decisión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pic>
        <p:nvPicPr>
          <p:cNvPr id="4" name="Picture 2" descr="https://i.gyazo.com/cc2cb2eba21147d1dbef1c627ae8bfb9.png">
            <a:extLst>
              <a:ext uri="{FF2B5EF4-FFF2-40B4-BE49-F238E27FC236}">
                <a16:creationId xmlns:a16="http://schemas.microsoft.com/office/drawing/2014/main" id="{60766827-8DF0-4F3F-875C-71DFCDC3F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25" y="3933056"/>
            <a:ext cx="7185750" cy="4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262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este caso se han considerado los mismos valores y parámetros, añadiendo uno nuevo para aplicar o no </a:t>
            </a:r>
            <a:r>
              <a:rPr lang="es-ES" dirty="0" err="1"/>
              <a:t>bootstrap</a:t>
            </a:r>
            <a:r>
              <a:rPr lang="es-ES" dirty="0"/>
              <a:t> para evitar el sobreajuste.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pic>
        <p:nvPicPr>
          <p:cNvPr id="13314" name="Picture 2" descr="https://i.gyazo.com/583587992d46203e6efc862c9cc01d6f.png">
            <a:extLst>
              <a:ext uri="{FF2B5EF4-FFF2-40B4-BE49-F238E27FC236}">
                <a16:creationId xmlns:a16="http://schemas.microsoft.com/office/drawing/2014/main" id="{52FB9BA7-7DD4-473F-9E84-505FF690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54" y="4005064"/>
            <a:ext cx="6915291" cy="87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08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ha obtenido un mejor rendimiento que en el caso de los árboles de decisión, con una menor profundidad, aplicando Gini y sin aplicar </a:t>
            </a:r>
            <a:r>
              <a:rPr lang="es-ES" dirty="0" err="1"/>
              <a:t>bootstraping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2ª Parte –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br>
              <a:rPr lang="es-ES" dirty="0"/>
            </a:br>
            <a:r>
              <a:rPr lang="es-ES" dirty="0" err="1"/>
              <a:t>Digitdata</a:t>
            </a:r>
            <a:endParaRPr lang="es-ES" dirty="0"/>
          </a:p>
        </p:txBody>
      </p:sp>
      <p:pic>
        <p:nvPicPr>
          <p:cNvPr id="13314" name="Picture 2" descr="https://i.gyazo.com/acf4aa6474be022635929e02b0d4b2b1.png">
            <a:extLst>
              <a:ext uri="{FF2B5EF4-FFF2-40B4-BE49-F238E27FC236}">
                <a16:creationId xmlns:a16="http://schemas.microsoft.com/office/drawing/2014/main" id="{29463D4F-6670-4DFB-9194-B166760B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99" y="3861048"/>
            <a:ext cx="6054402" cy="58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80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van actualizando en cada iteración de los elementos del conjunto de entrenamiento.</a:t>
            </a:r>
          </a:p>
          <a:p>
            <a:r>
              <a:rPr lang="es-ES" dirty="0"/>
              <a:t>“y” es el resultado esperado.</a:t>
            </a:r>
          </a:p>
          <a:p>
            <a:r>
              <a:rPr lang="es-ES" dirty="0"/>
              <a:t>“o” es la función sigma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Minimización del error cuadrático</a:t>
            </a:r>
            <a:br>
              <a:rPr lang="es-ES" dirty="0"/>
            </a:br>
            <a:r>
              <a:rPr lang="es-ES" dirty="0"/>
              <a:t>Estocástico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86" y="3789040"/>
            <a:ext cx="67151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60" y="5229200"/>
            <a:ext cx="3714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657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808</TotalTime>
  <Words>3296</Words>
  <Application>Microsoft Office PowerPoint</Application>
  <PresentationFormat>Presentación en pantalla (4:3)</PresentationFormat>
  <Paragraphs>593</Paragraphs>
  <Slides>82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82</vt:i4>
      </vt:variant>
    </vt:vector>
  </HeadingPairs>
  <TitlesOfParts>
    <vt:vector size="89" baseType="lpstr">
      <vt:lpstr>Arial</vt:lpstr>
      <vt:lpstr>Calibri</vt:lpstr>
      <vt:lpstr>Lucida Sans Unicode</vt:lpstr>
      <vt:lpstr>Verdana</vt:lpstr>
      <vt:lpstr>Wingdings 2</vt:lpstr>
      <vt:lpstr>Wingdings 3</vt:lpstr>
      <vt:lpstr>Concurrencia</vt:lpstr>
      <vt:lpstr>Clasificadores lineales y scikit-learn</vt:lpstr>
      <vt:lpstr>Clasificadores lineales</vt:lpstr>
      <vt:lpstr>Clasificadores lineales</vt:lpstr>
      <vt:lpstr>PERCEPTRON Función Umbral</vt:lpstr>
      <vt:lpstr>REGRESIÓN LOGISTICA Función Sigmoide</vt:lpstr>
      <vt:lpstr>PERCEPTRON</vt:lpstr>
      <vt:lpstr>PERCEPTRON Estocástico</vt:lpstr>
      <vt:lpstr>REGRESIÓN LOGISTICA Minimización del error cuadrático </vt:lpstr>
      <vt:lpstr>Minimización del error cuadrático Estocástico</vt:lpstr>
      <vt:lpstr>Minimización del error cuadrático Batch</vt:lpstr>
      <vt:lpstr>REGRESIÓN LOGISTICA Maximización de la verosimilitud</vt:lpstr>
      <vt:lpstr>REGRESIÓN LOGISTICA Maximización de la verosimilitud</vt:lpstr>
      <vt:lpstr>Maximización de la verosimilitud Estocástico</vt:lpstr>
      <vt:lpstr>Maximización de la verosimilitud Batch</vt:lpstr>
      <vt:lpstr>Implementación</vt:lpstr>
      <vt:lpstr>Implementación</vt:lpstr>
      <vt:lpstr>Implementación</vt:lpstr>
      <vt:lpstr>One VS rest</vt:lpstr>
      <vt:lpstr>One VS rest Implementación</vt:lpstr>
      <vt:lpstr>One VS rest Implementación</vt:lpstr>
      <vt:lpstr>One VS rest Implementación</vt:lpstr>
      <vt:lpstr>Generador de conjuntos</vt:lpstr>
      <vt:lpstr>Generador de conjuntos</vt:lpstr>
      <vt:lpstr>Generador de conjuntos</vt:lpstr>
      <vt:lpstr>Generador de conjuntos</vt:lpstr>
      <vt:lpstr>Pruebas neutrales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Digitdata</vt:lpstr>
      <vt:lpstr>Pruebas neutrales Digitdata</vt:lpstr>
      <vt:lpstr>Pruebas aleatorias Votos</vt:lpstr>
      <vt:lpstr>Pruebas aleatorias Votos</vt:lpstr>
      <vt:lpstr>Pruebas aleatorias Votos</vt:lpstr>
      <vt:lpstr>Pruebas aleatorias Votos</vt:lpstr>
      <vt:lpstr>Pruebas aleatorias Votos</vt:lpstr>
      <vt:lpstr>Pruebas aleatorias Votos</vt:lpstr>
      <vt:lpstr>Pruebas aleatorias Votos</vt:lpstr>
      <vt:lpstr>Pruebas aleatorias Votos</vt:lpstr>
      <vt:lpstr>Pruebas aleatorias Votos</vt:lpstr>
      <vt:lpstr>Pruebas aleatorias Digitdata</vt:lpstr>
      <vt:lpstr>Pruebas aleatorias Digitdata</vt:lpstr>
      <vt:lpstr>Pruebas aleatorias Digitdata</vt:lpstr>
      <vt:lpstr>2ª Parte – cáncer de mama</vt:lpstr>
      <vt:lpstr>2ª Parte – Knn Cáncer de mama</vt:lpstr>
      <vt:lpstr>2ª Parte – Knn Cáncer de mama</vt:lpstr>
      <vt:lpstr>2ª Parte – Perceptrón Cáncer de mama</vt:lpstr>
      <vt:lpstr>2ª Parte – Perceptrón Cáncer de mama</vt:lpstr>
      <vt:lpstr>2ª Parte – Regresión logística Cáncer de mama</vt:lpstr>
      <vt:lpstr>2ª Parte – Regresión logística Cáncer de mama</vt:lpstr>
      <vt:lpstr>2ª Parte – Regresión logística Cáncer de mama</vt:lpstr>
      <vt:lpstr>2ª Parte – Vectores soporte Cáncer de mama</vt:lpstr>
      <vt:lpstr>2ª Parte – Vectores soporte Cáncer de mama</vt:lpstr>
      <vt:lpstr>2ª Parte – Vectores soporte Cáncer de mama</vt:lpstr>
      <vt:lpstr>2ª Parte – Árboles de decisión Cáncer de mama</vt:lpstr>
      <vt:lpstr>2ª Parte – Árboles de decisión Cáncer de mama</vt:lpstr>
      <vt:lpstr>2ª Parte – Random forest Cáncer de mama</vt:lpstr>
      <vt:lpstr>2ª Parte – Random forest Cáncer de mama</vt:lpstr>
      <vt:lpstr>2ª Parte – Digitdata</vt:lpstr>
      <vt:lpstr>2ª Parte – Knn Digitdata</vt:lpstr>
      <vt:lpstr>2ª Parte – Knn Digitdata</vt:lpstr>
      <vt:lpstr>2ª Parte – Perceptrón Digitdata</vt:lpstr>
      <vt:lpstr>2ª Parte – Perceptrón Digitdata</vt:lpstr>
      <vt:lpstr>2ª Parte – Regresión logística Digitdata</vt:lpstr>
      <vt:lpstr>2ª Parte – Regresión logística Digitdata</vt:lpstr>
      <vt:lpstr>2ª Parte – Regresión logística Digitdata</vt:lpstr>
      <vt:lpstr>2ª Parte – Vectores soporte Digitdata</vt:lpstr>
      <vt:lpstr>2ª Parte – Vectores soporte Digitdata</vt:lpstr>
      <vt:lpstr>2ª Parte – Vectores soporte Digitdata</vt:lpstr>
      <vt:lpstr>2ª Parte – Árboles de decisión Digitdata</vt:lpstr>
      <vt:lpstr>2ª Parte – Árboles de decisión Digitdata</vt:lpstr>
      <vt:lpstr>2ª Parte – Random forest Digitdata</vt:lpstr>
      <vt:lpstr>2ª Parte – Random forest Digitdata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Clasificadores lineales y scikit-learn</dc:title>
  <dc:creator>Joaquin Pineda Gutierrez</dc:creator>
  <cp:lastModifiedBy>Luis Garrido Morillo</cp:lastModifiedBy>
  <cp:revision>56</cp:revision>
  <dcterms:created xsi:type="dcterms:W3CDTF">2018-03-12T16:12:24Z</dcterms:created>
  <dcterms:modified xsi:type="dcterms:W3CDTF">2018-03-14T02:46:15Z</dcterms:modified>
</cp:coreProperties>
</file>