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  <p:sldMasterId id="2147483666" r:id="rId3"/>
  </p:sldMasterIdLst>
  <p:notesMasterIdLst>
    <p:notesMasterId r:id="rId75"/>
  </p:notesMasterIdLst>
  <p:handoutMasterIdLst>
    <p:handoutMasterId r:id="rId76"/>
  </p:handoutMasterIdLst>
  <p:sldIdLst>
    <p:sldId id="551" r:id="rId4"/>
    <p:sldId id="1536" r:id="rId5"/>
    <p:sldId id="1607" r:id="rId6"/>
    <p:sldId id="1599" r:id="rId7"/>
    <p:sldId id="1503" r:id="rId8"/>
    <p:sldId id="1465" r:id="rId9"/>
    <p:sldId id="1466" r:id="rId10"/>
    <p:sldId id="1600" r:id="rId11"/>
    <p:sldId id="1461" r:id="rId12"/>
    <p:sldId id="1460" r:id="rId13"/>
    <p:sldId id="1606" r:id="rId14"/>
    <p:sldId id="1683" r:id="rId15"/>
    <p:sldId id="1681" r:id="rId16"/>
    <p:sldId id="1746" r:id="rId17"/>
    <p:sldId id="1747" r:id="rId18"/>
    <p:sldId id="1513" r:id="rId19"/>
    <p:sldId id="1687" r:id="rId20"/>
    <p:sldId id="1688" r:id="rId21"/>
    <p:sldId id="1689" r:id="rId22"/>
    <p:sldId id="1693" r:id="rId23"/>
    <p:sldId id="1695" r:id="rId24"/>
    <p:sldId id="1696" r:id="rId25"/>
    <p:sldId id="1697" r:id="rId26"/>
    <p:sldId id="1690" r:id="rId27"/>
    <p:sldId id="1691" r:id="rId28"/>
    <p:sldId id="1692" r:id="rId29"/>
    <p:sldId id="1602" r:id="rId30"/>
    <p:sldId id="1603" r:id="rId31"/>
    <p:sldId id="1694" r:id="rId32"/>
    <p:sldId id="1514" r:id="rId33"/>
    <p:sldId id="1515" r:id="rId34"/>
    <p:sldId id="1517" r:id="rId35"/>
    <p:sldId id="1551" r:id="rId36"/>
    <p:sldId id="1537" r:id="rId37"/>
    <p:sldId id="1523" r:id="rId38"/>
    <p:sldId id="1538" r:id="rId39"/>
    <p:sldId id="1521" r:id="rId40"/>
    <p:sldId id="1522" r:id="rId41"/>
    <p:sldId id="1524" r:id="rId42"/>
    <p:sldId id="1525" r:id="rId43"/>
    <p:sldId id="1526" r:id="rId44"/>
    <p:sldId id="1527" r:id="rId45"/>
    <p:sldId id="1528" r:id="rId46"/>
    <p:sldId id="1529" r:id="rId47"/>
    <p:sldId id="1530" r:id="rId48"/>
    <p:sldId id="1552" r:id="rId49"/>
    <p:sldId id="1553" r:id="rId50"/>
    <p:sldId id="1554" r:id="rId51"/>
    <p:sldId id="1555" r:id="rId52"/>
    <p:sldId id="1556" r:id="rId53"/>
    <p:sldId id="1557" r:id="rId54"/>
    <p:sldId id="1558" r:id="rId55"/>
    <p:sldId id="1559" r:id="rId56"/>
    <p:sldId id="1576" r:id="rId57"/>
    <p:sldId id="1577" r:id="rId58"/>
    <p:sldId id="1578" r:id="rId59"/>
    <p:sldId id="1579" r:id="rId60"/>
    <p:sldId id="1580" r:id="rId61"/>
    <p:sldId id="1581" r:id="rId62"/>
    <p:sldId id="1582" r:id="rId63"/>
    <p:sldId id="1583" r:id="rId64"/>
    <p:sldId id="1584" r:id="rId65"/>
    <p:sldId id="1585" r:id="rId66"/>
    <p:sldId id="1586" r:id="rId67"/>
    <p:sldId id="1587" r:id="rId68"/>
    <p:sldId id="1588" r:id="rId69"/>
    <p:sldId id="1589" r:id="rId70"/>
    <p:sldId id="1596" r:id="rId71"/>
    <p:sldId id="1597" r:id="rId72"/>
    <p:sldId id="1598" r:id="rId73"/>
    <p:sldId id="1686" r:id="rId74"/>
  </p:sldIdLst>
  <p:sldSz cx="9144000" cy="6858000" type="screen4x3"/>
  <p:notesSz cx="6815138" cy="9931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2">
          <p15:clr>
            <a:srgbClr val="A4A3A4"/>
          </p15:clr>
        </p15:guide>
        <p15:guide id="2" pos="2880">
          <p15:clr>
            <a:srgbClr val="A4A3A4"/>
          </p15:clr>
        </p15:guide>
        <p15:guide id="3" pos="4212">
          <p15:clr>
            <a:srgbClr val="A4A3A4"/>
          </p15:clr>
        </p15:guide>
        <p15:guide id="4" pos="5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3366CC"/>
    <a:srgbClr val="0099FF"/>
    <a:srgbClr val="86BC64"/>
    <a:srgbClr val="0000FF"/>
    <a:srgbClr val="0E706E"/>
    <a:srgbClr val="FF9999"/>
    <a:srgbClr val="0D7157"/>
    <a:srgbClr val="FFCC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56" autoAdjust="0"/>
    <p:restoredTop sz="87772" autoAdjust="0"/>
  </p:normalViewPr>
  <p:slideViewPr>
    <p:cSldViewPr>
      <p:cViewPr varScale="1">
        <p:scale>
          <a:sx n="111" d="100"/>
          <a:sy n="111" d="100"/>
        </p:scale>
        <p:origin x="1380" y="138"/>
      </p:cViewPr>
      <p:guideLst>
        <p:guide orient="horz" pos="3792"/>
        <p:guide pos="2880"/>
        <p:guide pos="4212"/>
        <p:guide pos="5470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31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C32CADB8-270B-4E41-B6A0-F5B9B33D1BEE}" type="datetimeFigureOut">
              <a:rPr lang="zh-CN" altLang="en-US"/>
              <a:t>2017/2/25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4DA446C5-3459-4B19-BD3F-0538356FF2A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i="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ADCA0756-66B0-4DA7-8508-F9461B97A7A3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DFDE11D-094E-46D9-8632-2D4CF2CF9252}" type="slidenum">
              <a:rPr lang="zh-CN" altLang="en-US" sz="1200" i="0"/>
              <a:t>1</a:t>
            </a:fld>
            <a:endParaRPr lang="en-US" altLang="zh-CN" sz="1200" i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70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570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669290" indent="-257175" eaLnBrk="0" hangingPunct="0">
              <a:defRPr sz="3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029335" indent="-205740" eaLnBrk="0" hangingPunct="0">
              <a:defRPr sz="3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441450" indent="-205740" eaLnBrk="0" hangingPunct="0">
              <a:defRPr sz="3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853565" indent="-205740" eaLnBrk="0" hangingPunct="0">
              <a:defRPr sz="3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265045" indent="-20574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677160" indent="-20574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088640" indent="-20574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500755" indent="-20574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9D3C67-C948-4D9A-9979-B49B29D4C651}" type="slidenum">
              <a:rPr lang="en-US" altLang="zh-CN" sz="1000">
                <a:solidFill>
                  <a:schemeClr val="tx1"/>
                </a:solidFill>
                <a:latin typeface="Arial" panose="020B0604020202020204" pitchFamily="34" charset="0"/>
              </a:rPr>
              <a:t>50</a:t>
            </a:fld>
            <a:endParaRPr lang="en-US" altLang="zh-CN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DFDE11D-094E-46D9-8632-2D4CF2CF9252}" type="slidenum">
              <a:rPr lang="zh-CN" altLang="en-US" sz="1200" i="0"/>
              <a:t>20</a:t>
            </a:fld>
            <a:endParaRPr lang="en-US" altLang="zh-CN" sz="1200" i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2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00405" indent="-269240" eaLnBrk="0" hangingPunct="0">
              <a:defRPr sz="3600">
                <a:solidFill>
                  <a:schemeClr val="tx2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077595" indent="-215265" eaLnBrk="0" hangingPunct="0">
              <a:defRPr sz="3600">
                <a:solidFill>
                  <a:schemeClr val="tx2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508760" indent="-215265" eaLnBrk="0" hangingPunct="0">
              <a:defRPr sz="3600">
                <a:solidFill>
                  <a:schemeClr val="tx2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1939925" indent="-215265" eaLnBrk="0" hangingPunct="0">
              <a:defRPr sz="3600">
                <a:solidFill>
                  <a:schemeClr val="tx2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370455" indent="-215265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801620" indent="-215265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232785" indent="-215265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663950" indent="-215265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fld id="{44799E48-D669-48C7-B227-E101B190558E}" type="slidenum">
              <a:rPr lang="en-US" altLang="zh-CN"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fld>
            <a:endParaRPr lang="en-US" altLang="zh-CN" sz="11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459" name="矩形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7460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DFDE11D-094E-46D9-8632-2D4CF2CF9252}" type="slidenum">
              <a:rPr lang="zh-CN" altLang="en-US" sz="1200" i="0"/>
              <a:t>29</a:t>
            </a:fld>
            <a:endParaRPr lang="en-US" altLang="zh-CN" sz="1200" i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6CE2BF8-7B8D-44E3-92EE-5C3067DEEE52}" type="slidenum">
              <a:rPr lang="en-US" altLang="zh-CN" sz="1100" i="0" smtClean="0"/>
              <a:t>30</a:t>
            </a:fld>
            <a:endParaRPr lang="en-US" altLang="zh-CN" sz="1100" i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A4D8D43-B4FE-4C9D-9660-E5CE3AE88197}" type="slidenum">
              <a:rPr lang="en-US" altLang="zh-CN" sz="1100" i="0" smtClean="0"/>
              <a:t>31</a:t>
            </a:fld>
            <a:endParaRPr lang="en-US" altLang="zh-CN" sz="1100" i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9029A2C-C7C5-495D-A014-B2139C7AF0D4}" type="slidenum">
              <a:rPr lang="en-US" altLang="zh-CN" sz="1100" i="0" smtClean="0"/>
              <a:t>32</a:t>
            </a:fld>
            <a:endParaRPr lang="en-US" altLang="zh-CN" sz="1100" i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9029A2C-C7C5-495D-A014-B2139C7AF0D4}" type="slidenum">
              <a:rPr lang="en-US" altLang="zh-CN" sz="1100" i="0" smtClean="0"/>
              <a:t>33</a:t>
            </a:fld>
            <a:endParaRPr lang="en-US" altLang="zh-CN" sz="1100" i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B9B77AA-D4DC-4A0B-9454-6C380FE9EACA}" type="slidenum">
              <a:rPr lang="en-US" altLang="zh-CN" sz="1100" i="0" smtClean="0"/>
              <a:t>37</a:t>
            </a:fld>
            <a:endParaRPr lang="en-US" altLang="zh-CN" sz="1100" i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1F578-0576-4002-A70D-47957EDBB349}" type="datetime1">
              <a:rPr lang="zh-CN" altLang="en-US"/>
              <a:t>2017/2/25 Saturday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</a:t>
            </a:r>
            <a:r>
              <a:rPr lang="zh-CN" altLang="en-US" dirty="0" smtClean="0"/>
              <a:t>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8A775CE7-334B-4F81-A349-159E1063EEE5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</p:spPr>
        <p:txBody>
          <a:bodyPr/>
          <a:lstStyle>
            <a:lvl1pPr algn="r" eaLnBrk="1" hangingPunct="1">
              <a:defRPr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3805A63-DF26-4284-809E-9B7B6BCE638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89414-9DD6-4B9B-BF93-55949628C475}" type="datetime1">
              <a:rPr lang="zh-CN" altLang="en-US"/>
              <a:t>2017/2/25 Saturday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17A94-14B0-49E2-B011-F841C0B47B10}" type="datetime1">
              <a:rPr lang="zh-CN" altLang="en-US"/>
              <a:t>2017/2/25 Saturday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115AB-4CC4-4B71-A9D7-F636E1D66978}" type="datetime1">
              <a:rPr lang="zh-CN" altLang="en-US"/>
              <a:t>2017/2/25 Saturday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9360C-33A3-4B76-82D7-3C927DE6BBE3}" type="datetime1">
              <a:rPr lang="zh-CN" altLang="en-US"/>
              <a:t>2017/2/25 Saturday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3D7B3-2FC0-483B-B805-E02B2F187C53}" type="datetime1">
              <a:rPr lang="zh-CN" altLang="en-US"/>
              <a:t>2017/2/25 Saturday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414F9-6A0D-4769-B0ED-9B13764BFDE0}" type="datetime1">
              <a:rPr lang="zh-CN" altLang="en-US"/>
              <a:t>2017/2/25 Saturday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DD3D0-F1D4-475C-83C5-A1C235700130}" type="datetime1">
              <a:rPr lang="zh-CN" altLang="en-US"/>
              <a:t>2017/2/25 Saturday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D2FE9522-5C01-4D50-89ED-7554222243C5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ea typeface="宋体" panose="02010600030101010101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ea typeface="宋体" panose="02010600030101010101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 eaLnBrk="1" hangingPunct="1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A0AB200-FCE3-462C-975F-3BF43259746D}" type="datetime1">
              <a:rPr lang="zh-CN" altLang="en-US"/>
              <a:t>2017/2/25 Saturday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"/>
          <p:cNvGrpSpPr/>
          <p:nvPr userDrawn="1"/>
        </p:nvGrpSpPr>
        <p:grpSpPr bwMode="auto"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" name="Picture 2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2056" name="Picture 8"/>
            <p:cNvPicPr>
              <a:picLocks noChangeAspect="1" noChangeArrowheads="1"/>
            </p:cNvPicPr>
            <p:nvPr userDrawn="1"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7625" y="6237288"/>
            <a:ext cx="10160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0D7157"/>
                </a:solidFill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6B3C9CF6-6021-4370-AB60-479219431EB1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400" dirty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000" dirty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000" dirty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 descr="hus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553200"/>
            <a:ext cx="10668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307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pic>
        <p:nvPicPr>
          <p:cNvPr id="3077" name="Picture 15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23825"/>
            <a:ext cx="61436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2720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7292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1864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6436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41008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ChangeArrowheads="1"/>
          </p:cNvSpPr>
          <p:nvPr/>
        </p:nvSpPr>
        <p:spPr bwMode="black">
          <a:xfrm>
            <a:off x="7938" y="2781300"/>
            <a:ext cx="6786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五段流水</a:t>
            </a:r>
            <a:r>
              <a:rPr lang="en-US" altLang="zh-CN" sz="4000" b="1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4000" b="1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设计</a:t>
            </a:r>
            <a:endParaRPr lang="zh-CN" altLang="en-US" sz="400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3315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425" y="3717925"/>
            <a:ext cx="1674813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6" name="Rectangle 10"/>
          <p:cNvSpPr>
            <a:spLocks noChangeArrowheads="1"/>
          </p:cNvSpPr>
          <p:nvPr/>
        </p:nvSpPr>
        <p:spPr bwMode="black">
          <a:xfrm>
            <a:off x="6372225" y="3717925"/>
            <a:ext cx="21272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谭志虎  </a:t>
            </a:r>
            <a:r>
              <a:rPr lang="en-US" altLang="zh-CN" sz="2000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2017-02</a:t>
            </a:r>
            <a:r>
              <a:rPr lang="zh-CN" altLang="en-US" sz="2000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endParaRPr lang="zh-CN" altLang="en-US" sz="200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3317" name="Picture 131" descr="j0242087[1]"/>
          <p:cNvPicPr>
            <a:picLocks noChangeAspect="1" noChangeArrowheads="1"/>
          </p:cNvPicPr>
          <p:nvPr/>
        </p:nvPicPr>
        <p:blipFill>
          <a:blip r:embed="rId4" cstate="print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125538"/>
            <a:ext cx="2808287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/>
          <p:cNvSpPr txBox="1"/>
          <p:nvPr/>
        </p:nvSpPr>
        <p:spPr>
          <a:xfrm>
            <a:off x="4340225" y="5492750"/>
            <a:ext cx="3095625" cy="5048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i="0" kern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zh-CN" altLang="en-US" i="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课程设计实验环境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en-US" altLang="zh-CN" dirty="0" smtClean="0"/>
              <a:t>LOGISIM</a:t>
            </a:r>
            <a:endParaRPr lang="zh-CN" altLang="en-US" dirty="0"/>
          </a:p>
          <a:p>
            <a:pPr lvl="1"/>
            <a:r>
              <a:rPr lang="zh-CN" altLang="en-US" dirty="0" smtClean="0"/>
              <a:t>先</a:t>
            </a:r>
            <a:r>
              <a:rPr lang="en-US" altLang="zh-CN" dirty="0" err="1" smtClean="0"/>
              <a:t>Logisim</a:t>
            </a:r>
            <a:r>
              <a:rPr lang="zh-CN" altLang="en-US" dirty="0" smtClean="0"/>
              <a:t>进行方案论证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跑通流水线重定向机制</a:t>
            </a:r>
            <a:endParaRPr lang="zh-CN" altLang="en-US" dirty="0"/>
          </a:p>
          <a:p>
            <a:r>
              <a:rPr lang="en-US" altLang="zh-CN" dirty="0" smtClean="0"/>
              <a:t>FPGA</a:t>
            </a:r>
            <a:r>
              <a:rPr dirty="0" smtClean="0"/>
              <a:t>开发板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单周期上板（合作开发）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流水线上板（独立开发）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完成时序仿真后再开始领板子</a:t>
            </a:r>
            <a:endParaRPr dirty="0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3B1F8334-7960-4D1A-BF0C-5998C4CC2316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10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物联网，卓越班课程设计</a:t>
            </a:r>
            <a:r>
              <a:rPr lang="zh-CN" altLang="en-US" dirty="0" smtClean="0"/>
              <a:t>路径及评分标准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11</a:t>
            </a:fld>
            <a:r>
              <a:rPr lang="en-US" altLang="zh-CN" smtClean="0"/>
              <a:t>- </a:t>
            </a:r>
            <a:endParaRPr lang="en-US" altLang="zh-CN"/>
          </a:p>
        </p:txBody>
      </p:sp>
      <p:cxnSp>
        <p:nvCxnSpPr>
          <p:cNvPr id="35" name="Straight Connector 25"/>
          <p:cNvCxnSpPr/>
          <p:nvPr/>
        </p:nvCxnSpPr>
        <p:spPr>
          <a:xfrm flipV="1">
            <a:off x="1813634" y="1534670"/>
            <a:ext cx="1586108" cy="298"/>
          </a:xfrm>
          <a:prstGeom prst="line">
            <a:avLst/>
          </a:prstGeom>
          <a:noFill/>
          <a:ln w="38100" cap="rnd" cmpd="sng" algn="ctr">
            <a:solidFill>
              <a:srgbClr val="29B9A6"/>
            </a:solidFill>
            <a:prstDash val="solid"/>
            <a:miter lim="800000"/>
            <a:headEnd type="oval"/>
            <a:tailEnd type="triangle"/>
          </a:ln>
          <a:effectLst/>
        </p:spPr>
      </p:cxnSp>
      <p:cxnSp>
        <p:nvCxnSpPr>
          <p:cNvPr id="36" name="Straight Connector 34"/>
          <p:cNvCxnSpPr/>
          <p:nvPr/>
        </p:nvCxnSpPr>
        <p:spPr>
          <a:xfrm flipV="1">
            <a:off x="4373957" y="1522874"/>
            <a:ext cx="1527513" cy="11796"/>
          </a:xfrm>
          <a:prstGeom prst="line">
            <a:avLst/>
          </a:prstGeom>
          <a:noFill/>
          <a:ln w="38100" cap="rnd" cmpd="sng" algn="ctr">
            <a:solidFill>
              <a:srgbClr val="F47264"/>
            </a:solidFill>
            <a:prstDash val="solid"/>
            <a:miter lim="800000"/>
            <a:headEnd type="oval"/>
            <a:tailEnd type="triangle"/>
          </a:ln>
          <a:effectLst/>
        </p:spPr>
      </p:cxnSp>
      <p:cxnSp>
        <p:nvCxnSpPr>
          <p:cNvPr id="38" name="Elbow Connector 44"/>
          <p:cNvCxnSpPr/>
          <p:nvPr/>
        </p:nvCxnSpPr>
        <p:spPr>
          <a:xfrm rot="5400000">
            <a:off x="6540893" y="1881187"/>
            <a:ext cx="1770940" cy="1029261"/>
          </a:xfrm>
          <a:prstGeom prst="bentConnector3">
            <a:avLst>
              <a:gd name="adj1" fmla="val 99685"/>
            </a:avLst>
          </a:prstGeom>
          <a:noFill/>
          <a:ln w="38100" cap="flat" cmpd="sng" algn="ctr">
            <a:solidFill>
              <a:srgbClr val="F8D35E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" name="Straight Connector 67"/>
          <p:cNvCxnSpPr/>
          <p:nvPr/>
        </p:nvCxnSpPr>
        <p:spPr>
          <a:xfrm flipH="1">
            <a:off x="4373957" y="3298262"/>
            <a:ext cx="1527513" cy="0"/>
          </a:xfrm>
          <a:prstGeom prst="line">
            <a:avLst/>
          </a:prstGeom>
          <a:noFill/>
          <a:ln w="38100" cap="rnd" cmpd="sng" algn="ctr">
            <a:solidFill>
              <a:srgbClr val="29B9A6"/>
            </a:solidFill>
            <a:prstDash val="solid"/>
            <a:miter lim="800000"/>
            <a:headEnd type="oval"/>
            <a:tailEnd type="triangle"/>
          </a:ln>
          <a:effectLst/>
        </p:spPr>
      </p:cxnSp>
      <p:cxnSp>
        <p:nvCxnSpPr>
          <p:cNvPr id="40" name="Straight Connector 68"/>
          <p:cNvCxnSpPr/>
          <p:nvPr/>
        </p:nvCxnSpPr>
        <p:spPr>
          <a:xfrm flipV="1">
            <a:off x="3727192" y="5026442"/>
            <a:ext cx="1376247" cy="275"/>
          </a:xfrm>
          <a:prstGeom prst="line">
            <a:avLst/>
          </a:prstGeom>
          <a:noFill/>
          <a:ln w="38100" cap="rnd" cmpd="sng" algn="ctr">
            <a:solidFill>
              <a:srgbClr val="F47264"/>
            </a:solidFill>
            <a:prstDash val="dash"/>
            <a:miter lim="800000"/>
            <a:headEnd type="oval"/>
            <a:tailEnd type="triangle"/>
          </a:ln>
          <a:effectLst/>
        </p:spPr>
      </p:cxnSp>
      <p:cxnSp>
        <p:nvCxnSpPr>
          <p:cNvPr id="54" name="Elbow Connector 44"/>
          <p:cNvCxnSpPr/>
          <p:nvPr/>
        </p:nvCxnSpPr>
        <p:spPr>
          <a:xfrm rot="5400000">
            <a:off x="967469" y="4567209"/>
            <a:ext cx="497048" cy="2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F8D35E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2" name="Straight Connector 25"/>
          <p:cNvCxnSpPr/>
          <p:nvPr/>
        </p:nvCxnSpPr>
        <p:spPr>
          <a:xfrm>
            <a:off x="1613839" y="5038266"/>
            <a:ext cx="1373146" cy="0"/>
          </a:xfrm>
          <a:prstGeom prst="line">
            <a:avLst/>
          </a:prstGeom>
          <a:noFill/>
          <a:ln w="38100" cap="rnd" cmpd="sng" algn="ctr">
            <a:solidFill>
              <a:srgbClr val="29B9A6"/>
            </a:solidFill>
            <a:prstDash val="dash"/>
            <a:miter lim="800000"/>
            <a:headEnd type="oval"/>
            <a:tailEnd type="triangle"/>
          </a:ln>
          <a:effectLst/>
        </p:spPr>
      </p:cxnSp>
      <p:cxnSp>
        <p:nvCxnSpPr>
          <p:cNvPr id="66" name="Straight Connector 34"/>
          <p:cNvCxnSpPr/>
          <p:nvPr/>
        </p:nvCxnSpPr>
        <p:spPr>
          <a:xfrm>
            <a:off x="5916310" y="5018255"/>
            <a:ext cx="1365497" cy="0"/>
          </a:xfrm>
          <a:prstGeom prst="line">
            <a:avLst/>
          </a:prstGeom>
          <a:noFill/>
          <a:ln w="38100" cap="rnd" cmpd="sng" algn="ctr">
            <a:solidFill>
              <a:srgbClr val="FFC000"/>
            </a:solidFill>
            <a:prstDash val="sysDash"/>
            <a:miter lim="800000"/>
            <a:headEnd type="oval"/>
            <a:tailEnd type="triangle"/>
          </a:ln>
          <a:effectLst/>
        </p:spPr>
      </p:cxnSp>
      <p:grpSp>
        <p:nvGrpSpPr>
          <p:cNvPr id="115" name="组合 114"/>
          <p:cNvGrpSpPr/>
          <p:nvPr/>
        </p:nvGrpSpPr>
        <p:grpSpPr>
          <a:xfrm>
            <a:off x="3399742" y="3078010"/>
            <a:ext cx="2448272" cy="1460737"/>
            <a:chOff x="5362009" y="3145871"/>
            <a:chExt cx="2448272" cy="1460737"/>
          </a:xfrm>
          <a:solidFill>
            <a:schemeClr val="bg1"/>
          </a:solidFill>
        </p:grpSpPr>
        <p:sp>
          <p:nvSpPr>
            <p:cNvPr id="50" name="文本框 49"/>
            <p:cNvSpPr txBox="1"/>
            <p:nvPr/>
          </p:nvSpPr>
          <p:spPr>
            <a:xfrm>
              <a:off x="5362009" y="3577323"/>
              <a:ext cx="1443568" cy="31940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气泡流水线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endParaRPr lang="zh-CN" altLang="en-US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362009" y="3854094"/>
              <a:ext cx="2448272" cy="75251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数据冲突检测，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处理分支冲突</a:t>
              </a: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插入气泡解决数据冲突（跑起来了耶）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</a:p>
          </p:txBody>
        </p:sp>
        <p:sp>
          <p:nvSpPr>
            <p:cNvPr id="86" name="Freeform 57"/>
            <p:cNvSpPr>
              <a:spLocks noEditPoints="1"/>
            </p:cNvSpPr>
            <p:nvPr/>
          </p:nvSpPr>
          <p:spPr bwMode="auto">
            <a:xfrm>
              <a:off x="5702030" y="3145871"/>
              <a:ext cx="406553" cy="406551"/>
            </a:xfrm>
            <a:custGeom>
              <a:avLst/>
              <a:gdLst/>
              <a:ahLst/>
              <a:cxnLst>
                <a:cxn ang="0">
                  <a:pos x="55" y="31"/>
                </a:cxn>
                <a:cxn ang="0">
                  <a:pos x="54" y="33"/>
                </a:cxn>
                <a:cxn ang="0">
                  <a:pos x="47" y="34"/>
                </a:cxn>
                <a:cxn ang="0">
                  <a:pos x="46" y="37"/>
                </a:cxn>
                <a:cxn ang="0">
                  <a:pos x="49" y="42"/>
                </a:cxn>
                <a:cxn ang="0">
                  <a:pos x="50" y="43"/>
                </a:cxn>
                <a:cxn ang="0">
                  <a:pos x="49" y="44"/>
                </a:cxn>
                <a:cxn ang="0">
                  <a:pos x="43" y="50"/>
                </a:cxn>
                <a:cxn ang="0">
                  <a:pos x="42" y="50"/>
                </a:cxn>
                <a:cxn ang="0">
                  <a:pos x="37" y="46"/>
                </a:cxn>
                <a:cxn ang="0">
                  <a:pos x="33" y="47"/>
                </a:cxn>
                <a:cxn ang="0">
                  <a:pos x="32" y="54"/>
                </a:cxn>
                <a:cxn ang="0">
                  <a:pos x="31" y="55"/>
                </a:cxn>
                <a:cxn ang="0">
                  <a:pos x="23" y="55"/>
                </a:cxn>
                <a:cxn ang="0">
                  <a:pos x="22" y="54"/>
                </a:cxn>
                <a:cxn ang="0">
                  <a:pos x="21" y="47"/>
                </a:cxn>
                <a:cxn ang="0">
                  <a:pos x="18" y="46"/>
                </a:cxn>
                <a:cxn ang="0">
                  <a:pos x="13" y="50"/>
                </a:cxn>
                <a:cxn ang="0">
                  <a:pos x="12" y="50"/>
                </a:cxn>
                <a:cxn ang="0">
                  <a:pos x="11" y="50"/>
                </a:cxn>
                <a:cxn ang="0">
                  <a:pos x="5" y="44"/>
                </a:cxn>
                <a:cxn ang="0">
                  <a:pos x="5" y="43"/>
                </a:cxn>
                <a:cxn ang="0">
                  <a:pos x="5" y="42"/>
                </a:cxn>
                <a:cxn ang="0">
                  <a:pos x="9" y="37"/>
                </a:cxn>
                <a:cxn ang="0">
                  <a:pos x="7" y="33"/>
                </a:cxn>
                <a:cxn ang="0">
                  <a:pos x="1" y="33"/>
                </a:cxn>
                <a:cxn ang="0">
                  <a:pos x="0" y="31"/>
                </a:cxn>
                <a:cxn ang="0">
                  <a:pos x="0" y="23"/>
                </a:cxn>
                <a:cxn ang="0">
                  <a:pos x="1" y="22"/>
                </a:cxn>
                <a:cxn ang="0">
                  <a:pos x="7" y="21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2" y="5"/>
                </a:cxn>
                <a:cxn ang="0">
                  <a:pos x="13" y="5"/>
                </a:cxn>
                <a:cxn ang="0">
                  <a:pos x="18" y="9"/>
                </a:cxn>
                <a:cxn ang="0">
                  <a:pos x="21" y="8"/>
                </a:cxn>
                <a:cxn ang="0">
                  <a:pos x="22" y="1"/>
                </a:cxn>
                <a:cxn ang="0">
                  <a:pos x="23" y="0"/>
                </a:cxn>
                <a:cxn ang="0">
                  <a:pos x="31" y="0"/>
                </a:cxn>
                <a:cxn ang="0">
                  <a:pos x="32" y="1"/>
                </a:cxn>
                <a:cxn ang="0">
                  <a:pos x="33" y="8"/>
                </a:cxn>
                <a:cxn ang="0">
                  <a:pos x="37" y="9"/>
                </a:cxn>
                <a:cxn ang="0">
                  <a:pos x="42" y="5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9" y="11"/>
                </a:cxn>
                <a:cxn ang="0">
                  <a:pos x="50" y="12"/>
                </a:cxn>
                <a:cxn ang="0">
                  <a:pos x="49" y="13"/>
                </a:cxn>
                <a:cxn ang="0">
                  <a:pos x="46" y="18"/>
                </a:cxn>
                <a:cxn ang="0">
                  <a:pos x="47" y="21"/>
                </a:cxn>
                <a:cxn ang="0">
                  <a:pos x="54" y="22"/>
                </a:cxn>
                <a:cxn ang="0">
                  <a:pos x="55" y="23"/>
                </a:cxn>
                <a:cxn ang="0">
                  <a:pos x="55" y="31"/>
                </a:cxn>
                <a:cxn ang="0">
                  <a:pos x="27" y="18"/>
                </a:cxn>
                <a:cxn ang="0">
                  <a:pos x="18" y="27"/>
                </a:cxn>
                <a:cxn ang="0">
                  <a:pos x="27" y="36"/>
                </a:cxn>
                <a:cxn ang="0">
                  <a:pos x="36" y="27"/>
                </a:cxn>
                <a:cxn ang="0">
                  <a:pos x="27" y="18"/>
                </a:cxn>
              </a:cxnLst>
              <a:rect l="0" t="0" r="r" b="b"/>
              <a:pathLst>
                <a:path w="55" h="55">
                  <a:moveTo>
                    <a:pt x="55" y="31"/>
                  </a:moveTo>
                  <a:cubicBezTo>
                    <a:pt x="55" y="32"/>
                    <a:pt x="54" y="33"/>
                    <a:pt x="54" y="33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6" y="36"/>
                    <a:pt x="46" y="37"/>
                  </a:cubicBezTo>
                  <a:cubicBezTo>
                    <a:pt x="47" y="39"/>
                    <a:pt x="48" y="40"/>
                    <a:pt x="49" y="42"/>
                  </a:cubicBezTo>
                  <a:cubicBezTo>
                    <a:pt x="50" y="42"/>
                    <a:pt x="50" y="42"/>
                    <a:pt x="50" y="43"/>
                  </a:cubicBezTo>
                  <a:cubicBezTo>
                    <a:pt x="50" y="43"/>
                    <a:pt x="50" y="43"/>
                    <a:pt x="49" y="44"/>
                  </a:cubicBezTo>
                  <a:cubicBezTo>
                    <a:pt x="49" y="45"/>
                    <a:pt x="44" y="50"/>
                    <a:pt x="43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6" y="46"/>
                    <a:pt x="35" y="47"/>
                    <a:pt x="33" y="47"/>
                  </a:cubicBezTo>
                  <a:cubicBezTo>
                    <a:pt x="33" y="49"/>
                    <a:pt x="33" y="52"/>
                    <a:pt x="32" y="54"/>
                  </a:cubicBezTo>
                  <a:cubicBezTo>
                    <a:pt x="32" y="54"/>
                    <a:pt x="32" y="55"/>
                    <a:pt x="31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2" y="54"/>
                    <a:pt x="22" y="5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47"/>
                    <a:pt x="19" y="46"/>
                    <a:pt x="18" y="46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48"/>
                    <a:pt x="7" y="46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0"/>
                    <a:pt x="8" y="39"/>
                    <a:pt x="9" y="37"/>
                  </a:cubicBezTo>
                  <a:cubicBezTo>
                    <a:pt x="8" y="36"/>
                    <a:pt x="8" y="35"/>
                    <a:pt x="7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0"/>
                    <a:pt x="8" y="19"/>
                    <a:pt x="9" y="18"/>
                  </a:cubicBezTo>
                  <a:cubicBezTo>
                    <a:pt x="8" y="16"/>
                    <a:pt x="6" y="14"/>
                    <a:pt x="5" y="13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11" y="5"/>
                    <a:pt x="12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1" y="5"/>
                    <a:pt x="21" y="3"/>
                    <a:pt x="22" y="1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6" y="8"/>
                    <a:pt x="37" y="9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5" y="7"/>
                    <a:pt x="48" y="9"/>
                    <a:pt x="49" y="11"/>
                  </a:cubicBezTo>
                  <a:cubicBezTo>
                    <a:pt x="50" y="11"/>
                    <a:pt x="50" y="12"/>
                    <a:pt x="50" y="12"/>
                  </a:cubicBezTo>
                  <a:cubicBezTo>
                    <a:pt x="50" y="12"/>
                    <a:pt x="49" y="13"/>
                    <a:pt x="49" y="13"/>
                  </a:cubicBezTo>
                  <a:cubicBezTo>
                    <a:pt x="48" y="14"/>
                    <a:pt x="47" y="16"/>
                    <a:pt x="46" y="18"/>
                  </a:cubicBezTo>
                  <a:cubicBezTo>
                    <a:pt x="46" y="19"/>
                    <a:pt x="47" y="20"/>
                    <a:pt x="47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5" y="23"/>
                    <a:pt x="55" y="23"/>
                  </a:cubicBezTo>
                  <a:lnTo>
                    <a:pt x="55" y="31"/>
                  </a:lnTo>
                  <a:close/>
                  <a:moveTo>
                    <a:pt x="27" y="18"/>
                  </a:moveTo>
                  <a:cubicBezTo>
                    <a:pt x="22" y="18"/>
                    <a:pt x="18" y="22"/>
                    <a:pt x="18" y="27"/>
                  </a:cubicBezTo>
                  <a:cubicBezTo>
                    <a:pt x="18" y="32"/>
                    <a:pt x="22" y="36"/>
                    <a:pt x="27" y="36"/>
                  </a:cubicBezTo>
                  <a:cubicBezTo>
                    <a:pt x="32" y="36"/>
                    <a:pt x="36" y="32"/>
                    <a:pt x="36" y="27"/>
                  </a:cubicBezTo>
                  <a:cubicBezTo>
                    <a:pt x="36" y="22"/>
                    <a:pt x="32" y="18"/>
                    <a:pt x="27" y="18"/>
                  </a:cubicBezTo>
                  <a:close/>
                </a:path>
              </a:pathLst>
            </a:custGeom>
            <a:solidFill>
              <a:srgbClr val="00B05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3341068" y="1284994"/>
            <a:ext cx="1871681" cy="1543768"/>
            <a:chOff x="1059260" y="1343408"/>
            <a:chExt cx="1871681" cy="1543768"/>
          </a:xfrm>
        </p:grpSpPr>
        <p:sp>
          <p:nvSpPr>
            <p:cNvPr id="41" name="文本框 40"/>
            <p:cNvSpPr txBox="1"/>
            <p:nvPr/>
          </p:nvSpPr>
          <p:spPr>
            <a:xfrm>
              <a:off x="1059261" y="1857399"/>
              <a:ext cx="1754505" cy="31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扩充指令　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35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en-US" altLang="zh-CN" sz="1400" b="1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059260" y="2134662"/>
              <a:ext cx="1871681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条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CCMB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编写有展示度的测试程序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都要检查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Freeform 245"/>
            <p:cNvSpPr/>
            <p:nvPr/>
          </p:nvSpPr>
          <p:spPr bwMode="auto">
            <a:xfrm>
              <a:off x="1379752" y="1343408"/>
              <a:ext cx="414992" cy="414992"/>
            </a:xfrm>
            <a:custGeom>
              <a:avLst/>
              <a:gdLst/>
              <a:ahLst/>
              <a:cxnLst>
                <a:cxn ang="0">
                  <a:pos x="68" y="3"/>
                </a:cxn>
                <a:cxn ang="0">
                  <a:pos x="58" y="61"/>
                </a:cxn>
                <a:cxn ang="0">
                  <a:pos x="57" y="63"/>
                </a:cxn>
                <a:cxn ang="0">
                  <a:pos x="56" y="63"/>
                </a:cxn>
                <a:cxn ang="0">
                  <a:pos x="55" y="63"/>
                </a:cxn>
                <a:cxn ang="0">
                  <a:pos x="38" y="56"/>
                </a:cxn>
                <a:cxn ang="0">
                  <a:pos x="28" y="67"/>
                </a:cxn>
                <a:cxn ang="0">
                  <a:pos x="26" y="68"/>
                </a:cxn>
                <a:cxn ang="0">
                  <a:pos x="26" y="68"/>
                </a:cxn>
                <a:cxn ang="0">
                  <a:pos x="24" y="65"/>
                </a:cxn>
                <a:cxn ang="0">
                  <a:pos x="24" y="52"/>
                </a:cxn>
                <a:cxn ang="0">
                  <a:pos x="57" y="12"/>
                </a:cxn>
                <a:cxn ang="0">
                  <a:pos x="16" y="47"/>
                </a:cxn>
                <a:cxn ang="0">
                  <a:pos x="1" y="41"/>
                </a:cxn>
                <a:cxn ang="0">
                  <a:pos x="0" y="39"/>
                </a:cxn>
                <a:cxn ang="0">
                  <a:pos x="1" y="36"/>
                </a:cxn>
                <a:cxn ang="0">
                  <a:pos x="64" y="0"/>
                </a:cxn>
                <a:cxn ang="0">
                  <a:pos x="65" y="0"/>
                </a:cxn>
                <a:cxn ang="0">
                  <a:pos x="67" y="0"/>
                </a:cxn>
                <a:cxn ang="0">
                  <a:pos x="68" y="3"/>
                </a:cxn>
              </a:cxnLst>
              <a:rect l="0" t="0" r="r" b="b"/>
              <a:pathLst>
                <a:path w="68" h="68">
                  <a:moveTo>
                    <a:pt x="68" y="3"/>
                  </a:move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7" y="62"/>
                    <a:pt x="57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7" y="68"/>
                    <a:pt x="26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5" y="67"/>
                    <a:pt x="24" y="66"/>
                    <a:pt x="24" y="65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8" y="1"/>
                    <a:pt x="68" y="2"/>
                    <a:pt x="68" y="3"/>
                  </a:cubicBezTo>
                  <a:close/>
                </a:path>
              </a:pathLst>
            </a:custGeom>
            <a:solidFill>
              <a:srgbClr val="FF7C8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5094867" y="4763225"/>
            <a:ext cx="2187688" cy="1312022"/>
            <a:chOff x="4427984" y="4818984"/>
            <a:chExt cx="2187688" cy="1312022"/>
          </a:xfrm>
        </p:grpSpPr>
        <p:sp>
          <p:nvSpPr>
            <p:cNvPr id="67" name="文本框 66"/>
            <p:cNvSpPr txBox="1"/>
            <p:nvPr/>
          </p:nvSpPr>
          <p:spPr>
            <a:xfrm>
              <a:off x="4427984" y="5308746"/>
              <a:ext cx="2186940" cy="31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扩展：分支预测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+10</a:t>
              </a:r>
              <a:r>
                <a:rPr lang="en-US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427984" y="5598553"/>
              <a:ext cx="2187688" cy="532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分支预测机制 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endParaRPr lang="zh-CN" altLang="en-US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boss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来了！！！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Freeform 15"/>
            <p:cNvSpPr>
              <a:spLocks noEditPoints="1"/>
            </p:cNvSpPr>
            <p:nvPr/>
          </p:nvSpPr>
          <p:spPr bwMode="auto">
            <a:xfrm>
              <a:off x="4570811" y="4818984"/>
              <a:ext cx="398312" cy="485063"/>
            </a:xfrm>
            <a:custGeom>
              <a:avLst/>
              <a:gdLst>
                <a:gd name="T0" fmla="*/ 18 w 36"/>
                <a:gd name="T1" fmla="*/ 5 h 44"/>
                <a:gd name="T2" fmla="*/ 36 w 36"/>
                <a:gd name="T3" fmla="*/ 23 h 44"/>
                <a:gd name="T4" fmla="*/ 22 w 36"/>
                <a:gd name="T5" fmla="*/ 40 h 44"/>
                <a:gd name="T6" fmla="*/ 31 w 36"/>
                <a:gd name="T7" fmla="*/ 43 h 44"/>
                <a:gd name="T8" fmla="*/ 31 w 36"/>
                <a:gd name="T9" fmla="*/ 44 h 44"/>
                <a:gd name="T10" fmla="*/ 5 w 36"/>
                <a:gd name="T11" fmla="*/ 44 h 44"/>
                <a:gd name="T12" fmla="*/ 5 w 36"/>
                <a:gd name="T13" fmla="*/ 43 h 44"/>
                <a:gd name="T14" fmla="*/ 13 w 36"/>
                <a:gd name="T15" fmla="*/ 40 h 44"/>
                <a:gd name="T16" fmla="*/ 0 w 36"/>
                <a:gd name="T17" fmla="*/ 23 h 44"/>
                <a:gd name="T18" fmla="*/ 18 w 36"/>
                <a:gd name="T19" fmla="*/ 5 h 44"/>
                <a:gd name="T20" fmla="*/ 18 w 36"/>
                <a:gd name="T21" fmla="*/ 5 h 44"/>
                <a:gd name="T22" fmla="*/ 17 w 36"/>
                <a:gd name="T23" fmla="*/ 21 h 44"/>
                <a:gd name="T24" fmla="*/ 16 w 36"/>
                <a:gd name="T25" fmla="*/ 16 h 44"/>
                <a:gd name="T26" fmla="*/ 18 w 36"/>
                <a:gd name="T27" fmla="*/ 14 h 44"/>
                <a:gd name="T28" fmla="*/ 19 w 36"/>
                <a:gd name="T29" fmla="*/ 16 h 44"/>
                <a:gd name="T30" fmla="*/ 18 w 36"/>
                <a:gd name="T31" fmla="*/ 21 h 44"/>
                <a:gd name="T32" fmla="*/ 19 w 36"/>
                <a:gd name="T33" fmla="*/ 23 h 44"/>
                <a:gd name="T34" fmla="*/ 19 w 36"/>
                <a:gd name="T35" fmla="*/ 24 h 44"/>
                <a:gd name="T36" fmla="*/ 24 w 36"/>
                <a:gd name="T37" fmla="*/ 28 h 44"/>
                <a:gd name="T38" fmla="*/ 27 w 36"/>
                <a:gd name="T39" fmla="*/ 32 h 44"/>
                <a:gd name="T40" fmla="*/ 22 w 36"/>
                <a:gd name="T41" fmla="*/ 29 h 44"/>
                <a:gd name="T42" fmla="*/ 19 w 36"/>
                <a:gd name="T43" fmla="*/ 24 h 44"/>
                <a:gd name="T44" fmla="*/ 18 w 36"/>
                <a:gd name="T45" fmla="*/ 25 h 44"/>
                <a:gd name="T46" fmla="*/ 16 w 36"/>
                <a:gd name="T47" fmla="*/ 23 h 44"/>
                <a:gd name="T48" fmla="*/ 17 w 36"/>
                <a:gd name="T49" fmla="*/ 21 h 44"/>
                <a:gd name="T50" fmla="*/ 17 w 36"/>
                <a:gd name="T51" fmla="*/ 21 h 44"/>
                <a:gd name="T52" fmla="*/ 4 w 36"/>
                <a:gd name="T53" fmla="*/ 22 h 44"/>
                <a:gd name="T54" fmla="*/ 6 w 36"/>
                <a:gd name="T55" fmla="*/ 22 h 44"/>
                <a:gd name="T56" fmla="*/ 6 w 36"/>
                <a:gd name="T57" fmla="*/ 24 h 44"/>
                <a:gd name="T58" fmla="*/ 4 w 36"/>
                <a:gd name="T59" fmla="*/ 24 h 44"/>
                <a:gd name="T60" fmla="*/ 17 w 36"/>
                <a:gd name="T61" fmla="*/ 37 h 44"/>
                <a:gd name="T62" fmla="*/ 17 w 36"/>
                <a:gd name="T63" fmla="*/ 35 h 44"/>
                <a:gd name="T64" fmla="*/ 18 w 36"/>
                <a:gd name="T65" fmla="*/ 35 h 44"/>
                <a:gd name="T66" fmla="*/ 18 w 36"/>
                <a:gd name="T67" fmla="*/ 37 h 44"/>
                <a:gd name="T68" fmla="*/ 32 w 36"/>
                <a:gd name="T69" fmla="*/ 24 h 44"/>
                <a:gd name="T70" fmla="*/ 29 w 36"/>
                <a:gd name="T71" fmla="*/ 24 h 44"/>
                <a:gd name="T72" fmla="*/ 29 w 36"/>
                <a:gd name="T73" fmla="*/ 22 h 44"/>
                <a:gd name="T74" fmla="*/ 32 w 36"/>
                <a:gd name="T75" fmla="*/ 22 h 44"/>
                <a:gd name="T76" fmla="*/ 18 w 36"/>
                <a:gd name="T77" fmla="*/ 9 h 44"/>
                <a:gd name="T78" fmla="*/ 18 w 36"/>
                <a:gd name="T79" fmla="*/ 11 h 44"/>
                <a:gd name="T80" fmla="*/ 17 w 36"/>
                <a:gd name="T81" fmla="*/ 11 h 44"/>
                <a:gd name="T82" fmla="*/ 17 w 36"/>
                <a:gd name="T83" fmla="*/ 9 h 44"/>
                <a:gd name="T84" fmla="*/ 4 w 36"/>
                <a:gd name="T85" fmla="*/ 22 h 44"/>
                <a:gd name="T86" fmla="*/ 4 w 36"/>
                <a:gd name="T87" fmla="*/ 22 h 44"/>
                <a:gd name="T88" fmla="*/ 17 w 36"/>
                <a:gd name="T89" fmla="*/ 0 h 44"/>
                <a:gd name="T90" fmla="*/ 19 w 36"/>
                <a:gd name="T91" fmla="*/ 0 h 44"/>
                <a:gd name="T92" fmla="*/ 20 w 36"/>
                <a:gd name="T93" fmla="*/ 2 h 44"/>
                <a:gd name="T94" fmla="*/ 20 w 36"/>
                <a:gd name="T95" fmla="*/ 4 h 44"/>
                <a:gd name="T96" fmla="*/ 18 w 36"/>
                <a:gd name="T97" fmla="*/ 3 h 44"/>
                <a:gd name="T98" fmla="*/ 15 w 36"/>
                <a:gd name="T99" fmla="*/ 4 h 44"/>
                <a:gd name="T100" fmla="*/ 15 w 36"/>
                <a:gd name="T101" fmla="*/ 2 h 44"/>
                <a:gd name="T102" fmla="*/ 17 w 36"/>
                <a:gd name="T103" fmla="*/ 0 h 44"/>
                <a:gd name="T104" fmla="*/ 17 w 36"/>
                <a:gd name="T10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" h="44">
                  <a:moveTo>
                    <a:pt x="18" y="5"/>
                  </a:moveTo>
                  <a:cubicBezTo>
                    <a:pt x="27" y="5"/>
                    <a:pt x="36" y="13"/>
                    <a:pt x="36" y="23"/>
                  </a:cubicBezTo>
                  <a:cubicBezTo>
                    <a:pt x="36" y="31"/>
                    <a:pt x="30" y="39"/>
                    <a:pt x="22" y="4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6" y="39"/>
                    <a:pt x="0" y="31"/>
                    <a:pt x="0" y="23"/>
                  </a:cubicBezTo>
                  <a:cubicBezTo>
                    <a:pt x="0" y="13"/>
                    <a:pt x="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lose/>
                  <a:moveTo>
                    <a:pt x="17" y="21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2"/>
                    <a:pt x="19" y="22"/>
                    <a:pt x="19" y="23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5"/>
                    <a:pt x="18" y="25"/>
                    <a:pt x="18" y="25"/>
                  </a:cubicBezTo>
                  <a:cubicBezTo>
                    <a:pt x="17" y="25"/>
                    <a:pt x="16" y="24"/>
                    <a:pt x="16" y="23"/>
                  </a:cubicBezTo>
                  <a:cubicBezTo>
                    <a:pt x="16" y="22"/>
                    <a:pt x="16" y="22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lose/>
                  <a:moveTo>
                    <a:pt x="4" y="22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31"/>
                    <a:pt x="10" y="36"/>
                    <a:pt x="17" y="37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5" y="36"/>
                    <a:pt x="31" y="31"/>
                    <a:pt x="3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1" y="15"/>
                    <a:pt x="25" y="9"/>
                    <a:pt x="18" y="9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0" y="9"/>
                    <a:pt x="4" y="15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lose/>
                  <a:moveTo>
                    <a:pt x="17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1"/>
                    <a:pt x="20" y="2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3"/>
                    <a:pt x="18" y="3"/>
                  </a:cubicBezTo>
                  <a:cubicBezTo>
                    <a:pt x="17" y="3"/>
                    <a:pt x="16" y="4"/>
                    <a:pt x="15" y="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6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838471" y="4886662"/>
            <a:ext cx="1753798" cy="1159805"/>
            <a:chOff x="945994" y="3225680"/>
            <a:chExt cx="1753798" cy="1159805"/>
          </a:xfrm>
        </p:grpSpPr>
        <p:sp>
          <p:nvSpPr>
            <p:cNvPr id="47" name="文本框 46"/>
            <p:cNvSpPr txBox="1"/>
            <p:nvPr/>
          </p:nvSpPr>
          <p:spPr>
            <a:xfrm>
              <a:off x="945994" y="3575785"/>
              <a:ext cx="1753798" cy="31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 </a:t>
              </a:r>
              <a:r>
                <a:rPr 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60</a:t>
              </a:r>
              <a:endParaRPr lang="en-US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945994" y="3853032"/>
              <a:ext cx="1753798" cy="532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上板调试（告别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抓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狂，抓狂，抓狂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Freeform 27"/>
            <p:cNvSpPr>
              <a:spLocks noEditPoints="1"/>
            </p:cNvSpPr>
            <p:nvPr/>
          </p:nvSpPr>
          <p:spPr bwMode="auto">
            <a:xfrm>
              <a:off x="1100748" y="3225680"/>
              <a:ext cx="424311" cy="303209"/>
            </a:xfrm>
            <a:custGeom>
              <a:avLst/>
              <a:gdLst>
                <a:gd name="T0" fmla="*/ 392 w 392"/>
                <a:gd name="T1" fmla="*/ 40 h 280"/>
                <a:gd name="T2" fmla="*/ 392 w 392"/>
                <a:gd name="T3" fmla="*/ 16 h 280"/>
                <a:gd name="T4" fmla="*/ 376 w 392"/>
                <a:gd name="T5" fmla="*/ 0 h 280"/>
                <a:gd name="T6" fmla="*/ 16 w 392"/>
                <a:gd name="T7" fmla="*/ 0 h 280"/>
                <a:gd name="T8" fmla="*/ 0 w 392"/>
                <a:gd name="T9" fmla="*/ 16 h 280"/>
                <a:gd name="T10" fmla="*/ 0 w 392"/>
                <a:gd name="T11" fmla="*/ 40 h 280"/>
                <a:gd name="T12" fmla="*/ 40 w 392"/>
                <a:gd name="T13" fmla="*/ 40 h 280"/>
                <a:gd name="T14" fmla="*/ 40 w 392"/>
                <a:gd name="T15" fmla="*/ 80 h 280"/>
                <a:gd name="T16" fmla="*/ 0 w 392"/>
                <a:gd name="T17" fmla="*/ 80 h 280"/>
                <a:gd name="T18" fmla="*/ 0 w 392"/>
                <a:gd name="T19" fmla="*/ 120 h 280"/>
                <a:gd name="T20" fmla="*/ 40 w 392"/>
                <a:gd name="T21" fmla="*/ 120 h 280"/>
                <a:gd name="T22" fmla="*/ 40 w 392"/>
                <a:gd name="T23" fmla="*/ 160 h 280"/>
                <a:gd name="T24" fmla="*/ 0 w 392"/>
                <a:gd name="T25" fmla="*/ 160 h 280"/>
                <a:gd name="T26" fmla="*/ 0 w 392"/>
                <a:gd name="T27" fmla="*/ 200 h 280"/>
                <a:gd name="T28" fmla="*/ 40 w 392"/>
                <a:gd name="T29" fmla="*/ 200 h 280"/>
                <a:gd name="T30" fmla="*/ 40 w 392"/>
                <a:gd name="T31" fmla="*/ 240 h 280"/>
                <a:gd name="T32" fmla="*/ 0 w 392"/>
                <a:gd name="T33" fmla="*/ 240 h 280"/>
                <a:gd name="T34" fmla="*/ 0 w 392"/>
                <a:gd name="T35" fmla="*/ 264 h 280"/>
                <a:gd name="T36" fmla="*/ 16 w 392"/>
                <a:gd name="T37" fmla="*/ 280 h 280"/>
                <a:gd name="T38" fmla="*/ 376 w 392"/>
                <a:gd name="T39" fmla="*/ 280 h 280"/>
                <a:gd name="T40" fmla="*/ 392 w 392"/>
                <a:gd name="T41" fmla="*/ 264 h 280"/>
                <a:gd name="T42" fmla="*/ 392 w 392"/>
                <a:gd name="T43" fmla="*/ 240 h 280"/>
                <a:gd name="T44" fmla="*/ 352 w 392"/>
                <a:gd name="T45" fmla="*/ 240 h 280"/>
                <a:gd name="T46" fmla="*/ 352 w 392"/>
                <a:gd name="T47" fmla="*/ 200 h 280"/>
                <a:gd name="T48" fmla="*/ 392 w 392"/>
                <a:gd name="T49" fmla="*/ 200 h 280"/>
                <a:gd name="T50" fmla="*/ 392 w 392"/>
                <a:gd name="T51" fmla="*/ 160 h 280"/>
                <a:gd name="T52" fmla="*/ 352 w 392"/>
                <a:gd name="T53" fmla="*/ 160 h 280"/>
                <a:gd name="T54" fmla="*/ 352 w 392"/>
                <a:gd name="T55" fmla="*/ 120 h 280"/>
                <a:gd name="T56" fmla="*/ 392 w 392"/>
                <a:gd name="T57" fmla="*/ 120 h 280"/>
                <a:gd name="T58" fmla="*/ 392 w 392"/>
                <a:gd name="T59" fmla="*/ 80 h 280"/>
                <a:gd name="T60" fmla="*/ 352 w 392"/>
                <a:gd name="T61" fmla="*/ 80 h 280"/>
                <a:gd name="T62" fmla="*/ 352 w 392"/>
                <a:gd name="T63" fmla="*/ 40 h 280"/>
                <a:gd name="T64" fmla="*/ 392 w 392"/>
                <a:gd name="T65" fmla="*/ 40 h 280"/>
                <a:gd name="T66" fmla="*/ 152 w 392"/>
                <a:gd name="T67" fmla="*/ 200 h 280"/>
                <a:gd name="T68" fmla="*/ 152 w 392"/>
                <a:gd name="T69" fmla="*/ 80 h 280"/>
                <a:gd name="T70" fmla="*/ 252 w 392"/>
                <a:gd name="T71" fmla="*/ 140 h 280"/>
                <a:gd name="T72" fmla="*/ 152 w 392"/>
                <a:gd name="T73" fmla="*/ 20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2" h="280">
                  <a:moveTo>
                    <a:pt x="392" y="40"/>
                  </a:moveTo>
                  <a:cubicBezTo>
                    <a:pt x="392" y="16"/>
                    <a:pt x="392" y="16"/>
                    <a:pt x="392" y="16"/>
                  </a:cubicBezTo>
                  <a:cubicBezTo>
                    <a:pt x="392" y="7"/>
                    <a:pt x="385" y="0"/>
                    <a:pt x="37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240"/>
                    <a:pt x="40" y="240"/>
                    <a:pt x="40" y="240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73"/>
                    <a:pt x="7" y="280"/>
                    <a:pt x="16" y="280"/>
                  </a:cubicBezTo>
                  <a:cubicBezTo>
                    <a:pt x="376" y="280"/>
                    <a:pt x="376" y="280"/>
                    <a:pt x="376" y="280"/>
                  </a:cubicBezTo>
                  <a:cubicBezTo>
                    <a:pt x="385" y="280"/>
                    <a:pt x="392" y="273"/>
                    <a:pt x="392" y="264"/>
                  </a:cubicBezTo>
                  <a:cubicBezTo>
                    <a:pt x="392" y="240"/>
                    <a:pt x="392" y="240"/>
                    <a:pt x="392" y="240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52" y="200"/>
                    <a:pt x="352" y="200"/>
                    <a:pt x="352" y="200"/>
                  </a:cubicBezTo>
                  <a:cubicBezTo>
                    <a:pt x="392" y="200"/>
                    <a:pt x="392" y="200"/>
                    <a:pt x="392" y="200"/>
                  </a:cubicBezTo>
                  <a:cubicBezTo>
                    <a:pt x="392" y="160"/>
                    <a:pt x="392" y="160"/>
                    <a:pt x="392" y="160"/>
                  </a:cubicBezTo>
                  <a:cubicBezTo>
                    <a:pt x="352" y="160"/>
                    <a:pt x="352" y="160"/>
                    <a:pt x="352" y="160"/>
                  </a:cubicBezTo>
                  <a:cubicBezTo>
                    <a:pt x="352" y="120"/>
                    <a:pt x="352" y="120"/>
                    <a:pt x="352" y="120"/>
                  </a:cubicBezTo>
                  <a:cubicBezTo>
                    <a:pt x="392" y="120"/>
                    <a:pt x="392" y="120"/>
                    <a:pt x="392" y="120"/>
                  </a:cubicBezTo>
                  <a:cubicBezTo>
                    <a:pt x="392" y="80"/>
                    <a:pt x="392" y="80"/>
                    <a:pt x="39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2" y="40"/>
                    <a:pt x="352" y="40"/>
                    <a:pt x="352" y="40"/>
                  </a:cubicBezTo>
                  <a:lnTo>
                    <a:pt x="392" y="40"/>
                  </a:lnTo>
                  <a:close/>
                  <a:moveTo>
                    <a:pt x="152" y="200"/>
                  </a:moveTo>
                  <a:cubicBezTo>
                    <a:pt x="152" y="80"/>
                    <a:pt x="152" y="80"/>
                    <a:pt x="152" y="80"/>
                  </a:cubicBezTo>
                  <a:cubicBezTo>
                    <a:pt x="252" y="140"/>
                    <a:pt x="252" y="140"/>
                    <a:pt x="252" y="140"/>
                  </a:cubicBezTo>
                  <a:lnTo>
                    <a:pt x="152" y="20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5968623" y="3068480"/>
            <a:ext cx="2463704" cy="1426910"/>
            <a:chOff x="5470459" y="1393360"/>
            <a:chExt cx="2463704" cy="1426910"/>
          </a:xfrm>
        </p:grpSpPr>
        <p:sp>
          <p:nvSpPr>
            <p:cNvPr id="44" name="文本框 43"/>
            <p:cNvSpPr txBox="1"/>
            <p:nvPr/>
          </p:nvSpPr>
          <p:spPr>
            <a:xfrm>
              <a:off x="5470459" y="1824047"/>
              <a:ext cx="1512168" cy="31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理想流水线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47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485891" y="2067756"/>
              <a:ext cx="2448272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设计流水段间接口部件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好矬，只能跑几条指令）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Freeform 13"/>
            <p:cNvSpPr>
              <a:spLocks noEditPoints="1"/>
            </p:cNvSpPr>
            <p:nvPr/>
          </p:nvSpPr>
          <p:spPr bwMode="auto">
            <a:xfrm rot="2908013">
              <a:off x="5690482" y="1379420"/>
              <a:ext cx="435910" cy="463789"/>
            </a:xfrm>
            <a:custGeom>
              <a:avLst/>
              <a:gdLst>
                <a:gd name="T0" fmla="*/ 40 w 70"/>
                <a:gd name="T1" fmla="*/ 42 h 74"/>
                <a:gd name="T2" fmla="*/ 41 w 70"/>
                <a:gd name="T3" fmla="*/ 48 h 74"/>
                <a:gd name="T4" fmla="*/ 37 w 70"/>
                <a:gd name="T5" fmla="*/ 59 h 74"/>
                <a:gd name="T6" fmla="*/ 29 w 70"/>
                <a:gd name="T7" fmla="*/ 69 h 74"/>
                <a:gd name="T8" fmla="*/ 18 w 70"/>
                <a:gd name="T9" fmla="*/ 74 h 74"/>
                <a:gd name="T10" fmla="*/ 6 w 70"/>
                <a:gd name="T11" fmla="*/ 70 h 74"/>
                <a:gd name="T12" fmla="*/ 6 w 70"/>
                <a:gd name="T13" fmla="*/ 70 h 74"/>
                <a:gd name="T14" fmla="*/ 1 w 70"/>
                <a:gd name="T15" fmla="*/ 59 h 74"/>
                <a:gd name="T16" fmla="*/ 5 w 70"/>
                <a:gd name="T17" fmla="*/ 47 h 74"/>
                <a:gd name="T18" fmla="*/ 13 w 70"/>
                <a:gd name="T19" fmla="*/ 38 h 74"/>
                <a:gd name="T20" fmla="*/ 24 w 70"/>
                <a:gd name="T21" fmla="*/ 33 h 74"/>
                <a:gd name="T22" fmla="*/ 30 w 70"/>
                <a:gd name="T23" fmla="*/ 33 h 74"/>
                <a:gd name="T24" fmla="*/ 23 w 70"/>
                <a:gd name="T25" fmla="*/ 42 h 74"/>
                <a:gd name="T26" fmla="*/ 19 w 70"/>
                <a:gd name="T27" fmla="*/ 44 h 74"/>
                <a:gd name="T28" fmla="*/ 11 w 70"/>
                <a:gd name="T29" fmla="*/ 53 h 74"/>
                <a:gd name="T30" fmla="*/ 9 w 70"/>
                <a:gd name="T31" fmla="*/ 58 h 74"/>
                <a:gd name="T32" fmla="*/ 12 w 70"/>
                <a:gd name="T33" fmla="*/ 64 h 74"/>
                <a:gd name="T34" fmla="*/ 12 w 70"/>
                <a:gd name="T35" fmla="*/ 64 h 74"/>
                <a:gd name="T36" fmla="*/ 17 w 70"/>
                <a:gd name="T37" fmla="*/ 65 h 74"/>
                <a:gd name="T38" fmla="*/ 23 w 70"/>
                <a:gd name="T39" fmla="*/ 63 h 74"/>
                <a:gd name="T40" fmla="*/ 31 w 70"/>
                <a:gd name="T41" fmla="*/ 54 h 74"/>
                <a:gd name="T42" fmla="*/ 32 w 70"/>
                <a:gd name="T43" fmla="*/ 50 h 74"/>
                <a:gd name="T44" fmla="*/ 40 w 70"/>
                <a:gd name="T45" fmla="*/ 42 h 74"/>
                <a:gd name="T46" fmla="*/ 64 w 70"/>
                <a:gd name="T47" fmla="*/ 4 h 74"/>
                <a:gd name="T48" fmla="*/ 52 w 70"/>
                <a:gd name="T49" fmla="*/ 0 h 74"/>
                <a:gd name="T50" fmla="*/ 41 w 70"/>
                <a:gd name="T51" fmla="*/ 5 h 74"/>
                <a:gd name="T52" fmla="*/ 33 w 70"/>
                <a:gd name="T53" fmla="*/ 15 h 74"/>
                <a:gd name="T54" fmla="*/ 29 w 70"/>
                <a:gd name="T55" fmla="*/ 26 h 74"/>
                <a:gd name="T56" fmla="*/ 31 w 70"/>
                <a:gd name="T57" fmla="*/ 32 h 74"/>
                <a:gd name="T58" fmla="*/ 38 w 70"/>
                <a:gd name="T59" fmla="*/ 24 h 74"/>
                <a:gd name="T60" fmla="*/ 40 w 70"/>
                <a:gd name="T61" fmla="*/ 20 h 74"/>
                <a:gd name="T62" fmla="*/ 47 w 70"/>
                <a:gd name="T63" fmla="*/ 11 h 74"/>
                <a:gd name="T64" fmla="*/ 53 w 70"/>
                <a:gd name="T65" fmla="*/ 9 h 74"/>
                <a:gd name="T66" fmla="*/ 58 w 70"/>
                <a:gd name="T67" fmla="*/ 10 h 74"/>
                <a:gd name="T68" fmla="*/ 58 w 70"/>
                <a:gd name="T69" fmla="*/ 10 h 74"/>
                <a:gd name="T70" fmla="*/ 61 w 70"/>
                <a:gd name="T71" fmla="*/ 16 h 74"/>
                <a:gd name="T72" fmla="*/ 59 w 70"/>
                <a:gd name="T73" fmla="*/ 21 h 74"/>
                <a:gd name="T74" fmla="*/ 51 w 70"/>
                <a:gd name="T75" fmla="*/ 30 h 74"/>
                <a:gd name="T76" fmla="*/ 48 w 70"/>
                <a:gd name="T77" fmla="*/ 32 h 74"/>
                <a:gd name="T78" fmla="*/ 41 w 70"/>
                <a:gd name="T79" fmla="*/ 41 h 74"/>
                <a:gd name="T80" fmla="*/ 46 w 70"/>
                <a:gd name="T81" fmla="*/ 41 h 74"/>
                <a:gd name="T82" fmla="*/ 57 w 70"/>
                <a:gd name="T83" fmla="*/ 36 h 74"/>
                <a:gd name="T84" fmla="*/ 65 w 70"/>
                <a:gd name="T85" fmla="*/ 27 h 74"/>
                <a:gd name="T86" fmla="*/ 69 w 70"/>
                <a:gd name="T87" fmla="*/ 15 h 74"/>
                <a:gd name="T88" fmla="*/ 64 w 70"/>
                <a:gd name="T89" fmla="*/ 4 h 74"/>
                <a:gd name="T90" fmla="*/ 64 w 70"/>
                <a:gd name="T91" fmla="*/ 4 h 74"/>
                <a:gd name="T92" fmla="*/ 49 w 70"/>
                <a:gd name="T93" fmla="*/ 21 h 74"/>
                <a:gd name="T94" fmla="*/ 43 w 70"/>
                <a:gd name="T95" fmla="*/ 21 h 74"/>
                <a:gd name="T96" fmla="*/ 22 w 70"/>
                <a:gd name="T97" fmla="*/ 45 h 74"/>
                <a:gd name="T98" fmla="*/ 23 w 70"/>
                <a:gd name="T99" fmla="*/ 52 h 74"/>
                <a:gd name="T100" fmla="*/ 23 w 70"/>
                <a:gd name="T101" fmla="*/ 52 h 74"/>
                <a:gd name="T102" fmla="*/ 29 w 70"/>
                <a:gd name="T103" fmla="*/ 51 h 74"/>
                <a:gd name="T104" fmla="*/ 50 w 70"/>
                <a:gd name="T105" fmla="*/ 27 h 74"/>
                <a:gd name="T106" fmla="*/ 49 w 70"/>
                <a:gd name="T107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" h="74">
                  <a:moveTo>
                    <a:pt x="40" y="42"/>
                  </a:moveTo>
                  <a:cubicBezTo>
                    <a:pt x="40" y="44"/>
                    <a:pt x="41" y="46"/>
                    <a:pt x="41" y="48"/>
                  </a:cubicBezTo>
                  <a:cubicBezTo>
                    <a:pt x="41" y="52"/>
                    <a:pt x="40" y="56"/>
                    <a:pt x="37" y="59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6" y="72"/>
                    <a:pt x="22" y="74"/>
                    <a:pt x="18" y="74"/>
                  </a:cubicBezTo>
                  <a:cubicBezTo>
                    <a:pt x="14" y="74"/>
                    <a:pt x="10" y="73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3" y="67"/>
                    <a:pt x="1" y="63"/>
                    <a:pt x="1" y="59"/>
                  </a:cubicBezTo>
                  <a:cubicBezTo>
                    <a:pt x="0" y="55"/>
                    <a:pt x="2" y="51"/>
                    <a:pt x="5" y="4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5"/>
                    <a:pt x="20" y="33"/>
                    <a:pt x="24" y="33"/>
                  </a:cubicBezTo>
                  <a:cubicBezTo>
                    <a:pt x="26" y="32"/>
                    <a:pt x="28" y="33"/>
                    <a:pt x="30" y="3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2"/>
                    <a:pt x="20" y="43"/>
                    <a:pt x="19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0" y="55"/>
                    <a:pt x="9" y="57"/>
                    <a:pt x="9" y="58"/>
                  </a:cubicBezTo>
                  <a:cubicBezTo>
                    <a:pt x="10" y="60"/>
                    <a:pt x="10" y="62"/>
                    <a:pt x="12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4" y="65"/>
                    <a:pt x="16" y="65"/>
                    <a:pt x="17" y="65"/>
                  </a:cubicBezTo>
                  <a:cubicBezTo>
                    <a:pt x="19" y="65"/>
                    <a:pt x="21" y="64"/>
                    <a:pt x="23" y="63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3"/>
                    <a:pt x="32" y="52"/>
                    <a:pt x="32" y="50"/>
                  </a:cubicBezTo>
                  <a:cubicBezTo>
                    <a:pt x="40" y="42"/>
                    <a:pt x="40" y="42"/>
                    <a:pt x="40" y="42"/>
                  </a:cubicBezTo>
                  <a:close/>
                  <a:moveTo>
                    <a:pt x="64" y="4"/>
                  </a:moveTo>
                  <a:cubicBezTo>
                    <a:pt x="60" y="1"/>
                    <a:pt x="56" y="0"/>
                    <a:pt x="52" y="0"/>
                  </a:cubicBezTo>
                  <a:cubicBezTo>
                    <a:pt x="48" y="0"/>
                    <a:pt x="44" y="2"/>
                    <a:pt x="41" y="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0" y="18"/>
                    <a:pt x="29" y="22"/>
                    <a:pt x="29" y="26"/>
                  </a:cubicBezTo>
                  <a:cubicBezTo>
                    <a:pt x="29" y="29"/>
                    <a:pt x="30" y="31"/>
                    <a:pt x="31" y="32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3"/>
                    <a:pt x="39" y="21"/>
                    <a:pt x="40" y="2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9" y="10"/>
                    <a:pt x="51" y="9"/>
                    <a:pt x="53" y="9"/>
                  </a:cubicBezTo>
                  <a:cubicBezTo>
                    <a:pt x="55" y="9"/>
                    <a:pt x="56" y="9"/>
                    <a:pt x="58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60" y="12"/>
                    <a:pt x="60" y="14"/>
                    <a:pt x="61" y="16"/>
                  </a:cubicBezTo>
                  <a:cubicBezTo>
                    <a:pt x="61" y="17"/>
                    <a:pt x="60" y="19"/>
                    <a:pt x="59" y="21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0" y="31"/>
                    <a:pt x="49" y="32"/>
                    <a:pt x="48" y="3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4" y="42"/>
                    <a:pt x="46" y="41"/>
                  </a:cubicBezTo>
                  <a:cubicBezTo>
                    <a:pt x="50" y="41"/>
                    <a:pt x="55" y="39"/>
                    <a:pt x="57" y="36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68" y="23"/>
                    <a:pt x="70" y="19"/>
                    <a:pt x="69" y="15"/>
                  </a:cubicBezTo>
                  <a:cubicBezTo>
                    <a:pt x="69" y="11"/>
                    <a:pt x="67" y="7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lose/>
                  <a:moveTo>
                    <a:pt x="49" y="21"/>
                  </a:moveTo>
                  <a:cubicBezTo>
                    <a:pt x="48" y="19"/>
                    <a:pt x="45" y="19"/>
                    <a:pt x="43" y="2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7"/>
                    <a:pt x="21" y="50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5" y="53"/>
                    <a:pt x="27" y="53"/>
                    <a:pt x="29" y="51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2"/>
                    <a:pt x="49" y="2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866544" y="1351507"/>
            <a:ext cx="2728244" cy="1469030"/>
            <a:chOff x="5866544" y="1351507"/>
            <a:chExt cx="2728244" cy="1469030"/>
          </a:xfrm>
        </p:grpSpPr>
        <p:cxnSp>
          <p:nvCxnSpPr>
            <p:cNvPr id="37" name="Straight Connector 39"/>
            <p:cNvCxnSpPr/>
            <p:nvPr/>
          </p:nvCxnSpPr>
          <p:spPr>
            <a:xfrm>
              <a:off x="6911732" y="1534670"/>
              <a:ext cx="1028640" cy="298"/>
            </a:xfrm>
            <a:prstGeom prst="line">
              <a:avLst/>
            </a:prstGeom>
            <a:noFill/>
            <a:ln w="38100" cap="rnd" cmpd="sng" algn="ctr">
              <a:solidFill>
                <a:srgbClr val="F8D35E"/>
              </a:solidFill>
              <a:prstDash val="solid"/>
              <a:miter lim="800000"/>
              <a:headEnd type="oval"/>
              <a:tailEnd type="none"/>
            </a:ln>
            <a:effectLst/>
          </p:spPr>
        </p:cxnSp>
        <p:sp>
          <p:nvSpPr>
            <p:cNvPr id="43" name="文本框 42"/>
            <p:cNvSpPr txBox="1"/>
            <p:nvPr/>
          </p:nvSpPr>
          <p:spPr>
            <a:xfrm>
              <a:off x="5866544" y="1794329"/>
              <a:ext cx="2728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中断支持 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42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zh-CN" altLang="en-US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嵌套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+4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400" b="1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874142" y="2068023"/>
              <a:ext cx="2075180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设计中断相关硬件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设计中断演示程序（及格了）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6171862" y="1351507"/>
              <a:ext cx="411817" cy="379351"/>
              <a:chOff x="4076704" y="3759197"/>
              <a:chExt cx="1530351" cy="1409703"/>
            </a:xfrm>
            <a:solidFill>
              <a:schemeClr val="accent1">
                <a:lumMod val="60000"/>
                <a:lumOff val="40000"/>
              </a:schemeClr>
            </a:solidFill>
            <a:effectLst>
              <a:outerShdw blurRad="88900" sx="102000" sy="102000" algn="ctr" rotWithShape="0">
                <a:schemeClr val="bg1">
                  <a:lumMod val="65000"/>
                  <a:alpha val="40000"/>
                </a:schemeClr>
              </a:outerShdw>
            </a:effectLst>
          </p:grpSpPr>
          <p:sp>
            <p:nvSpPr>
              <p:cNvPr id="99" name="Freeform 244"/>
              <p:cNvSpPr>
                <a:spLocks noEditPoints="1"/>
              </p:cNvSpPr>
              <p:nvPr/>
            </p:nvSpPr>
            <p:spPr bwMode="auto">
              <a:xfrm>
                <a:off x="4692656" y="3759197"/>
                <a:ext cx="914399" cy="915985"/>
              </a:xfrm>
              <a:custGeom>
                <a:avLst/>
                <a:gdLst>
                  <a:gd name="T0" fmla="*/ 221 w 244"/>
                  <a:gd name="T1" fmla="*/ 22 h 244"/>
                  <a:gd name="T2" fmla="*/ 141 w 244"/>
                  <a:gd name="T3" fmla="*/ 22 h 244"/>
                  <a:gd name="T4" fmla="*/ 0 w 244"/>
                  <a:gd name="T5" fmla="*/ 164 h 244"/>
                  <a:gd name="T6" fmla="*/ 80 w 244"/>
                  <a:gd name="T7" fmla="*/ 244 h 244"/>
                  <a:gd name="T8" fmla="*/ 221 w 244"/>
                  <a:gd name="T9" fmla="*/ 102 h 244"/>
                  <a:gd name="T10" fmla="*/ 221 w 244"/>
                  <a:gd name="T11" fmla="*/ 22 h 244"/>
                  <a:gd name="T12" fmla="*/ 48 w 244"/>
                  <a:gd name="T13" fmla="*/ 165 h 244"/>
                  <a:gd name="T14" fmla="*/ 38 w 244"/>
                  <a:gd name="T15" fmla="*/ 156 h 244"/>
                  <a:gd name="T16" fmla="*/ 158 w 244"/>
                  <a:gd name="T17" fmla="*/ 36 h 244"/>
                  <a:gd name="T18" fmla="*/ 168 w 244"/>
                  <a:gd name="T19" fmla="*/ 36 h 244"/>
                  <a:gd name="T20" fmla="*/ 168 w 244"/>
                  <a:gd name="T21" fmla="*/ 46 h 244"/>
                  <a:gd name="T22" fmla="*/ 48 w 244"/>
                  <a:gd name="T23" fmla="*/ 165 h 244"/>
                  <a:gd name="T24" fmla="*/ 68 w 244"/>
                  <a:gd name="T25" fmla="*/ 185 h 244"/>
                  <a:gd name="T26" fmla="*/ 58 w 244"/>
                  <a:gd name="T27" fmla="*/ 176 h 244"/>
                  <a:gd name="T28" fmla="*/ 188 w 244"/>
                  <a:gd name="T29" fmla="*/ 46 h 244"/>
                  <a:gd name="T30" fmla="*/ 197 w 244"/>
                  <a:gd name="T31" fmla="*/ 46 h 244"/>
                  <a:gd name="T32" fmla="*/ 197 w 244"/>
                  <a:gd name="T33" fmla="*/ 56 h 244"/>
                  <a:gd name="T34" fmla="*/ 68 w 244"/>
                  <a:gd name="T35" fmla="*/ 185 h 244"/>
                  <a:gd name="T36" fmla="*/ 88 w 244"/>
                  <a:gd name="T37" fmla="*/ 205 h 244"/>
                  <a:gd name="T38" fmla="*/ 78 w 244"/>
                  <a:gd name="T39" fmla="*/ 196 h 244"/>
                  <a:gd name="T40" fmla="*/ 198 w 244"/>
                  <a:gd name="T41" fmla="*/ 76 h 244"/>
                  <a:gd name="T42" fmla="*/ 207 w 244"/>
                  <a:gd name="T43" fmla="*/ 76 h 244"/>
                  <a:gd name="T44" fmla="*/ 207 w 244"/>
                  <a:gd name="T45" fmla="*/ 86 h 244"/>
                  <a:gd name="T46" fmla="*/ 88 w 244"/>
                  <a:gd name="T47" fmla="*/ 205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4" h="244">
                    <a:moveTo>
                      <a:pt x="221" y="22"/>
                    </a:moveTo>
                    <a:cubicBezTo>
                      <a:pt x="199" y="0"/>
                      <a:pt x="163" y="0"/>
                      <a:pt x="141" y="22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80" y="244"/>
                      <a:pt x="80" y="244"/>
                      <a:pt x="80" y="244"/>
                    </a:cubicBezTo>
                    <a:cubicBezTo>
                      <a:pt x="221" y="102"/>
                      <a:pt x="221" y="102"/>
                      <a:pt x="221" y="102"/>
                    </a:cubicBezTo>
                    <a:cubicBezTo>
                      <a:pt x="244" y="80"/>
                      <a:pt x="244" y="44"/>
                      <a:pt x="221" y="22"/>
                    </a:cubicBezTo>
                    <a:close/>
                    <a:moveTo>
                      <a:pt x="48" y="165"/>
                    </a:moveTo>
                    <a:cubicBezTo>
                      <a:pt x="38" y="156"/>
                      <a:pt x="38" y="156"/>
                      <a:pt x="38" y="156"/>
                    </a:cubicBezTo>
                    <a:cubicBezTo>
                      <a:pt x="158" y="36"/>
                      <a:pt x="158" y="36"/>
                      <a:pt x="158" y="36"/>
                    </a:cubicBezTo>
                    <a:cubicBezTo>
                      <a:pt x="161" y="34"/>
                      <a:pt x="165" y="34"/>
                      <a:pt x="168" y="36"/>
                    </a:cubicBezTo>
                    <a:cubicBezTo>
                      <a:pt x="170" y="39"/>
                      <a:pt x="170" y="43"/>
                      <a:pt x="168" y="46"/>
                    </a:cubicBezTo>
                    <a:lnTo>
                      <a:pt x="48" y="165"/>
                    </a:lnTo>
                    <a:close/>
                    <a:moveTo>
                      <a:pt x="68" y="185"/>
                    </a:moveTo>
                    <a:cubicBezTo>
                      <a:pt x="58" y="176"/>
                      <a:pt x="58" y="176"/>
                      <a:pt x="58" y="176"/>
                    </a:cubicBezTo>
                    <a:cubicBezTo>
                      <a:pt x="188" y="46"/>
                      <a:pt x="188" y="46"/>
                      <a:pt x="188" y="46"/>
                    </a:cubicBezTo>
                    <a:cubicBezTo>
                      <a:pt x="191" y="44"/>
                      <a:pt x="195" y="44"/>
                      <a:pt x="197" y="46"/>
                    </a:cubicBezTo>
                    <a:cubicBezTo>
                      <a:pt x="200" y="49"/>
                      <a:pt x="200" y="53"/>
                      <a:pt x="197" y="56"/>
                    </a:cubicBezTo>
                    <a:lnTo>
                      <a:pt x="68" y="185"/>
                    </a:lnTo>
                    <a:close/>
                    <a:moveTo>
                      <a:pt x="88" y="205"/>
                    </a:moveTo>
                    <a:cubicBezTo>
                      <a:pt x="78" y="196"/>
                      <a:pt x="78" y="196"/>
                      <a:pt x="78" y="196"/>
                    </a:cubicBezTo>
                    <a:cubicBezTo>
                      <a:pt x="198" y="76"/>
                      <a:pt x="198" y="76"/>
                      <a:pt x="198" y="76"/>
                    </a:cubicBezTo>
                    <a:cubicBezTo>
                      <a:pt x="200" y="73"/>
                      <a:pt x="205" y="73"/>
                      <a:pt x="207" y="76"/>
                    </a:cubicBezTo>
                    <a:cubicBezTo>
                      <a:pt x="210" y="79"/>
                      <a:pt x="210" y="83"/>
                      <a:pt x="207" y="86"/>
                    </a:cubicBezTo>
                    <a:lnTo>
                      <a:pt x="88" y="205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45"/>
              <p:cNvSpPr/>
              <p:nvPr/>
            </p:nvSpPr>
            <p:spPr bwMode="auto">
              <a:xfrm>
                <a:off x="4194356" y="4441821"/>
                <a:ext cx="633416" cy="628647"/>
              </a:xfrm>
              <a:custGeom>
                <a:avLst/>
                <a:gdLst>
                  <a:gd name="T0" fmla="*/ 257 w 399"/>
                  <a:gd name="T1" fmla="*/ 236 h 396"/>
                  <a:gd name="T2" fmla="*/ 241 w 399"/>
                  <a:gd name="T3" fmla="*/ 219 h 396"/>
                  <a:gd name="T4" fmla="*/ 399 w 399"/>
                  <a:gd name="T5" fmla="*/ 61 h 396"/>
                  <a:gd name="T6" fmla="*/ 335 w 399"/>
                  <a:gd name="T7" fmla="*/ 0 h 396"/>
                  <a:gd name="T8" fmla="*/ 179 w 399"/>
                  <a:gd name="T9" fmla="*/ 156 h 396"/>
                  <a:gd name="T10" fmla="*/ 160 w 399"/>
                  <a:gd name="T11" fmla="*/ 139 h 396"/>
                  <a:gd name="T12" fmla="*/ 125 w 399"/>
                  <a:gd name="T13" fmla="*/ 160 h 396"/>
                  <a:gd name="T14" fmla="*/ 0 w 399"/>
                  <a:gd name="T15" fmla="*/ 359 h 396"/>
                  <a:gd name="T16" fmla="*/ 38 w 399"/>
                  <a:gd name="T17" fmla="*/ 396 h 396"/>
                  <a:gd name="T18" fmla="*/ 236 w 399"/>
                  <a:gd name="T19" fmla="*/ 274 h 396"/>
                  <a:gd name="T20" fmla="*/ 257 w 399"/>
                  <a:gd name="T21" fmla="*/ 23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9" h="396">
                    <a:moveTo>
                      <a:pt x="257" y="236"/>
                    </a:moveTo>
                    <a:lnTo>
                      <a:pt x="241" y="219"/>
                    </a:lnTo>
                    <a:lnTo>
                      <a:pt x="399" y="61"/>
                    </a:lnTo>
                    <a:lnTo>
                      <a:pt x="335" y="0"/>
                    </a:lnTo>
                    <a:lnTo>
                      <a:pt x="179" y="156"/>
                    </a:lnTo>
                    <a:lnTo>
                      <a:pt x="160" y="139"/>
                    </a:lnTo>
                    <a:lnTo>
                      <a:pt x="125" y="160"/>
                    </a:lnTo>
                    <a:lnTo>
                      <a:pt x="0" y="359"/>
                    </a:lnTo>
                    <a:lnTo>
                      <a:pt x="38" y="396"/>
                    </a:lnTo>
                    <a:lnTo>
                      <a:pt x="236" y="274"/>
                    </a:lnTo>
                    <a:lnTo>
                      <a:pt x="257" y="2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46"/>
              <p:cNvSpPr/>
              <p:nvPr/>
            </p:nvSpPr>
            <p:spPr bwMode="auto">
              <a:xfrm>
                <a:off x="4076704" y="3771898"/>
                <a:ext cx="671513" cy="669923"/>
              </a:xfrm>
              <a:custGeom>
                <a:avLst/>
                <a:gdLst>
                  <a:gd name="T0" fmla="*/ 90 w 179"/>
                  <a:gd name="T1" fmla="*/ 0 h 179"/>
                  <a:gd name="T2" fmla="*/ 67 w 179"/>
                  <a:gd name="T3" fmla="*/ 3 h 179"/>
                  <a:gd name="T4" fmla="*/ 70 w 179"/>
                  <a:gd name="T5" fmla="*/ 5 h 179"/>
                  <a:gd name="T6" fmla="*/ 102 w 179"/>
                  <a:gd name="T7" fmla="*/ 37 h 179"/>
                  <a:gd name="T8" fmla="*/ 102 w 179"/>
                  <a:gd name="T9" fmla="*/ 96 h 179"/>
                  <a:gd name="T10" fmla="*/ 42 w 179"/>
                  <a:gd name="T11" fmla="*/ 96 h 179"/>
                  <a:gd name="T12" fmla="*/ 10 w 179"/>
                  <a:gd name="T13" fmla="*/ 64 h 179"/>
                  <a:gd name="T14" fmla="*/ 6 w 179"/>
                  <a:gd name="T15" fmla="*/ 59 h 179"/>
                  <a:gd name="T16" fmla="*/ 0 w 179"/>
                  <a:gd name="T17" fmla="*/ 89 h 179"/>
                  <a:gd name="T18" fmla="*/ 90 w 179"/>
                  <a:gd name="T19" fmla="*/ 179 h 179"/>
                  <a:gd name="T20" fmla="*/ 179 w 179"/>
                  <a:gd name="T21" fmla="*/ 89 h 179"/>
                  <a:gd name="T22" fmla="*/ 90 w 179"/>
                  <a:gd name="T23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9" h="179">
                    <a:moveTo>
                      <a:pt x="90" y="0"/>
                    </a:moveTo>
                    <a:cubicBezTo>
                      <a:pt x="82" y="0"/>
                      <a:pt x="75" y="1"/>
                      <a:pt x="67" y="3"/>
                    </a:cubicBezTo>
                    <a:cubicBezTo>
                      <a:pt x="68" y="4"/>
                      <a:pt x="69" y="4"/>
                      <a:pt x="70" y="5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18" y="53"/>
                      <a:pt x="118" y="80"/>
                      <a:pt x="102" y="96"/>
                    </a:cubicBezTo>
                    <a:cubicBezTo>
                      <a:pt x="85" y="113"/>
                      <a:pt x="59" y="113"/>
                      <a:pt x="42" y="96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9" y="63"/>
                      <a:pt x="7" y="61"/>
                      <a:pt x="6" y="59"/>
                    </a:cubicBezTo>
                    <a:cubicBezTo>
                      <a:pt x="2" y="68"/>
                      <a:pt x="0" y="79"/>
                      <a:pt x="0" y="89"/>
                    </a:cubicBezTo>
                    <a:cubicBezTo>
                      <a:pt x="0" y="139"/>
                      <a:pt x="40" y="179"/>
                      <a:pt x="90" y="179"/>
                    </a:cubicBezTo>
                    <a:cubicBezTo>
                      <a:pt x="139" y="179"/>
                      <a:pt x="179" y="139"/>
                      <a:pt x="179" y="89"/>
                    </a:cubicBezTo>
                    <a:cubicBezTo>
                      <a:pt x="179" y="40"/>
                      <a:pt x="139" y="0"/>
                      <a:pt x="9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247"/>
              <p:cNvSpPr>
                <a:spLocks noEditPoints="1"/>
              </p:cNvSpPr>
              <p:nvPr/>
            </p:nvSpPr>
            <p:spPr bwMode="auto">
              <a:xfrm>
                <a:off x="4905375" y="4565648"/>
                <a:ext cx="604835" cy="603252"/>
              </a:xfrm>
              <a:custGeom>
                <a:avLst/>
                <a:gdLst>
                  <a:gd name="T0" fmla="*/ 142 w 161"/>
                  <a:gd name="T1" fmla="*/ 142 h 161"/>
                  <a:gd name="T2" fmla="*/ 142 w 161"/>
                  <a:gd name="T3" fmla="*/ 71 h 161"/>
                  <a:gd name="T4" fmla="*/ 70 w 161"/>
                  <a:gd name="T5" fmla="*/ 0 h 161"/>
                  <a:gd name="T6" fmla="*/ 0 w 161"/>
                  <a:gd name="T7" fmla="*/ 70 h 161"/>
                  <a:gd name="T8" fmla="*/ 72 w 161"/>
                  <a:gd name="T9" fmla="*/ 142 h 161"/>
                  <a:gd name="T10" fmla="*/ 142 w 161"/>
                  <a:gd name="T11" fmla="*/ 142 h 161"/>
                  <a:gd name="T12" fmla="*/ 94 w 161"/>
                  <a:gd name="T13" fmla="*/ 94 h 161"/>
                  <a:gd name="T14" fmla="*/ 123 w 161"/>
                  <a:gd name="T15" fmla="*/ 94 h 161"/>
                  <a:gd name="T16" fmla="*/ 123 w 161"/>
                  <a:gd name="T17" fmla="*/ 123 h 161"/>
                  <a:gd name="T18" fmla="*/ 94 w 161"/>
                  <a:gd name="T19" fmla="*/ 123 h 161"/>
                  <a:gd name="T20" fmla="*/ 94 w 161"/>
                  <a:gd name="T21" fmla="*/ 94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1" h="161">
                    <a:moveTo>
                      <a:pt x="142" y="142"/>
                    </a:moveTo>
                    <a:cubicBezTo>
                      <a:pt x="161" y="122"/>
                      <a:pt x="161" y="91"/>
                      <a:pt x="142" y="7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72" y="142"/>
                      <a:pt x="72" y="142"/>
                      <a:pt x="72" y="142"/>
                    </a:cubicBezTo>
                    <a:cubicBezTo>
                      <a:pt x="91" y="161"/>
                      <a:pt x="122" y="161"/>
                      <a:pt x="142" y="142"/>
                    </a:cubicBezTo>
                    <a:close/>
                    <a:moveTo>
                      <a:pt x="94" y="94"/>
                    </a:moveTo>
                    <a:cubicBezTo>
                      <a:pt x="102" y="86"/>
                      <a:pt x="115" y="86"/>
                      <a:pt x="123" y="94"/>
                    </a:cubicBezTo>
                    <a:cubicBezTo>
                      <a:pt x="131" y="102"/>
                      <a:pt x="131" y="115"/>
                      <a:pt x="123" y="123"/>
                    </a:cubicBezTo>
                    <a:cubicBezTo>
                      <a:pt x="115" y="131"/>
                      <a:pt x="102" y="131"/>
                      <a:pt x="94" y="123"/>
                    </a:cubicBezTo>
                    <a:cubicBezTo>
                      <a:pt x="86" y="115"/>
                      <a:pt x="86" y="102"/>
                      <a:pt x="94" y="94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18" name="组合 117"/>
          <p:cNvGrpSpPr/>
          <p:nvPr/>
        </p:nvGrpSpPr>
        <p:grpSpPr>
          <a:xfrm>
            <a:off x="2861415" y="4713602"/>
            <a:ext cx="2241550" cy="1338268"/>
            <a:chOff x="2080175" y="4780343"/>
            <a:chExt cx="2241550" cy="1338268"/>
          </a:xfrm>
        </p:grpSpPr>
        <p:sp>
          <p:nvSpPr>
            <p:cNvPr id="63" name="文本框 62"/>
            <p:cNvSpPr txBox="1"/>
            <p:nvPr/>
          </p:nvSpPr>
          <p:spPr>
            <a:xfrm>
              <a:off x="2080175" y="5309298"/>
              <a:ext cx="2241550" cy="31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扩展：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断流水线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+6 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080175" y="5586158"/>
              <a:ext cx="2241550" cy="532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流水线中断机制实现  </a:t>
              </a: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（是不是有点小牛叉）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Freeform 11"/>
            <p:cNvSpPr>
              <a:spLocks noEditPoints="1"/>
            </p:cNvSpPr>
            <p:nvPr/>
          </p:nvSpPr>
          <p:spPr bwMode="auto">
            <a:xfrm>
              <a:off x="2274137" y="4780343"/>
              <a:ext cx="497663" cy="510184"/>
            </a:xfrm>
            <a:custGeom>
              <a:avLst/>
              <a:gdLst>
                <a:gd name="T0" fmla="*/ 33 w 67"/>
                <a:gd name="T1" fmla="*/ 32 h 69"/>
                <a:gd name="T2" fmla="*/ 37 w 67"/>
                <a:gd name="T3" fmla="*/ 36 h 69"/>
                <a:gd name="T4" fmla="*/ 41 w 67"/>
                <a:gd name="T5" fmla="*/ 46 h 69"/>
                <a:gd name="T6" fmla="*/ 40 w 67"/>
                <a:gd name="T7" fmla="*/ 56 h 69"/>
                <a:gd name="T8" fmla="*/ 32 w 67"/>
                <a:gd name="T9" fmla="*/ 62 h 69"/>
                <a:gd name="T10" fmla="*/ 24 w 67"/>
                <a:gd name="T11" fmla="*/ 65 h 69"/>
                <a:gd name="T12" fmla="*/ 15 w 67"/>
                <a:gd name="T13" fmla="*/ 64 h 69"/>
                <a:gd name="T14" fmla="*/ 9 w 67"/>
                <a:gd name="T15" fmla="*/ 60 h 69"/>
                <a:gd name="T16" fmla="*/ 5 w 67"/>
                <a:gd name="T17" fmla="*/ 54 h 69"/>
                <a:gd name="T18" fmla="*/ 4 w 67"/>
                <a:gd name="T19" fmla="*/ 45 h 69"/>
                <a:gd name="T20" fmla="*/ 8 w 67"/>
                <a:gd name="T21" fmla="*/ 37 h 69"/>
                <a:gd name="T22" fmla="*/ 13 w 67"/>
                <a:gd name="T23" fmla="*/ 29 h 69"/>
                <a:gd name="T24" fmla="*/ 24 w 67"/>
                <a:gd name="T25" fmla="*/ 28 h 69"/>
                <a:gd name="T26" fmla="*/ 53 w 67"/>
                <a:gd name="T27" fmla="*/ 14 h 69"/>
                <a:gd name="T28" fmla="*/ 46 w 67"/>
                <a:gd name="T29" fmla="*/ 16 h 69"/>
                <a:gd name="T30" fmla="*/ 43 w 67"/>
                <a:gd name="T31" fmla="*/ 18 h 69"/>
                <a:gd name="T32" fmla="*/ 39 w 67"/>
                <a:gd name="T33" fmla="*/ 25 h 69"/>
                <a:gd name="T34" fmla="*/ 39 w 67"/>
                <a:gd name="T35" fmla="*/ 32 h 69"/>
                <a:gd name="T36" fmla="*/ 44 w 67"/>
                <a:gd name="T37" fmla="*/ 37 h 69"/>
                <a:gd name="T38" fmla="*/ 50 w 67"/>
                <a:gd name="T39" fmla="*/ 40 h 69"/>
                <a:gd name="T40" fmla="*/ 56 w 67"/>
                <a:gd name="T41" fmla="*/ 40 h 69"/>
                <a:gd name="T42" fmla="*/ 60 w 67"/>
                <a:gd name="T43" fmla="*/ 38 h 69"/>
                <a:gd name="T44" fmla="*/ 64 w 67"/>
                <a:gd name="T45" fmla="*/ 34 h 69"/>
                <a:gd name="T46" fmla="*/ 65 w 67"/>
                <a:gd name="T47" fmla="*/ 28 h 69"/>
                <a:gd name="T48" fmla="*/ 63 w 67"/>
                <a:gd name="T49" fmla="*/ 22 h 69"/>
                <a:gd name="T50" fmla="*/ 60 w 67"/>
                <a:gd name="T51" fmla="*/ 16 h 69"/>
                <a:gd name="T52" fmla="*/ 57 w 67"/>
                <a:gd name="T53" fmla="*/ 25 h 69"/>
                <a:gd name="T54" fmla="*/ 49 w 67"/>
                <a:gd name="T55" fmla="*/ 31 h 69"/>
                <a:gd name="T56" fmla="*/ 55 w 67"/>
                <a:gd name="T57" fmla="*/ 27 h 69"/>
                <a:gd name="T58" fmla="*/ 51 w 67"/>
                <a:gd name="T59" fmla="*/ 30 h 69"/>
                <a:gd name="T60" fmla="*/ 55 w 67"/>
                <a:gd name="T61" fmla="*/ 27 h 69"/>
                <a:gd name="T62" fmla="*/ 52 w 67"/>
                <a:gd name="T63" fmla="*/ 36 h 69"/>
                <a:gd name="T64" fmla="*/ 54 w 67"/>
                <a:gd name="T65" fmla="*/ 20 h 69"/>
                <a:gd name="T66" fmla="*/ 28 w 67"/>
                <a:gd name="T67" fmla="*/ 1 h 69"/>
                <a:gd name="T68" fmla="*/ 21 w 67"/>
                <a:gd name="T69" fmla="*/ 3 h 69"/>
                <a:gd name="T70" fmla="*/ 18 w 67"/>
                <a:gd name="T71" fmla="*/ 5 h 69"/>
                <a:gd name="T72" fmla="*/ 14 w 67"/>
                <a:gd name="T73" fmla="*/ 12 h 69"/>
                <a:gd name="T74" fmla="*/ 14 w 67"/>
                <a:gd name="T75" fmla="*/ 19 h 69"/>
                <a:gd name="T76" fmla="*/ 19 w 67"/>
                <a:gd name="T77" fmla="*/ 23 h 69"/>
                <a:gd name="T78" fmla="*/ 25 w 67"/>
                <a:gd name="T79" fmla="*/ 26 h 69"/>
                <a:gd name="T80" fmla="*/ 31 w 67"/>
                <a:gd name="T81" fmla="*/ 26 h 69"/>
                <a:gd name="T82" fmla="*/ 35 w 67"/>
                <a:gd name="T83" fmla="*/ 24 h 69"/>
                <a:gd name="T84" fmla="*/ 39 w 67"/>
                <a:gd name="T85" fmla="*/ 20 h 69"/>
                <a:gd name="T86" fmla="*/ 40 w 67"/>
                <a:gd name="T87" fmla="*/ 14 h 69"/>
                <a:gd name="T88" fmla="*/ 38 w 67"/>
                <a:gd name="T89" fmla="*/ 8 h 69"/>
                <a:gd name="T90" fmla="*/ 35 w 67"/>
                <a:gd name="T91" fmla="*/ 2 h 69"/>
                <a:gd name="T92" fmla="*/ 32 w 67"/>
                <a:gd name="T93" fmla="*/ 12 h 69"/>
                <a:gd name="T94" fmla="*/ 24 w 67"/>
                <a:gd name="T95" fmla="*/ 18 h 69"/>
                <a:gd name="T96" fmla="*/ 30 w 67"/>
                <a:gd name="T97" fmla="*/ 13 h 69"/>
                <a:gd name="T98" fmla="*/ 26 w 67"/>
                <a:gd name="T99" fmla="*/ 16 h 69"/>
                <a:gd name="T100" fmla="*/ 30 w 67"/>
                <a:gd name="T101" fmla="*/ 13 h 69"/>
                <a:gd name="T102" fmla="*/ 27 w 67"/>
                <a:gd name="T103" fmla="*/ 23 h 69"/>
                <a:gd name="T104" fmla="*/ 29 w 67"/>
                <a:gd name="T105" fmla="*/ 7 h 69"/>
                <a:gd name="T106" fmla="*/ 14 w 67"/>
                <a:gd name="T107" fmla="*/ 48 h 69"/>
                <a:gd name="T108" fmla="*/ 28 w 67"/>
                <a:gd name="T109" fmla="*/ 48 h 69"/>
                <a:gd name="T110" fmla="*/ 21 w 67"/>
                <a:gd name="T111" fmla="*/ 45 h 69"/>
                <a:gd name="T112" fmla="*/ 21 w 67"/>
                <a:gd name="T113" fmla="*/ 52 h 69"/>
                <a:gd name="T114" fmla="*/ 29 w 67"/>
                <a:gd name="T115" fmla="*/ 40 h 69"/>
                <a:gd name="T116" fmla="*/ 13 w 67"/>
                <a:gd name="T117" fmla="*/ 56 h 69"/>
                <a:gd name="T118" fmla="*/ 29 w 67"/>
                <a:gd name="T119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" h="69">
                  <a:moveTo>
                    <a:pt x="24" y="31"/>
                  </a:moveTo>
                  <a:cubicBezTo>
                    <a:pt x="25" y="32"/>
                    <a:pt x="26" y="32"/>
                    <a:pt x="27" y="32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31" y="30"/>
                    <a:pt x="32" y="31"/>
                    <a:pt x="33" y="32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3" y="36"/>
                    <a:pt x="33" y="36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9" y="37"/>
                    <a:pt x="39" y="39"/>
                    <a:pt x="40" y="40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7" y="43"/>
                    <a:pt x="38" y="44"/>
                    <a:pt x="38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2" y="48"/>
                    <a:pt x="42" y="49"/>
                    <a:pt x="41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2"/>
                    <a:pt x="37" y="53"/>
                    <a:pt x="37" y="54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39" y="58"/>
                    <a:pt x="38" y="60"/>
                    <a:pt x="37" y="61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4" y="60"/>
                    <a:pt x="33" y="60"/>
                    <a:pt x="33" y="60"/>
                  </a:cubicBezTo>
                  <a:cubicBezTo>
                    <a:pt x="33" y="61"/>
                    <a:pt x="32" y="61"/>
                    <a:pt x="32" y="62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2" y="66"/>
                    <a:pt x="30" y="67"/>
                    <a:pt x="29" y="67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6" y="65"/>
                    <a:pt x="25" y="65"/>
                    <a:pt x="24" y="65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2" y="69"/>
                    <a:pt x="20" y="69"/>
                    <a:pt x="18" y="69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7" y="65"/>
                    <a:pt x="16" y="65"/>
                    <a:pt x="15" y="64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1" y="67"/>
                    <a:pt x="10" y="66"/>
                    <a:pt x="9" y="65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1"/>
                    <a:pt x="9" y="61"/>
                    <a:pt x="9" y="60"/>
                  </a:cubicBezTo>
                  <a:cubicBezTo>
                    <a:pt x="8" y="60"/>
                    <a:pt x="8" y="60"/>
                    <a:pt x="8" y="59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3" y="59"/>
                    <a:pt x="2" y="58"/>
                    <a:pt x="2" y="56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4" y="53"/>
                    <a:pt x="4" y="52"/>
                    <a:pt x="4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49"/>
                    <a:pt x="0" y="47"/>
                    <a:pt x="1" y="46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4"/>
                    <a:pt x="4" y="43"/>
                    <a:pt x="5" y="42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8"/>
                    <a:pt x="3" y="37"/>
                    <a:pt x="5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9" y="36"/>
                  </a:cubicBezTo>
                  <a:cubicBezTo>
                    <a:pt x="9" y="36"/>
                    <a:pt x="10" y="35"/>
                    <a:pt x="10" y="35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0" y="31"/>
                    <a:pt x="11" y="30"/>
                    <a:pt x="13" y="29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7" y="32"/>
                    <a:pt x="18" y="31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0" y="28"/>
                    <a:pt x="22" y="28"/>
                    <a:pt x="24" y="28"/>
                  </a:cubicBezTo>
                  <a:cubicBezTo>
                    <a:pt x="24" y="31"/>
                    <a:pt x="24" y="31"/>
                    <a:pt x="24" y="31"/>
                  </a:cubicBezTo>
                  <a:close/>
                  <a:moveTo>
                    <a:pt x="56" y="17"/>
                  </a:moveTo>
                  <a:cubicBezTo>
                    <a:pt x="56" y="14"/>
                    <a:pt x="56" y="14"/>
                    <a:pt x="56" y="14"/>
                  </a:cubicBezTo>
                  <a:cubicBezTo>
                    <a:pt x="55" y="14"/>
                    <a:pt x="54" y="14"/>
                    <a:pt x="53" y="14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1" y="16"/>
                    <a:pt x="51" y="16"/>
                    <a:pt x="50" y="17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8" y="15"/>
                    <a:pt x="47" y="15"/>
                    <a:pt x="46" y="16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8"/>
                    <a:pt x="46" y="19"/>
                    <a:pt x="45" y="19"/>
                  </a:cubicBezTo>
                  <a:cubicBezTo>
                    <a:pt x="45" y="19"/>
                    <a:pt x="45" y="19"/>
                    <a:pt x="45" y="20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2" y="19"/>
                    <a:pt x="41" y="20"/>
                    <a:pt x="41" y="21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4"/>
                    <a:pt x="42" y="24"/>
                    <a:pt x="41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6"/>
                    <a:pt x="38" y="27"/>
                    <a:pt x="39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30"/>
                    <a:pt x="41" y="30"/>
                    <a:pt x="41" y="31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40" y="34"/>
                    <a:pt x="41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4" y="36"/>
                  </a:cubicBezTo>
                  <a:cubicBezTo>
                    <a:pt x="44" y="36"/>
                    <a:pt x="44" y="36"/>
                    <a:pt x="44" y="37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4" y="39"/>
                    <a:pt x="45" y="40"/>
                    <a:pt x="46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8" y="39"/>
                    <a:pt x="49" y="39"/>
                    <a:pt x="50" y="40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1" y="42"/>
                    <a:pt x="52" y="43"/>
                    <a:pt x="53" y="42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40"/>
                    <a:pt x="55" y="40"/>
                    <a:pt x="56" y="4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8" y="42"/>
                    <a:pt x="59" y="41"/>
                    <a:pt x="60" y="40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4" y="33"/>
                    <a:pt x="64" y="32"/>
                    <a:pt x="64" y="31"/>
                  </a:cubicBezTo>
                  <a:cubicBezTo>
                    <a:pt x="67" y="31"/>
                    <a:pt x="67" y="31"/>
                    <a:pt x="67" y="31"/>
                  </a:cubicBezTo>
                  <a:cubicBezTo>
                    <a:pt x="67" y="30"/>
                    <a:pt x="67" y="29"/>
                    <a:pt x="67" y="28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5" y="27"/>
                    <a:pt x="65" y="26"/>
                    <a:pt x="64" y="25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6" y="23"/>
                    <a:pt x="66" y="22"/>
                    <a:pt x="65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3" y="21"/>
                    <a:pt x="62" y="21"/>
                    <a:pt x="62" y="21"/>
                  </a:cubicBezTo>
                  <a:cubicBezTo>
                    <a:pt x="62" y="20"/>
                    <a:pt x="62" y="20"/>
                    <a:pt x="61" y="20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2" y="17"/>
                    <a:pt x="61" y="16"/>
                    <a:pt x="60" y="16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58" y="17"/>
                    <a:pt x="57" y="17"/>
                    <a:pt x="56" y="17"/>
                  </a:cubicBezTo>
                  <a:close/>
                  <a:moveTo>
                    <a:pt x="53" y="23"/>
                  </a:moveTo>
                  <a:cubicBezTo>
                    <a:pt x="55" y="23"/>
                    <a:pt x="56" y="24"/>
                    <a:pt x="57" y="25"/>
                  </a:cubicBezTo>
                  <a:cubicBezTo>
                    <a:pt x="58" y="26"/>
                    <a:pt x="58" y="27"/>
                    <a:pt x="58" y="29"/>
                  </a:cubicBezTo>
                  <a:cubicBezTo>
                    <a:pt x="58" y="30"/>
                    <a:pt x="57" y="31"/>
                    <a:pt x="56" y="32"/>
                  </a:cubicBezTo>
                  <a:cubicBezTo>
                    <a:pt x="55" y="33"/>
                    <a:pt x="54" y="33"/>
                    <a:pt x="52" y="33"/>
                  </a:cubicBezTo>
                  <a:cubicBezTo>
                    <a:pt x="51" y="33"/>
                    <a:pt x="50" y="32"/>
                    <a:pt x="49" y="31"/>
                  </a:cubicBezTo>
                  <a:cubicBezTo>
                    <a:pt x="48" y="30"/>
                    <a:pt x="48" y="29"/>
                    <a:pt x="48" y="28"/>
                  </a:cubicBezTo>
                  <a:cubicBezTo>
                    <a:pt x="48" y="26"/>
                    <a:pt x="49" y="25"/>
                    <a:pt x="50" y="24"/>
                  </a:cubicBezTo>
                  <a:cubicBezTo>
                    <a:pt x="51" y="23"/>
                    <a:pt x="52" y="23"/>
                    <a:pt x="53" y="23"/>
                  </a:cubicBezTo>
                  <a:close/>
                  <a:moveTo>
                    <a:pt x="55" y="27"/>
                  </a:moveTo>
                  <a:cubicBezTo>
                    <a:pt x="55" y="27"/>
                    <a:pt x="55" y="28"/>
                    <a:pt x="55" y="28"/>
                  </a:cubicBezTo>
                  <a:cubicBezTo>
                    <a:pt x="55" y="29"/>
                    <a:pt x="55" y="30"/>
                    <a:pt x="54" y="30"/>
                  </a:cubicBezTo>
                  <a:cubicBezTo>
                    <a:pt x="54" y="30"/>
                    <a:pt x="53" y="31"/>
                    <a:pt x="53" y="31"/>
                  </a:cubicBezTo>
                  <a:cubicBezTo>
                    <a:pt x="52" y="30"/>
                    <a:pt x="51" y="30"/>
                    <a:pt x="51" y="30"/>
                  </a:cubicBezTo>
                  <a:cubicBezTo>
                    <a:pt x="51" y="29"/>
                    <a:pt x="50" y="29"/>
                    <a:pt x="51" y="28"/>
                  </a:cubicBezTo>
                  <a:cubicBezTo>
                    <a:pt x="51" y="27"/>
                    <a:pt x="51" y="27"/>
                    <a:pt x="51" y="26"/>
                  </a:cubicBezTo>
                  <a:cubicBezTo>
                    <a:pt x="52" y="26"/>
                    <a:pt x="52" y="26"/>
                    <a:pt x="53" y="26"/>
                  </a:cubicBezTo>
                  <a:cubicBezTo>
                    <a:pt x="54" y="26"/>
                    <a:pt x="54" y="26"/>
                    <a:pt x="55" y="27"/>
                  </a:cubicBezTo>
                  <a:close/>
                  <a:moveTo>
                    <a:pt x="59" y="23"/>
                  </a:moveTo>
                  <a:cubicBezTo>
                    <a:pt x="60" y="25"/>
                    <a:pt x="61" y="27"/>
                    <a:pt x="61" y="29"/>
                  </a:cubicBezTo>
                  <a:cubicBezTo>
                    <a:pt x="60" y="31"/>
                    <a:pt x="59" y="33"/>
                    <a:pt x="58" y="34"/>
                  </a:cubicBezTo>
                  <a:cubicBezTo>
                    <a:pt x="56" y="36"/>
                    <a:pt x="54" y="36"/>
                    <a:pt x="52" y="36"/>
                  </a:cubicBezTo>
                  <a:cubicBezTo>
                    <a:pt x="50" y="36"/>
                    <a:pt x="48" y="35"/>
                    <a:pt x="47" y="33"/>
                  </a:cubicBezTo>
                  <a:cubicBezTo>
                    <a:pt x="45" y="32"/>
                    <a:pt x="45" y="30"/>
                    <a:pt x="45" y="27"/>
                  </a:cubicBezTo>
                  <a:cubicBezTo>
                    <a:pt x="45" y="25"/>
                    <a:pt x="46" y="23"/>
                    <a:pt x="48" y="22"/>
                  </a:cubicBezTo>
                  <a:cubicBezTo>
                    <a:pt x="50" y="21"/>
                    <a:pt x="52" y="20"/>
                    <a:pt x="54" y="20"/>
                  </a:cubicBezTo>
                  <a:cubicBezTo>
                    <a:pt x="56" y="21"/>
                    <a:pt x="58" y="22"/>
                    <a:pt x="59" y="23"/>
                  </a:cubicBezTo>
                  <a:close/>
                  <a:moveTo>
                    <a:pt x="31" y="3"/>
                  </a:moveTo>
                  <a:cubicBezTo>
                    <a:pt x="31" y="1"/>
                    <a:pt x="31" y="1"/>
                    <a:pt x="31" y="1"/>
                  </a:cubicBezTo>
                  <a:cubicBezTo>
                    <a:pt x="30" y="1"/>
                    <a:pt x="29" y="0"/>
                    <a:pt x="28" y="1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6" y="3"/>
                    <a:pt x="25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2" y="2"/>
                    <a:pt x="21" y="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6"/>
                    <a:pt x="16" y="7"/>
                    <a:pt x="16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0"/>
                    <a:pt x="17" y="11"/>
                    <a:pt x="16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3"/>
                    <a:pt x="14" y="14"/>
                    <a:pt x="14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6"/>
                    <a:pt x="16" y="17"/>
                    <a:pt x="16" y="18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20"/>
                    <a:pt x="15" y="21"/>
                    <a:pt x="16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2"/>
                    <a:pt x="18" y="22"/>
                    <a:pt x="19" y="2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9" y="26"/>
                    <a:pt x="20" y="27"/>
                    <a:pt x="21" y="27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4" y="26"/>
                    <a:pt x="25" y="26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6" y="29"/>
                    <a:pt x="27" y="29"/>
                    <a:pt x="28" y="29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30" y="27"/>
                    <a:pt x="31" y="26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3" y="28"/>
                    <a:pt x="34" y="28"/>
                    <a:pt x="35" y="27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5" y="25"/>
                    <a:pt x="35" y="24"/>
                    <a:pt x="35" y="24"/>
                  </a:cubicBezTo>
                  <a:cubicBezTo>
                    <a:pt x="36" y="24"/>
                    <a:pt x="36" y="24"/>
                    <a:pt x="36" y="23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4"/>
                    <a:pt x="40" y="23"/>
                    <a:pt x="40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19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17"/>
                    <a:pt x="42" y="16"/>
                    <a:pt x="42" y="15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3"/>
                    <a:pt x="40" y="13"/>
                    <a:pt x="40" y="12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1" y="10"/>
                    <a:pt x="41" y="9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7" y="8"/>
                    <a:pt x="37" y="7"/>
                  </a:cubicBezTo>
                  <a:cubicBezTo>
                    <a:pt x="37" y="7"/>
                    <a:pt x="37" y="7"/>
                    <a:pt x="36" y="7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4"/>
                    <a:pt x="36" y="3"/>
                    <a:pt x="35" y="2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2" y="4"/>
                    <a:pt x="31" y="3"/>
                  </a:cubicBezTo>
                  <a:close/>
                  <a:moveTo>
                    <a:pt x="28" y="10"/>
                  </a:moveTo>
                  <a:cubicBezTo>
                    <a:pt x="30" y="10"/>
                    <a:pt x="31" y="11"/>
                    <a:pt x="32" y="12"/>
                  </a:cubicBezTo>
                  <a:cubicBezTo>
                    <a:pt x="33" y="13"/>
                    <a:pt x="33" y="14"/>
                    <a:pt x="33" y="15"/>
                  </a:cubicBezTo>
                  <a:cubicBezTo>
                    <a:pt x="33" y="17"/>
                    <a:pt x="32" y="18"/>
                    <a:pt x="31" y="19"/>
                  </a:cubicBezTo>
                  <a:cubicBezTo>
                    <a:pt x="30" y="20"/>
                    <a:pt x="29" y="20"/>
                    <a:pt x="27" y="20"/>
                  </a:cubicBezTo>
                  <a:cubicBezTo>
                    <a:pt x="26" y="20"/>
                    <a:pt x="25" y="19"/>
                    <a:pt x="24" y="18"/>
                  </a:cubicBezTo>
                  <a:cubicBezTo>
                    <a:pt x="23" y="17"/>
                    <a:pt x="23" y="16"/>
                    <a:pt x="23" y="14"/>
                  </a:cubicBezTo>
                  <a:cubicBezTo>
                    <a:pt x="23" y="13"/>
                    <a:pt x="24" y="12"/>
                    <a:pt x="25" y="11"/>
                  </a:cubicBezTo>
                  <a:cubicBezTo>
                    <a:pt x="26" y="10"/>
                    <a:pt x="27" y="10"/>
                    <a:pt x="28" y="10"/>
                  </a:cubicBezTo>
                  <a:close/>
                  <a:moveTo>
                    <a:pt x="30" y="13"/>
                  </a:moveTo>
                  <a:cubicBezTo>
                    <a:pt x="30" y="14"/>
                    <a:pt x="30" y="14"/>
                    <a:pt x="30" y="15"/>
                  </a:cubicBezTo>
                  <a:cubicBezTo>
                    <a:pt x="30" y="16"/>
                    <a:pt x="30" y="16"/>
                    <a:pt x="29" y="17"/>
                  </a:cubicBezTo>
                  <a:cubicBezTo>
                    <a:pt x="29" y="17"/>
                    <a:pt x="28" y="17"/>
                    <a:pt x="28" y="17"/>
                  </a:cubicBezTo>
                  <a:cubicBezTo>
                    <a:pt x="27" y="17"/>
                    <a:pt x="26" y="17"/>
                    <a:pt x="26" y="16"/>
                  </a:cubicBezTo>
                  <a:cubicBezTo>
                    <a:pt x="26" y="16"/>
                    <a:pt x="26" y="15"/>
                    <a:pt x="26" y="15"/>
                  </a:cubicBezTo>
                  <a:cubicBezTo>
                    <a:pt x="26" y="14"/>
                    <a:pt x="26" y="13"/>
                    <a:pt x="26" y="13"/>
                  </a:cubicBezTo>
                  <a:cubicBezTo>
                    <a:pt x="27" y="13"/>
                    <a:pt x="28" y="12"/>
                    <a:pt x="28" y="13"/>
                  </a:cubicBezTo>
                  <a:cubicBezTo>
                    <a:pt x="29" y="13"/>
                    <a:pt x="29" y="13"/>
                    <a:pt x="30" y="13"/>
                  </a:cubicBezTo>
                  <a:close/>
                  <a:moveTo>
                    <a:pt x="34" y="10"/>
                  </a:moveTo>
                  <a:cubicBezTo>
                    <a:pt x="35" y="11"/>
                    <a:pt x="36" y="14"/>
                    <a:pt x="36" y="16"/>
                  </a:cubicBezTo>
                  <a:cubicBezTo>
                    <a:pt x="36" y="18"/>
                    <a:pt x="34" y="20"/>
                    <a:pt x="33" y="21"/>
                  </a:cubicBezTo>
                  <a:cubicBezTo>
                    <a:pt x="31" y="22"/>
                    <a:pt x="29" y="23"/>
                    <a:pt x="27" y="23"/>
                  </a:cubicBezTo>
                  <a:cubicBezTo>
                    <a:pt x="25" y="22"/>
                    <a:pt x="23" y="21"/>
                    <a:pt x="22" y="20"/>
                  </a:cubicBezTo>
                  <a:cubicBezTo>
                    <a:pt x="21" y="18"/>
                    <a:pt x="20" y="16"/>
                    <a:pt x="20" y="14"/>
                  </a:cubicBezTo>
                  <a:cubicBezTo>
                    <a:pt x="20" y="12"/>
                    <a:pt x="21" y="10"/>
                    <a:pt x="23" y="9"/>
                  </a:cubicBezTo>
                  <a:cubicBezTo>
                    <a:pt x="25" y="7"/>
                    <a:pt x="27" y="7"/>
                    <a:pt x="29" y="7"/>
                  </a:cubicBezTo>
                  <a:cubicBezTo>
                    <a:pt x="31" y="7"/>
                    <a:pt x="33" y="8"/>
                    <a:pt x="34" y="10"/>
                  </a:cubicBezTo>
                  <a:close/>
                  <a:moveTo>
                    <a:pt x="21" y="41"/>
                  </a:moveTo>
                  <a:cubicBezTo>
                    <a:pt x="19" y="41"/>
                    <a:pt x="17" y="42"/>
                    <a:pt x="16" y="43"/>
                  </a:cubicBezTo>
                  <a:cubicBezTo>
                    <a:pt x="14" y="44"/>
                    <a:pt x="14" y="46"/>
                    <a:pt x="14" y="48"/>
                  </a:cubicBezTo>
                  <a:cubicBezTo>
                    <a:pt x="14" y="50"/>
                    <a:pt x="14" y="52"/>
                    <a:pt x="16" y="54"/>
                  </a:cubicBezTo>
                  <a:cubicBezTo>
                    <a:pt x="17" y="55"/>
                    <a:pt x="19" y="56"/>
                    <a:pt x="21" y="56"/>
                  </a:cubicBezTo>
                  <a:cubicBezTo>
                    <a:pt x="23" y="56"/>
                    <a:pt x="25" y="55"/>
                    <a:pt x="26" y="54"/>
                  </a:cubicBezTo>
                  <a:cubicBezTo>
                    <a:pt x="28" y="52"/>
                    <a:pt x="28" y="50"/>
                    <a:pt x="28" y="48"/>
                  </a:cubicBezTo>
                  <a:cubicBezTo>
                    <a:pt x="28" y="46"/>
                    <a:pt x="28" y="44"/>
                    <a:pt x="26" y="43"/>
                  </a:cubicBezTo>
                  <a:cubicBezTo>
                    <a:pt x="25" y="42"/>
                    <a:pt x="23" y="41"/>
                    <a:pt x="21" y="41"/>
                  </a:cubicBezTo>
                  <a:close/>
                  <a:moveTo>
                    <a:pt x="23" y="46"/>
                  </a:moveTo>
                  <a:cubicBezTo>
                    <a:pt x="23" y="45"/>
                    <a:pt x="22" y="45"/>
                    <a:pt x="21" y="45"/>
                  </a:cubicBezTo>
                  <a:cubicBezTo>
                    <a:pt x="20" y="45"/>
                    <a:pt x="19" y="45"/>
                    <a:pt x="19" y="46"/>
                  </a:cubicBezTo>
                  <a:cubicBezTo>
                    <a:pt x="18" y="47"/>
                    <a:pt x="18" y="47"/>
                    <a:pt x="18" y="48"/>
                  </a:cubicBezTo>
                  <a:cubicBezTo>
                    <a:pt x="18" y="49"/>
                    <a:pt x="18" y="50"/>
                    <a:pt x="19" y="51"/>
                  </a:cubicBezTo>
                  <a:cubicBezTo>
                    <a:pt x="19" y="51"/>
                    <a:pt x="20" y="52"/>
                    <a:pt x="21" y="52"/>
                  </a:cubicBezTo>
                  <a:cubicBezTo>
                    <a:pt x="22" y="52"/>
                    <a:pt x="23" y="51"/>
                    <a:pt x="23" y="51"/>
                  </a:cubicBezTo>
                  <a:cubicBezTo>
                    <a:pt x="24" y="50"/>
                    <a:pt x="24" y="49"/>
                    <a:pt x="24" y="48"/>
                  </a:cubicBezTo>
                  <a:cubicBezTo>
                    <a:pt x="24" y="47"/>
                    <a:pt x="24" y="47"/>
                    <a:pt x="23" y="46"/>
                  </a:cubicBezTo>
                  <a:close/>
                  <a:moveTo>
                    <a:pt x="29" y="40"/>
                  </a:moveTo>
                  <a:cubicBezTo>
                    <a:pt x="27" y="38"/>
                    <a:pt x="24" y="37"/>
                    <a:pt x="21" y="37"/>
                  </a:cubicBezTo>
                  <a:cubicBezTo>
                    <a:pt x="18" y="37"/>
                    <a:pt x="15" y="38"/>
                    <a:pt x="13" y="40"/>
                  </a:cubicBezTo>
                  <a:cubicBezTo>
                    <a:pt x="11" y="42"/>
                    <a:pt x="10" y="45"/>
                    <a:pt x="10" y="48"/>
                  </a:cubicBezTo>
                  <a:cubicBezTo>
                    <a:pt x="10" y="51"/>
                    <a:pt x="11" y="54"/>
                    <a:pt x="13" y="56"/>
                  </a:cubicBezTo>
                  <a:cubicBezTo>
                    <a:pt x="15" y="58"/>
                    <a:pt x="18" y="60"/>
                    <a:pt x="21" y="60"/>
                  </a:cubicBezTo>
                  <a:cubicBezTo>
                    <a:pt x="24" y="60"/>
                    <a:pt x="27" y="58"/>
                    <a:pt x="29" y="56"/>
                  </a:cubicBezTo>
                  <a:cubicBezTo>
                    <a:pt x="31" y="54"/>
                    <a:pt x="32" y="51"/>
                    <a:pt x="32" y="48"/>
                  </a:cubicBezTo>
                  <a:cubicBezTo>
                    <a:pt x="32" y="45"/>
                    <a:pt x="31" y="42"/>
                    <a:pt x="29" y="40"/>
                  </a:cubicBezTo>
                  <a:close/>
                </a:path>
              </a:pathLst>
            </a:custGeom>
            <a:solidFill>
              <a:srgbClr val="0E706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758428" y="3015104"/>
            <a:ext cx="2204867" cy="1308120"/>
            <a:chOff x="3203847" y="3077365"/>
            <a:chExt cx="2204867" cy="1308120"/>
          </a:xfrm>
        </p:grpSpPr>
        <p:sp>
          <p:nvSpPr>
            <p:cNvPr id="49" name="文本框 48"/>
            <p:cNvSpPr txBox="1"/>
            <p:nvPr/>
          </p:nvSpPr>
          <p:spPr>
            <a:xfrm>
              <a:off x="3203848" y="3575840"/>
              <a:ext cx="1797050" cy="31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重定向流水线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54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203847" y="3853032"/>
              <a:ext cx="2204867" cy="532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重定向机制设计，</a:t>
              </a:r>
              <a:r>
                <a:rPr lang="en-US" altLang="zh-CN" sz="1100" i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控制器改造（自信心爆棚）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Freeform 16"/>
            <p:cNvSpPr>
              <a:spLocks noEditPoints="1"/>
            </p:cNvSpPr>
            <p:nvPr/>
          </p:nvSpPr>
          <p:spPr bwMode="auto">
            <a:xfrm>
              <a:off x="3433618" y="3077365"/>
              <a:ext cx="455586" cy="371718"/>
            </a:xfrm>
            <a:custGeom>
              <a:avLst/>
              <a:gdLst>
                <a:gd name="T0" fmla="*/ 22 w 67"/>
                <a:gd name="T1" fmla="*/ 52 h 52"/>
                <a:gd name="T2" fmla="*/ 30 w 67"/>
                <a:gd name="T3" fmla="*/ 52 h 52"/>
                <a:gd name="T4" fmla="*/ 32 w 67"/>
                <a:gd name="T5" fmla="*/ 51 h 52"/>
                <a:gd name="T6" fmla="*/ 32 w 67"/>
                <a:gd name="T7" fmla="*/ 34 h 52"/>
                <a:gd name="T8" fmla="*/ 27 w 67"/>
                <a:gd name="T9" fmla="*/ 31 h 52"/>
                <a:gd name="T10" fmla="*/ 20 w 67"/>
                <a:gd name="T11" fmla="*/ 35 h 52"/>
                <a:gd name="T12" fmla="*/ 20 w 67"/>
                <a:gd name="T13" fmla="*/ 51 h 52"/>
                <a:gd name="T14" fmla="*/ 22 w 67"/>
                <a:gd name="T15" fmla="*/ 52 h 52"/>
                <a:gd name="T16" fmla="*/ 0 w 67"/>
                <a:gd name="T17" fmla="*/ 34 h 52"/>
                <a:gd name="T18" fmla="*/ 25 w 67"/>
                <a:gd name="T19" fmla="*/ 19 h 52"/>
                <a:gd name="T20" fmla="*/ 27 w 67"/>
                <a:gd name="T21" fmla="*/ 18 h 52"/>
                <a:gd name="T22" fmla="*/ 28 w 67"/>
                <a:gd name="T23" fmla="*/ 19 h 52"/>
                <a:gd name="T24" fmla="*/ 36 w 67"/>
                <a:gd name="T25" fmla="*/ 23 h 52"/>
                <a:gd name="T26" fmla="*/ 56 w 67"/>
                <a:gd name="T27" fmla="*/ 6 h 52"/>
                <a:gd name="T28" fmla="*/ 53 w 67"/>
                <a:gd name="T29" fmla="*/ 3 h 52"/>
                <a:gd name="T30" fmla="*/ 60 w 67"/>
                <a:gd name="T31" fmla="*/ 1 h 52"/>
                <a:gd name="T32" fmla="*/ 67 w 67"/>
                <a:gd name="T33" fmla="*/ 0 h 52"/>
                <a:gd name="T34" fmla="*/ 65 w 67"/>
                <a:gd name="T35" fmla="*/ 7 h 52"/>
                <a:gd name="T36" fmla="*/ 63 w 67"/>
                <a:gd name="T37" fmla="*/ 14 h 52"/>
                <a:gd name="T38" fmla="*/ 60 w 67"/>
                <a:gd name="T39" fmla="*/ 10 h 52"/>
                <a:gd name="T40" fmla="*/ 38 w 67"/>
                <a:gd name="T41" fmla="*/ 29 h 52"/>
                <a:gd name="T42" fmla="*/ 36 w 67"/>
                <a:gd name="T43" fmla="*/ 31 h 52"/>
                <a:gd name="T44" fmla="*/ 35 w 67"/>
                <a:gd name="T45" fmla="*/ 30 h 52"/>
                <a:gd name="T46" fmla="*/ 27 w 67"/>
                <a:gd name="T47" fmla="*/ 25 h 52"/>
                <a:gd name="T48" fmla="*/ 3 w 67"/>
                <a:gd name="T49" fmla="*/ 39 h 52"/>
                <a:gd name="T50" fmla="*/ 0 w 67"/>
                <a:gd name="T51" fmla="*/ 34 h 52"/>
                <a:gd name="T52" fmla="*/ 6 w 67"/>
                <a:gd name="T53" fmla="*/ 52 h 52"/>
                <a:gd name="T54" fmla="*/ 14 w 67"/>
                <a:gd name="T55" fmla="*/ 52 h 52"/>
                <a:gd name="T56" fmla="*/ 16 w 67"/>
                <a:gd name="T57" fmla="*/ 51 h 52"/>
                <a:gd name="T58" fmla="*/ 16 w 67"/>
                <a:gd name="T59" fmla="*/ 38 h 52"/>
                <a:gd name="T60" fmla="*/ 4 w 67"/>
                <a:gd name="T61" fmla="*/ 44 h 52"/>
                <a:gd name="T62" fmla="*/ 4 w 67"/>
                <a:gd name="T63" fmla="*/ 51 h 52"/>
                <a:gd name="T64" fmla="*/ 6 w 67"/>
                <a:gd name="T65" fmla="*/ 52 h 52"/>
                <a:gd name="T66" fmla="*/ 38 w 67"/>
                <a:gd name="T67" fmla="*/ 52 h 52"/>
                <a:gd name="T68" fmla="*/ 46 w 67"/>
                <a:gd name="T69" fmla="*/ 52 h 52"/>
                <a:gd name="T70" fmla="*/ 48 w 67"/>
                <a:gd name="T71" fmla="*/ 51 h 52"/>
                <a:gd name="T72" fmla="*/ 48 w 67"/>
                <a:gd name="T73" fmla="*/ 27 h 52"/>
                <a:gd name="T74" fmla="*/ 48 w 67"/>
                <a:gd name="T75" fmla="*/ 27 h 52"/>
                <a:gd name="T76" fmla="*/ 37 w 67"/>
                <a:gd name="T77" fmla="*/ 37 h 52"/>
                <a:gd name="T78" fmla="*/ 37 w 67"/>
                <a:gd name="T79" fmla="*/ 36 h 52"/>
                <a:gd name="T80" fmla="*/ 37 w 67"/>
                <a:gd name="T81" fmla="*/ 51 h 52"/>
                <a:gd name="T82" fmla="*/ 38 w 67"/>
                <a:gd name="T83" fmla="*/ 52 h 52"/>
                <a:gd name="T84" fmla="*/ 55 w 67"/>
                <a:gd name="T85" fmla="*/ 52 h 52"/>
                <a:gd name="T86" fmla="*/ 62 w 67"/>
                <a:gd name="T87" fmla="*/ 52 h 52"/>
                <a:gd name="T88" fmla="*/ 64 w 67"/>
                <a:gd name="T89" fmla="*/ 51 h 52"/>
                <a:gd name="T90" fmla="*/ 64 w 67"/>
                <a:gd name="T91" fmla="*/ 22 h 52"/>
                <a:gd name="T92" fmla="*/ 60 w 67"/>
                <a:gd name="T93" fmla="*/ 17 h 52"/>
                <a:gd name="T94" fmla="*/ 53 w 67"/>
                <a:gd name="T95" fmla="*/ 23 h 52"/>
                <a:gd name="T96" fmla="*/ 53 w 67"/>
                <a:gd name="T97" fmla="*/ 51 h 52"/>
                <a:gd name="T98" fmla="*/ 55 w 67"/>
                <a:gd name="T9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7" h="52">
                  <a:moveTo>
                    <a:pt x="22" y="52"/>
                  </a:moveTo>
                  <a:cubicBezTo>
                    <a:pt x="25" y="52"/>
                    <a:pt x="28" y="52"/>
                    <a:pt x="30" y="52"/>
                  </a:cubicBezTo>
                  <a:cubicBezTo>
                    <a:pt x="31" y="52"/>
                    <a:pt x="32" y="52"/>
                    <a:pt x="32" y="51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2"/>
                    <a:pt x="21" y="52"/>
                    <a:pt x="22" y="52"/>
                  </a:cubicBezTo>
                  <a:close/>
                  <a:moveTo>
                    <a:pt x="0" y="34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4"/>
                    <a:pt x="0" y="34"/>
                    <a:pt x="0" y="34"/>
                  </a:cubicBezTo>
                  <a:close/>
                  <a:moveTo>
                    <a:pt x="6" y="52"/>
                  </a:moveTo>
                  <a:cubicBezTo>
                    <a:pt x="14" y="52"/>
                    <a:pt x="14" y="52"/>
                    <a:pt x="14" y="52"/>
                  </a:cubicBezTo>
                  <a:cubicBezTo>
                    <a:pt x="15" y="52"/>
                    <a:pt x="16" y="52"/>
                    <a:pt x="16" y="51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2"/>
                    <a:pt x="5" y="52"/>
                    <a:pt x="6" y="52"/>
                  </a:cubicBezTo>
                  <a:close/>
                  <a:moveTo>
                    <a:pt x="38" y="52"/>
                  </a:moveTo>
                  <a:cubicBezTo>
                    <a:pt x="41" y="52"/>
                    <a:pt x="44" y="52"/>
                    <a:pt x="46" y="52"/>
                  </a:cubicBezTo>
                  <a:cubicBezTo>
                    <a:pt x="47" y="52"/>
                    <a:pt x="48" y="52"/>
                    <a:pt x="48" y="51"/>
                  </a:cubicBezTo>
                  <a:cubicBezTo>
                    <a:pt x="48" y="43"/>
                    <a:pt x="48" y="35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7" y="52"/>
                    <a:pt x="37" y="52"/>
                    <a:pt x="38" y="52"/>
                  </a:cubicBezTo>
                  <a:close/>
                  <a:moveTo>
                    <a:pt x="55" y="52"/>
                  </a:moveTo>
                  <a:cubicBezTo>
                    <a:pt x="62" y="52"/>
                    <a:pt x="62" y="52"/>
                    <a:pt x="62" y="52"/>
                  </a:cubicBezTo>
                  <a:cubicBezTo>
                    <a:pt x="63" y="52"/>
                    <a:pt x="64" y="52"/>
                    <a:pt x="64" y="51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2"/>
                    <a:pt x="54" y="52"/>
                    <a:pt x="55" y="52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7176242" y="4795934"/>
            <a:ext cx="1846242" cy="1126586"/>
            <a:chOff x="6758206" y="4798827"/>
            <a:chExt cx="1846242" cy="1126586"/>
          </a:xfrm>
        </p:grpSpPr>
        <p:sp>
          <p:nvSpPr>
            <p:cNvPr id="70" name="文本框 69"/>
            <p:cNvSpPr txBox="1"/>
            <p:nvPr/>
          </p:nvSpPr>
          <p:spPr>
            <a:xfrm>
              <a:off x="6758206" y="5301208"/>
              <a:ext cx="1846242" cy="624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顺利通关（爽）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0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最高</a:t>
              </a:r>
              <a:r>
                <a:rPr lang="en-US" altLang="zh-CN" sz="1000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73</a:t>
              </a:r>
              <a:r>
                <a:rPr lang="zh-CN" altLang="en-US" sz="1000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</a:p>
          </p:txBody>
        </p:sp>
        <p:pic>
          <p:nvPicPr>
            <p:cNvPr id="107" name="组合 207"/>
            <p:cNvPicPr>
              <a:picLocks noChangeArrowheads="1"/>
            </p:cNvPicPr>
            <p:nvPr/>
          </p:nvPicPr>
          <p:blipFill>
            <a:blip r:embed="rId2">
              <a:duotone>
                <a:srgbClr val="70AD47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2014" y="4798827"/>
              <a:ext cx="518160" cy="408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" name="组合 29"/>
          <p:cNvGrpSpPr/>
          <p:nvPr/>
        </p:nvGrpSpPr>
        <p:grpSpPr>
          <a:xfrm>
            <a:off x="736587" y="1270145"/>
            <a:ext cx="2226708" cy="1598126"/>
            <a:chOff x="736587" y="1270145"/>
            <a:chExt cx="2226708" cy="1598126"/>
          </a:xfrm>
        </p:grpSpPr>
        <p:sp>
          <p:nvSpPr>
            <p:cNvPr id="5" name="文本框 4"/>
            <p:cNvSpPr txBox="1"/>
            <p:nvPr/>
          </p:nvSpPr>
          <p:spPr>
            <a:xfrm>
              <a:off x="736587" y="1819085"/>
              <a:ext cx="19632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单周期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　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en-US" altLang="zh-CN" sz="1400" b="1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58429" y="2115757"/>
              <a:ext cx="2204866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将课程实验工作移植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小组充分分工合作，代码共享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8" name="Picture 131" descr="j0242087[1]"/>
            <p:cNvPicPr>
              <a:picLocks noChangeAspect="1"/>
            </p:cNvPicPr>
            <p:nvPr/>
          </p:nvPicPr>
          <p:blipFill>
            <a:blip r:embed="rId3">
              <a:biLevel thresh="50000"/>
              <a:grayscl/>
            </a:blip>
            <a:stretch>
              <a:fillRect/>
            </a:stretch>
          </p:blipFill>
          <p:spPr>
            <a:xfrm>
              <a:off x="981951" y="1270145"/>
              <a:ext cx="686731" cy="505459"/>
            </a:xfrm>
            <a:prstGeom prst="rect">
              <a:avLst/>
            </a:prstGeom>
            <a:noFill/>
            <a:ln w="9525">
              <a:noFill/>
            </a:ln>
          </p:spPr>
        </p:pic>
      </p:grpSp>
      <p:cxnSp>
        <p:nvCxnSpPr>
          <p:cNvPr id="60" name="Straight Connector 34"/>
          <p:cNvCxnSpPr/>
          <p:nvPr/>
        </p:nvCxnSpPr>
        <p:spPr>
          <a:xfrm flipH="1">
            <a:off x="1797584" y="3298263"/>
            <a:ext cx="1617952" cy="2213"/>
          </a:xfrm>
          <a:prstGeom prst="line">
            <a:avLst/>
          </a:prstGeom>
          <a:noFill/>
          <a:ln w="38100" cap="rnd" cmpd="sng" algn="ctr">
            <a:solidFill>
              <a:srgbClr val="F47264"/>
            </a:solidFill>
            <a:prstDash val="solid"/>
            <a:miter lim="800000"/>
            <a:headEnd type="oval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1401-1410</a:t>
            </a:r>
            <a:r>
              <a:rPr lang="zh-CN" altLang="en-US" dirty="0"/>
              <a:t>课程设计</a:t>
            </a:r>
            <a:r>
              <a:rPr lang="zh-CN" altLang="en-US" dirty="0" smtClean="0"/>
              <a:t>路径及评分标准</a:t>
            </a:r>
            <a:endParaRPr lang="zh-CN" altLang="en-US" dirty="0"/>
          </a:p>
        </p:txBody>
      </p:sp>
      <p:cxnSp>
        <p:nvCxnSpPr>
          <p:cNvPr id="35" name="Straight Connector 25"/>
          <p:cNvCxnSpPr/>
          <p:nvPr/>
        </p:nvCxnSpPr>
        <p:spPr>
          <a:xfrm>
            <a:off x="1813634" y="1534968"/>
            <a:ext cx="1527513" cy="0"/>
          </a:xfrm>
          <a:prstGeom prst="line">
            <a:avLst/>
          </a:prstGeom>
          <a:noFill/>
          <a:ln w="38100" cap="rnd" cmpd="sng" algn="ctr">
            <a:solidFill>
              <a:srgbClr val="29B9A6"/>
            </a:solidFill>
            <a:prstDash val="solid"/>
            <a:miter lim="800000"/>
            <a:headEnd type="oval"/>
            <a:tailEnd type="triangle"/>
          </a:ln>
          <a:effectLst/>
        </p:spPr>
      </p:cxnSp>
      <p:cxnSp>
        <p:nvCxnSpPr>
          <p:cNvPr id="36" name="Straight Connector 34"/>
          <p:cNvCxnSpPr/>
          <p:nvPr/>
        </p:nvCxnSpPr>
        <p:spPr>
          <a:xfrm>
            <a:off x="4122176" y="1534968"/>
            <a:ext cx="1527513" cy="0"/>
          </a:xfrm>
          <a:prstGeom prst="line">
            <a:avLst/>
          </a:prstGeom>
          <a:noFill/>
          <a:ln w="38100" cap="rnd" cmpd="sng" algn="ctr">
            <a:solidFill>
              <a:srgbClr val="F47264"/>
            </a:solidFill>
            <a:prstDash val="solid"/>
            <a:miter lim="800000"/>
            <a:headEnd type="oval"/>
            <a:tailEnd type="triangle"/>
          </a:ln>
          <a:effectLst/>
        </p:spPr>
      </p:cxnSp>
      <p:cxnSp>
        <p:nvCxnSpPr>
          <p:cNvPr id="37" name="Straight Connector 39"/>
          <p:cNvCxnSpPr/>
          <p:nvPr/>
        </p:nvCxnSpPr>
        <p:spPr>
          <a:xfrm>
            <a:off x="6412859" y="1534968"/>
            <a:ext cx="1527513" cy="0"/>
          </a:xfrm>
          <a:prstGeom prst="line">
            <a:avLst/>
          </a:prstGeom>
          <a:noFill/>
          <a:ln w="38100" cap="rnd" cmpd="sng" algn="ctr">
            <a:solidFill>
              <a:srgbClr val="F8D35E"/>
            </a:solidFill>
            <a:prstDash val="solid"/>
            <a:miter lim="800000"/>
            <a:headEnd type="oval"/>
            <a:tailEnd type="none"/>
          </a:ln>
          <a:effectLst/>
        </p:spPr>
      </p:cxnSp>
      <p:cxnSp>
        <p:nvCxnSpPr>
          <p:cNvPr id="38" name="Elbow Connector 44"/>
          <p:cNvCxnSpPr/>
          <p:nvPr/>
        </p:nvCxnSpPr>
        <p:spPr>
          <a:xfrm rot="5400000">
            <a:off x="6250936" y="1584501"/>
            <a:ext cx="1763180" cy="1615693"/>
          </a:xfrm>
          <a:prstGeom prst="bentConnector3">
            <a:avLst>
              <a:gd name="adj1" fmla="val 100560"/>
            </a:avLst>
          </a:prstGeom>
          <a:noFill/>
          <a:ln w="38100" cap="flat" cmpd="sng" algn="ctr">
            <a:solidFill>
              <a:srgbClr val="F8D35E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" name="Straight Connector 67"/>
          <p:cNvCxnSpPr/>
          <p:nvPr/>
        </p:nvCxnSpPr>
        <p:spPr>
          <a:xfrm flipH="1">
            <a:off x="4089587" y="3298148"/>
            <a:ext cx="1527513" cy="0"/>
          </a:xfrm>
          <a:prstGeom prst="line">
            <a:avLst/>
          </a:prstGeom>
          <a:noFill/>
          <a:ln w="38100" cap="rnd" cmpd="sng" algn="ctr">
            <a:solidFill>
              <a:srgbClr val="29B9A6"/>
            </a:solidFill>
            <a:prstDash val="solid"/>
            <a:miter lim="800000"/>
            <a:headEnd type="oval"/>
            <a:tailEnd type="triangle"/>
          </a:ln>
          <a:effectLst/>
        </p:spPr>
      </p:cxnSp>
      <p:cxnSp>
        <p:nvCxnSpPr>
          <p:cNvPr id="40" name="Straight Connector 68"/>
          <p:cNvCxnSpPr/>
          <p:nvPr/>
        </p:nvCxnSpPr>
        <p:spPr>
          <a:xfrm flipH="1">
            <a:off x="1781045" y="3298148"/>
            <a:ext cx="1527513" cy="0"/>
          </a:xfrm>
          <a:prstGeom prst="line">
            <a:avLst/>
          </a:prstGeom>
          <a:noFill/>
          <a:ln w="38100" cap="rnd" cmpd="sng" algn="ctr">
            <a:solidFill>
              <a:srgbClr val="F47264"/>
            </a:solidFill>
            <a:prstDash val="solid"/>
            <a:miter lim="800000"/>
            <a:headEnd type="oval"/>
            <a:tailEnd type="triangle"/>
          </a:ln>
          <a:effectLst/>
        </p:spPr>
      </p:cxnSp>
      <p:cxnSp>
        <p:nvCxnSpPr>
          <p:cNvPr id="54" name="Elbow Connector 44"/>
          <p:cNvCxnSpPr/>
          <p:nvPr/>
        </p:nvCxnSpPr>
        <p:spPr>
          <a:xfrm>
            <a:off x="1474969" y="4328768"/>
            <a:ext cx="771787" cy="644272"/>
          </a:xfrm>
          <a:prstGeom prst="bentConnector3">
            <a:avLst>
              <a:gd name="adj1" fmla="val -1644"/>
            </a:avLst>
          </a:prstGeom>
          <a:noFill/>
          <a:ln w="38100" cap="flat" cmpd="sng" algn="ctr">
            <a:solidFill>
              <a:srgbClr val="F8D35E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62" name="Straight Connector 25"/>
          <p:cNvCxnSpPr/>
          <p:nvPr/>
        </p:nvCxnSpPr>
        <p:spPr>
          <a:xfrm>
            <a:off x="3059832" y="4973040"/>
            <a:ext cx="1440160" cy="0"/>
          </a:xfrm>
          <a:prstGeom prst="line">
            <a:avLst/>
          </a:prstGeom>
          <a:noFill/>
          <a:ln w="38100" cap="rnd" cmpd="sng" algn="ctr">
            <a:solidFill>
              <a:srgbClr val="29B9A6"/>
            </a:solidFill>
            <a:prstDash val="dash"/>
            <a:miter lim="800000"/>
            <a:headEnd type="oval"/>
            <a:tailEnd type="triangle"/>
          </a:ln>
          <a:effectLst/>
        </p:spPr>
      </p:cxnSp>
      <p:cxnSp>
        <p:nvCxnSpPr>
          <p:cNvPr id="66" name="Straight Connector 34"/>
          <p:cNvCxnSpPr/>
          <p:nvPr/>
        </p:nvCxnSpPr>
        <p:spPr>
          <a:xfrm>
            <a:off x="5220072" y="4973040"/>
            <a:ext cx="1527513" cy="0"/>
          </a:xfrm>
          <a:prstGeom prst="line">
            <a:avLst/>
          </a:prstGeom>
          <a:noFill/>
          <a:ln w="38100" cap="rnd" cmpd="sng" algn="ctr">
            <a:solidFill>
              <a:srgbClr val="F47264"/>
            </a:solidFill>
            <a:prstDash val="sysDash"/>
            <a:miter lim="800000"/>
            <a:headEnd type="oval"/>
            <a:tailEnd type="triangle"/>
          </a:ln>
          <a:effectLst/>
        </p:spPr>
      </p:cxnSp>
      <p:grpSp>
        <p:nvGrpSpPr>
          <p:cNvPr id="115" name="组合 114"/>
          <p:cNvGrpSpPr/>
          <p:nvPr/>
        </p:nvGrpSpPr>
        <p:grpSpPr>
          <a:xfrm>
            <a:off x="5576704" y="3077207"/>
            <a:ext cx="2451680" cy="1232719"/>
            <a:chOff x="5504696" y="3152766"/>
            <a:chExt cx="2451680" cy="1232719"/>
          </a:xfrm>
        </p:grpSpPr>
        <p:sp>
          <p:nvSpPr>
            <p:cNvPr id="50" name="文本框 49"/>
            <p:cNvSpPr txBox="1"/>
            <p:nvPr/>
          </p:nvSpPr>
          <p:spPr>
            <a:xfrm>
              <a:off x="5504696" y="3575785"/>
              <a:ext cx="1443568" cy="31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气泡流水线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48</a:t>
              </a:r>
              <a:endParaRPr lang="zh-CN" altLang="en-US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508104" y="3853032"/>
              <a:ext cx="2448272" cy="532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数据冲突检测，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处理分支冲突</a:t>
              </a: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插入气泡解决数据冲突（跑起来了耶）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Freeform 57"/>
            <p:cNvSpPr>
              <a:spLocks noEditPoints="1"/>
            </p:cNvSpPr>
            <p:nvPr/>
          </p:nvSpPr>
          <p:spPr bwMode="auto">
            <a:xfrm>
              <a:off x="5729070" y="3152766"/>
              <a:ext cx="406553" cy="406551"/>
            </a:xfrm>
            <a:custGeom>
              <a:avLst/>
              <a:gdLst/>
              <a:ahLst/>
              <a:cxnLst>
                <a:cxn ang="0">
                  <a:pos x="55" y="31"/>
                </a:cxn>
                <a:cxn ang="0">
                  <a:pos x="54" y="33"/>
                </a:cxn>
                <a:cxn ang="0">
                  <a:pos x="47" y="34"/>
                </a:cxn>
                <a:cxn ang="0">
                  <a:pos x="46" y="37"/>
                </a:cxn>
                <a:cxn ang="0">
                  <a:pos x="49" y="42"/>
                </a:cxn>
                <a:cxn ang="0">
                  <a:pos x="50" y="43"/>
                </a:cxn>
                <a:cxn ang="0">
                  <a:pos x="49" y="44"/>
                </a:cxn>
                <a:cxn ang="0">
                  <a:pos x="43" y="50"/>
                </a:cxn>
                <a:cxn ang="0">
                  <a:pos x="42" y="50"/>
                </a:cxn>
                <a:cxn ang="0">
                  <a:pos x="37" y="46"/>
                </a:cxn>
                <a:cxn ang="0">
                  <a:pos x="33" y="47"/>
                </a:cxn>
                <a:cxn ang="0">
                  <a:pos x="32" y="54"/>
                </a:cxn>
                <a:cxn ang="0">
                  <a:pos x="31" y="55"/>
                </a:cxn>
                <a:cxn ang="0">
                  <a:pos x="23" y="55"/>
                </a:cxn>
                <a:cxn ang="0">
                  <a:pos x="22" y="54"/>
                </a:cxn>
                <a:cxn ang="0">
                  <a:pos x="21" y="47"/>
                </a:cxn>
                <a:cxn ang="0">
                  <a:pos x="18" y="46"/>
                </a:cxn>
                <a:cxn ang="0">
                  <a:pos x="13" y="50"/>
                </a:cxn>
                <a:cxn ang="0">
                  <a:pos x="12" y="50"/>
                </a:cxn>
                <a:cxn ang="0">
                  <a:pos x="11" y="50"/>
                </a:cxn>
                <a:cxn ang="0">
                  <a:pos x="5" y="44"/>
                </a:cxn>
                <a:cxn ang="0">
                  <a:pos x="5" y="43"/>
                </a:cxn>
                <a:cxn ang="0">
                  <a:pos x="5" y="42"/>
                </a:cxn>
                <a:cxn ang="0">
                  <a:pos x="9" y="37"/>
                </a:cxn>
                <a:cxn ang="0">
                  <a:pos x="7" y="33"/>
                </a:cxn>
                <a:cxn ang="0">
                  <a:pos x="1" y="33"/>
                </a:cxn>
                <a:cxn ang="0">
                  <a:pos x="0" y="31"/>
                </a:cxn>
                <a:cxn ang="0">
                  <a:pos x="0" y="23"/>
                </a:cxn>
                <a:cxn ang="0">
                  <a:pos x="1" y="22"/>
                </a:cxn>
                <a:cxn ang="0">
                  <a:pos x="7" y="21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2" y="5"/>
                </a:cxn>
                <a:cxn ang="0">
                  <a:pos x="13" y="5"/>
                </a:cxn>
                <a:cxn ang="0">
                  <a:pos x="18" y="9"/>
                </a:cxn>
                <a:cxn ang="0">
                  <a:pos x="21" y="8"/>
                </a:cxn>
                <a:cxn ang="0">
                  <a:pos x="22" y="1"/>
                </a:cxn>
                <a:cxn ang="0">
                  <a:pos x="23" y="0"/>
                </a:cxn>
                <a:cxn ang="0">
                  <a:pos x="31" y="0"/>
                </a:cxn>
                <a:cxn ang="0">
                  <a:pos x="32" y="1"/>
                </a:cxn>
                <a:cxn ang="0">
                  <a:pos x="33" y="8"/>
                </a:cxn>
                <a:cxn ang="0">
                  <a:pos x="37" y="9"/>
                </a:cxn>
                <a:cxn ang="0">
                  <a:pos x="42" y="5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9" y="11"/>
                </a:cxn>
                <a:cxn ang="0">
                  <a:pos x="50" y="12"/>
                </a:cxn>
                <a:cxn ang="0">
                  <a:pos x="49" y="13"/>
                </a:cxn>
                <a:cxn ang="0">
                  <a:pos x="46" y="18"/>
                </a:cxn>
                <a:cxn ang="0">
                  <a:pos x="47" y="21"/>
                </a:cxn>
                <a:cxn ang="0">
                  <a:pos x="54" y="22"/>
                </a:cxn>
                <a:cxn ang="0">
                  <a:pos x="55" y="23"/>
                </a:cxn>
                <a:cxn ang="0">
                  <a:pos x="55" y="31"/>
                </a:cxn>
                <a:cxn ang="0">
                  <a:pos x="27" y="18"/>
                </a:cxn>
                <a:cxn ang="0">
                  <a:pos x="18" y="27"/>
                </a:cxn>
                <a:cxn ang="0">
                  <a:pos x="27" y="36"/>
                </a:cxn>
                <a:cxn ang="0">
                  <a:pos x="36" y="27"/>
                </a:cxn>
                <a:cxn ang="0">
                  <a:pos x="27" y="18"/>
                </a:cxn>
              </a:cxnLst>
              <a:rect l="0" t="0" r="r" b="b"/>
              <a:pathLst>
                <a:path w="55" h="55">
                  <a:moveTo>
                    <a:pt x="55" y="31"/>
                  </a:moveTo>
                  <a:cubicBezTo>
                    <a:pt x="55" y="32"/>
                    <a:pt x="54" y="33"/>
                    <a:pt x="54" y="33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6" y="36"/>
                    <a:pt x="46" y="37"/>
                  </a:cubicBezTo>
                  <a:cubicBezTo>
                    <a:pt x="47" y="39"/>
                    <a:pt x="48" y="40"/>
                    <a:pt x="49" y="42"/>
                  </a:cubicBezTo>
                  <a:cubicBezTo>
                    <a:pt x="50" y="42"/>
                    <a:pt x="50" y="42"/>
                    <a:pt x="50" y="43"/>
                  </a:cubicBezTo>
                  <a:cubicBezTo>
                    <a:pt x="50" y="43"/>
                    <a:pt x="50" y="43"/>
                    <a:pt x="49" y="44"/>
                  </a:cubicBezTo>
                  <a:cubicBezTo>
                    <a:pt x="49" y="45"/>
                    <a:pt x="44" y="50"/>
                    <a:pt x="43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6" y="46"/>
                    <a:pt x="35" y="47"/>
                    <a:pt x="33" y="47"/>
                  </a:cubicBezTo>
                  <a:cubicBezTo>
                    <a:pt x="33" y="49"/>
                    <a:pt x="33" y="52"/>
                    <a:pt x="32" y="54"/>
                  </a:cubicBezTo>
                  <a:cubicBezTo>
                    <a:pt x="32" y="54"/>
                    <a:pt x="32" y="55"/>
                    <a:pt x="31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2" y="54"/>
                    <a:pt x="22" y="5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47"/>
                    <a:pt x="19" y="46"/>
                    <a:pt x="18" y="46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48"/>
                    <a:pt x="7" y="46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0"/>
                    <a:pt x="8" y="39"/>
                    <a:pt x="9" y="37"/>
                  </a:cubicBezTo>
                  <a:cubicBezTo>
                    <a:pt x="8" y="36"/>
                    <a:pt x="8" y="35"/>
                    <a:pt x="7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0"/>
                    <a:pt x="8" y="19"/>
                    <a:pt x="9" y="18"/>
                  </a:cubicBezTo>
                  <a:cubicBezTo>
                    <a:pt x="8" y="16"/>
                    <a:pt x="6" y="14"/>
                    <a:pt x="5" y="13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11" y="5"/>
                    <a:pt x="12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1" y="5"/>
                    <a:pt x="21" y="3"/>
                    <a:pt x="22" y="1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6" y="8"/>
                    <a:pt x="37" y="9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5" y="7"/>
                    <a:pt x="48" y="9"/>
                    <a:pt x="49" y="11"/>
                  </a:cubicBezTo>
                  <a:cubicBezTo>
                    <a:pt x="50" y="11"/>
                    <a:pt x="50" y="12"/>
                    <a:pt x="50" y="12"/>
                  </a:cubicBezTo>
                  <a:cubicBezTo>
                    <a:pt x="50" y="12"/>
                    <a:pt x="49" y="13"/>
                    <a:pt x="49" y="13"/>
                  </a:cubicBezTo>
                  <a:cubicBezTo>
                    <a:pt x="48" y="14"/>
                    <a:pt x="47" y="16"/>
                    <a:pt x="46" y="18"/>
                  </a:cubicBezTo>
                  <a:cubicBezTo>
                    <a:pt x="46" y="19"/>
                    <a:pt x="47" y="20"/>
                    <a:pt x="47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5" y="23"/>
                    <a:pt x="55" y="23"/>
                  </a:cubicBezTo>
                  <a:lnTo>
                    <a:pt x="55" y="31"/>
                  </a:lnTo>
                  <a:close/>
                  <a:moveTo>
                    <a:pt x="27" y="18"/>
                  </a:moveTo>
                  <a:cubicBezTo>
                    <a:pt x="22" y="18"/>
                    <a:pt x="18" y="22"/>
                    <a:pt x="18" y="27"/>
                  </a:cubicBezTo>
                  <a:cubicBezTo>
                    <a:pt x="18" y="32"/>
                    <a:pt x="22" y="36"/>
                    <a:pt x="27" y="36"/>
                  </a:cubicBezTo>
                  <a:cubicBezTo>
                    <a:pt x="32" y="36"/>
                    <a:pt x="36" y="32"/>
                    <a:pt x="36" y="27"/>
                  </a:cubicBezTo>
                  <a:cubicBezTo>
                    <a:pt x="36" y="22"/>
                    <a:pt x="32" y="18"/>
                    <a:pt x="27" y="18"/>
                  </a:cubicBezTo>
                  <a:close/>
                </a:path>
              </a:pathLst>
            </a:custGeom>
            <a:solidFill>
              <a:srgbClr val="86BC6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1131269" y="1268760"/>
            <a:ext cx="1754505" cy="1322796"/>
            <a:chOff x="1059261" y="1344319"/>
            <a:chExt cx="1754505" cy="1322796"/>
          </a:xfrm>
        </p:grpSpPr>
        <p:sp>
          <p:nvSpPr>
            <p:cNvPr id="41" name="文本框 40"/>
            <p:cNvSpPr txBox="1"/>
            <p:nvPr/>
          </p:nvSpPr>
          <p:spPr>
            <a:xfrm>
              <a:off x="1059261" y="1857399"/>
              <a:ext cx="1754505" cy="31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扩充指令　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35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059261" y="2134662"/>
              <a:ext cx="1753798" cy="532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支持所有指令（开工）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编写有展示度的测试程序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Freeform 245"/>
            <p:cNvSpPr/>
            <p:nvPr/>
          </p:nvSpPr>
          <p:spPr bwMode="auto">
            <a:xfrm>
              <a:off x="1081322" y="1344319"/>
              <a:ext cx="414992" cy="414992"/>
            </a:xfrm>
            <a:custGeom>
              <a:avLst/>
              <a:gdLst/>
              <a:ahLst/>
              <a:cxnLst>
                <a:cxn ang="0">
                  <a:pos x="68" y="3"/>
                </a:cxn>
                <a:cxn ang="0">
                  <a:pos x="58" y="61"/>
                </a:cxn>
                <a:cxn ang="0">
                  <a:pos x="57" y="63"/>
                </a:cxn>
                <a:cxn ang="0">
                  <a:pos x="56" y="63"/>
                </a:cxn>
                <a:cxn ang="0">
                  <a:pos x="55" y="63"/>
                </a:cxn>
                <a:cxn ang="0">
                  <a:pos x="38" y="56"/>
                </a:cxn>
                <a:cxn ang="0">
                  <a:pos x="28" y="67"/>
                </a:cxn>
                <a:cxn ang="0">
                  <a:pos x="26" y="68"/>
                </a:cxn>
                <a:cxn ang="0">
                  <a:pos x="26" y="68"/>
                </a:cxn>
                <a:cxn ang="0">
                  <a:pos x="24" y="65"/>
                </a:cxn>
                <a:cxn ang="0">
                  <a:pos x="24" y="52"/>
                </a:cxn>
                <a:cxn ang="0">
                  <a:pos x="57" y="12"/>
                </a:cxn>
                <a:cxn ang="0">
                  <a:pos x="16" y="47"/>
                </a:cxn>
                <a:cxn ang="0">
                  <a:pos x="1" y="41"/>
                </a:cxn>
                <a:cxn ang="0">
                  <a:pos x="0" y="39"/>
                </a:cxn>
                <a:cxn ang="0">
                  <a:pos x="1" y="36"/>
                </a:cxn>
                <a:cxn ang="0">
                  <a:pos x="64" y="0"/>
                </a:cxn>
                <a:cxn ang="0">
                  <a:pos x="65" y="0"/>
                </a:cxn>
                <a:cxn ang="0">
                  <a:pos x="67" y="0"/>
                </a:cxn>
                <a:cxn ang="0">
                  <a:pos x="68" y="3"/>
                </a:cxn>
              </a:cxnLst>
              <a:rect l="0" t="0" r="r" b="b"/>
              <a:pathLst>
                <a:path w="68" h="68">
                  <a:moveTo>
                    <a:pt x="68" y="3"/>
                  </a:move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7" y="62"/>
                    <a:pt x="57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7" y="68"/>
                    <a:pt x="26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5" y="67"/>
                    <a:pt x="24" y="66"/>
                    <a:pt x="24" y="65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8" y="1"/>
                    <a:pt x="68" y="2"/>
                    <a:pt x="68" y="3"/>
                  </a:cubicBezTo>
                  <a:close/>
                </a:path>
              </a:pathLst>
            </a:custGeom>
            <a:solidFill>
              <a:srgbClr val="F4726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4499992" y="4658512"/>
            <a:ext cx="2187688" cy="1396935"/>
            <a:chOff x="4427984" y="4734071"/>
            <a:chExt cx="2187688" cy="1396935"/>
          </a:xfrm>
        </p:grpSpPr>
        <p:sp>
          <p:nvSpPr>
            <p:cNvPr id="67" name="文本框 66"/>
            <p:cNvSpPr txBox="1"/>
            <p:nvPr/>
          </p:nvSpPr>
          <p:spPr>
            <a:xfrm>
              <a:off x="4427984" y="5308746"/>
              <a:ext cx="2186940" cy="31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扩展：分支预测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+10</a:t>
              </a:r>
              <a:r>
                <a:rPr lang="en-US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427984" y="5598553"/>
              <a:ext cx="2187688" cy="532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分支预测机制</a:t>
              </a: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boss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来了！！！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Freeform 15"/>
            <p:cNvSpPr>
              <a:spLocks noEditPoints="1"/>
            </p:cNvSpPr>
            <p:nvPr/>
          </p:nvSpPr>
          <p:spPr bwMode="auto">
            <a:xfrm>
              <a:off x="4572000" y="4734071"/>
              <a:ext cx="398312" cy="485063"/>
            </a:xfrm>
            <a:custGeom>
              <a:avLst/>
              <a:gdLst>
                <a:gd name="T0" fmla="*/ 18 w 36"/>
                <a:gd name="T1" fmla="*/ 5 h 44"/>
                <a:gd name="T2" fmla="*/ 36 w 36"/>
                <a:gd name="T3" fmla="*/ 23 h 44"/>
                <a:gd name="T4" fmla="*/ 22 w 36"/>
                <a:gd name="T5" fmla="*/ 40 h 44"/>
                <a:gd name="T6" fmla="*/ 31 w 36"/>
                <a:gd name="T7" fmla="*/ 43 h 44"/>
                <a:gd name="T8" fmla="*/ 31 w 36"/>
                <a:gd name="T9" fmla="*/ 44 h 44"/>
                <a:gd name="T10" fmla="*/ 5 w 36"/>
                <a:gd name="T11" fmla="*/ 44 h 44"/>
                <a:gd name="T12" fmla="*/ 5 w 36"/>
                <a:gd name="T13" fmla="*/ 43 h 44"/>
                <a:gd name="T14" fmla="*/ 13 w 36"/>
                <a:gd name="T15" fmla="*/ 40 h 44"/>
                <a:gd name="T16" fmla="*/ 0 w 36"/>
                <a:gd name="T17" fmla="*/ 23 h 44"/>
                <a:gd name="T18" fmla="*/ 18 w 36"/>
                <a:gd name="T19" fmla="*/ 5 h 44"/>
                <a:gd name="T20" fmla="*/ 18 w 36"/>
                <a:gd name="T21" fmla="*/ 5 h 44"/>
                <a:gd name="T22" fmla="*/ 17 w 36"/>
                <a:gd name="T23" fmla="*/ 21 h 44"/>
                <a:gd name="T24" fmla="*/ 16 w 36"/>
                <a:gd name="T25" fmla="*/ 16 h 44"/>
                <a:gd name="T26" fmla="*/ 18 w 36"/>
                <a:gd name="T27" fmla="*/ 14 h 44"/>
                <a:gd name="T28" fmla="*/ 19 w 36"/>
                <a:gd name="T29" fmla="*/ 16 h 44"/>
                <a:gd name="T30" fmla="*/ 18 w 36"/>
                <a:gd name="T31" fmla="*/ 21 h 44"/>
                <a:gd name="T32" fmla="*/ 19 w 36"/>
                <a:gd name="T33" fmla="*/ 23 h 44"/>
                <a:gd name="T34" fmla="*/ 19 w 36"/>
                <a:gd name="T35" fmla="*/ 24 h 44"/>
                <a:gd name="T36" fmla="*/ 24 w 36"/>
                <a:gd name="T37" fmla="*/ 28 h 44"/>
                <a:gd name="T38" fmla="*/ 27 w 36"/>
                <a:gd name="T39" fmla="*/ 32 h 44"/>
                <a:gd name="T40" fmla="*/ 22 w 36"/>
                <a:gd name="T41" fmla="*/ 29 h 44"/>
                <a:gd name="T42" fmla="*/ 19 w 36"/>
                <a:gd name="T43" fmla="*/ 24 h 44"/>
                <a:gd name="T44" fmla="*/ 18 w 36"/>
                <a:gd name="T45" fmla="*/ 25 h 44"/>
                <a:gd name="T46" fmla="*/ 16 w 36"/>
                <a:gd name="T47" fmla="*/ 23 h 44"/>
                <a:gd name="T48" fmla="*/ 17 w 36"/>
                <a:gd name="T49" fmla="*/ 21 h 44"/>
                <a:gd name="T50" fmla="*/ 17 w 36"/>
                <a:gd name="T51" fmla="*/ 21 h 44"/>
                <a:gd name="T52" fmla="*/ 4 w 36"/>
                <a:gd name="T53" fmla="*/ 22 h 44"/>
                <a:gd name="T54" fmla="*/ 6 w 36"/>
                <a:gd name="T55" fmla="*/ 22 h 44"/>
                <a:gd name="T56" fmla="*/ 6 w 36"/>
                <a:gd name="T57" fmla="*/ 24 h 44"/>
                <a:gd name="T58" fmla="*/ 4 w 36"/>
                <a:gd name="T59" fmla="*/ 24 h 44"/>
                <a:gd name="T60" fmla="*/ 17 w 36"/>
                <a:gd name="T61" fmla="*/ 37 h 44"/>
                <a:gd name="T62" fmla="*/ 17 w 36"/>
                <a:gd name="T63" fmla="*/ 35 h 44"/>
                <a:gd name="T64" fmla="*/ 18 w 36"/>
                <a:gd name="T65" fmla="*/ 35 h 44"/>
                <a:gd name="T66" fmla="*/ 18 w 36"/>
                <a:gd name="T67" fmla="*/ 37 h 44"/>
                <a:gd name="T68" fmla="*/ 32 w 36"/>
                <a:gd name="T69" fmla="*/ 24 h 44"/>
                <a:gd name="T70" fmla="*/ 29 w 36"/>
                <a:gd name="T71" fmla="*/ 24 h 44"/>
                <a:gd name="T72" fmla="*/ 29 w 36"/>
                <a:gd name="T73" fmla="*/ 22 h 44"/>
                <a:gd name="T74" fmla="*/ 32 w 36"/>
                <a:gd name="T75" fmla="*/ 22 h 44"/>
                <a:gd name="T76" fmla="*/ 18 w 36"/>
                <a:gd name="T77" fmla="*/ 9 h 44"/>
                <a:gd name="T78" fmla="*/ 18 w 36"/>
                <a:gd name="T79" fmla="*/ 11 h 44"/>
                <a:gd name="T80" fmla="*/ 17 w 36"/>
                <a:gd name="T81" fmla="*/ 11 h 44"/>
                <a:gd name="T82" fmla="*/ 17 w 36"/>
                <a:gd name="T83" fmla="*/ 9 h 44"/>
                <a:gd name="T84" fmla="*/ 4 w 36"/>
                <a:gd name="T85" fmla="*/ 22 h 44"/>
                <a:gd name="T86" fmla="*/ 4 w 36"/>
                <a:gd name="T87" fmla="*/ 22 h 44"/>
                <a:gd name="T88" fmla="*/ 17 w 36"/>
                <a:gd name="T89" fmla="*/ 0 h 44"/>
                <a:gd name="T90" fmla="*/ 19 w 36"/>
                <a:gd name="T91" fmla="*/ 0 h 44"/>
                <a:gd name="T92" fmla="*/ 20 w 36"/>
                <a:gd name="T93" fmla="*/ 2 h 44"/>
                <a:gd name="T94" fmla="*/ 20 w 36"/>
                <a:gd name="T95" fmla="*/ 4 h 44"/>
                <a:gd name="T96" fmla="*/ 18 w 36"/>
                <a:gd name="T97" fmla="*/ 3 h 44"/>
                <a:gd name="T98" fmla="*/ 15 w 36"/>
                <a:gd name="T99" fmla="*/ 4 h 44"/>
                <a:gd name="T100" fmla="*/ 15 w 36"/>
                <a:gd name="T101" fmla="*/ 2 h 44"/>
                <a:gd name="T102" fmla="*/ 17 w 36"/>
                <a:gd name="T103" fmla="*/ 0 h 44"/>
                <a:gd name="T104" fmla="*/ 17 w 36"/>
                <a:gd name="T10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" h="44">
                  <a:moveTo>
                    <a:pt x="18" y="5"/>
                  </a:moveTo>
                  <a:cubicBezTo>
                    <a:pt x="27" y="5"/>
                    <a:pt x="36" y="13"/>
                    <a:pt x="36" y="23"/>
                  </a:cubicBezTo>
                  <a:cubicBezTo>
                    <a:pt x="36" y="31"/>
                    <a:pt x="30" y="39"/>
                    <a:pt x="22" y="4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6" y="39"/>
                    <a:pt x="0" y="31"/>
                    <a:pt x="0" y="23"/>
                  </a:cubicBezTo>
                  <a:cubicBezTo>
                    <a:pt x="0" y="13"/>
                    <a:pt x="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lose/>
                  <a:moveTo>
                    <a:pt x="17" y="21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2"/>
                    <a:pt x="19" y="22"/>
                    <a:pt x="19" y="23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5"/>
                    <a:pt x="18" y="25"/>
                    <a:pt x="18" y="25"/>
                  </a:cubicBezTo>
                  <a:cubicBezTo>
                    <a:pt x="17" y="25"/>
                    <a:pt x="16" y="24"/>
                    <a:pt x="16" y="23"/>
                  </a:cubicBezTo>
                  <a:cubicBezTo>
                    <a:pt x="16" y="22"/>
                    <a:pt x="16" y="22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lose/>
                  <a:moveTo>
                    <a:pt x="4" y="22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31"/>
                    <a:pt x="10" y="36"/>
                    <a:pt x="17" y="37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5" y="36"/>
                    <a:pt x="31" y="31"/>
                    <a:pt x="3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1" y="15"/>
                    <a:pt x="25" y="9"/>
                    <a:pt x="18" y="9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0" y="9"/>
                    <a:pt x="4" y="15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lose/>
                  <a:moveTo>
                    <a:pt x="17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1"/>
                    <a:pt x="20" y="2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3"/>
                    <a:pt x="18" y="3"/>
                  </a:cubicBezTo>
                  <a:cubicBezTo>
                    <a:pt x="17" y="3"/>
                    <a:pt x="16" y="4"/>
                    <a:pt x="15" y="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6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1018002" y="3150121"/>
            <a:ext cx="1753798" cy="1159805"/>
            <a:chOff x="945994" y="3225680"/>
            <a:chExt cx="1753798" cy="1159805"/>
          </a:xfrm>
        </p:grpSpPr>
        <p:sp>
          <p:nvSpPr>
            <p:cNvPr id="47" name="文本框 46"/>
            <p:cNvSpPr txBox="1"/>
            <p:nvPr/>
          </p:nvSpPr>
          <p:spPr>
            <a:xfrm>
              <a:off x="945994" y="3575785"/>
              <a:ext cx="1753798" cy="31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 </a:t>
              </a:r>
              <a:r>
                <a:rPr 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60</a:t>
              </a:r>
              <a:endParaRPr lang="en-US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945994" y="3853032"/>
              <a:ext cx="1753798" cy="532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上板调试（告别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抓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狂，抓狂，抓狂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Freeform 27"/>
            <p:cNvSpPr>
              <a:spLocks noEditPoints="1"/>
            </p:cNvSpPr>
            <p:nvPr/>
          </p:nvSpPr>
          <p:spPr bwMode="auto">
            <a:xfrm>
              <a:off x="1100748" y="3225680"/>
              <a:ext cx="424311" cy="303209"/>
            </a:xfrm>
            <a:custGeom>
              <a:avLst/>
              <a:gdLst>
                <a:gd name="T0" fmla="*/ 392 w 392"/>
                <a:gd name="T1" fmla="*/ 40 h 280"/>
                <a:gd name="T2" fmla="*/ 392 w 392"/>
                <a:gd name="T3" fmla="*/ 16 h 280"/>
                <a:gd name="T4" fmla="*/ 376 w 392"/>
                <a:gd name="T5" fmla="*/ 0 h 280"/>
                <a:gd name="T6" fmla="*/ 16 w 392"/>
                <a:gd name="T7" fmla="*/ 0 h 280"/>
                <a:gd name="T8" fmla="*/ 0 w 392"/>
                <a:gd name="T9" fmla="*/ 16 h 280"/>
                <a:gd name="T10" fmla="*/ 0 w 392"/>
                <a:gd name="T11" fmla="*/ 40 h 280"/>
                <a:gd name="T12" fmla="*/ 40 w 392"/>
                <a:gd name="T13" fmla="*/ 40 h 280"/>
                <a:gd name="T14" fmla="*/ 40 w 392"/>
                <a:gd name="T15" fmla="*/ 80 h 280"/>
                <a:gd name="T16" fmla="*/ 0 w 392"/>
                <a:gd name="T17" fmla="*/ 80 h 280"/>
                <a:gd name="T18" fmla="*/ 0 w 392"/>
                <a:gd name="T19" fmla="*/ 120 h 280"/>
                <a:gd name="T20" fmla="*/ 40 w 392"/>
                <a:gd name="T21" fmla="*/ 120 h 280"/>
                <a:gd name="T22" fmla="*/ 40 w 392"/>
                <a:gd name="T23" fmla="*/ 160 h 280"/>
                <a:gd name="T24" fmla="*/ 0 w 392"/>
                <a:gd name="T25" fmla="*/ 160 h 280"/>
                <a:gd name="T26" fmla="*/ 0 w 392"/>
                <a:gd name="T27" fmla="*/ 200 h 280"/>
                <a:gd name="T28" fmla="*/ 40 w 392"/>
                <a:gd name="T29" fmla="*/ 200 h 280"/>
                <a:gd name="T30" fmla="*/ 40 w 392"/>
                <a:gd name="T31" fmla="*/ 240 h 280"/>
                <a:gd name="T32" fmla="*/ 0 w 392"/>
                <a:gd name="T33" fmla="*/ 240 h 280"/>
                <a:gd name="T34" fmla="*/ 0 w 392"/>
                <a:gd name="T35" fmla="*/ 264 h 280"/>
                <a:gd name="T36" fmla="*/ 16 w 392"/>
                <a:gd name="T37" fmla="*/ 280 h 280"/>
                <a:gd name="T38" fmla="*/ 376 w 392"/>
                <a:gd name="T39" fmla="*/ 280 h 280"/>
                <a:gd name="T40" fmla="*/ 392 w 392"/>
                <a:gd name="T41" fmla="*/ 264 h 280"/>
                <a:gd name="T42" fmla="*/ 392 w 392"/>
                <a:gd name="T43" fmla="*/ 240 h 280"/>
                <a:gd name="T44" fmla="*/ 352 w 392"/>
                <a:gd name="T45" fmla="*/ 240 h 280"/>
                <a:gd name="T46" fmla="*/ 352 w 392"/>
                <a:gd name="T47" fmla="*/ 200 h 280"/>
                <a:gd name="T48" fmla="*/ 392 w 392"/>
                <a:gd name="T49" fmla="*/ 200 h 280"/>
                <a:gd name="T50" fmla="*/ 392 w 392"/>
                <a:gd name="T51" fmla="*/ 160 h 280"/>
                <a:gd name="T52" fmla="*/ 352 w 392"/>
                <a:gd name="T53" fmla="*/ 160 h 280"/>
                <a:gd name="T54" fmla="*/ 352 w 392"/>
                <a:gd name="T55" fmla="*/ 120 h 280"/>
                <a:gd name="T56" fmla="*/ 392 w 392"/>
                <a:gd name="T57" fmla="*/ 120 h 280"/>
                <a:gd name="T58" fmla="*/ 392 w 392"/>
                <a:gd name="T59" fmla="*/ 80 h 280"/>
                <a:gd name="T60" fmla="*/ 352 w 392"/>
                <a:gd name="T61" fmla="*/ 80 h 280"/>
                <a:gd name="T62" fmla="*/ 352 w 392"/>
                <a:gd name="T63" fmla="*/ 40 h 280"/>
                <a:gd name="T64" fmla="*/ 392 w 392"/>
                <a:gd name="T65" fmla="*/ 40 h 280"/>
                <a:gd name="T66" fmla="*/ 152 w 392"/>
                <a:gd name="T67" fmla="*/ 200 h 280"/>
                <a:gd name="T68" fmla="*/ 152 w 392"/>
                <a:gd name="T69" fmla="*/ 80 h 280"/>
                <a:gd name="T70" fmla="*/ 252 w 392"/>
                <a:gd name="T71" fmla="*/ 140 h 280"/>
                <a:gd name="T72" fmla="*/ 152 w 392"/>
                <a:gd name="T73" fmla="*/ 20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2" h="280">
                  <a:moveTo>
                    <a:pt x="392" y="40"/>
                  </a:moveTo>
                  <a:cubicBezTo>
                    <a:pt x="392" y="16"/>
                    <a:pt x="392" y="16"/>
                    <a:pt x="392" y="16"/>
                  </a:cubicBezTo>
                  <a:cubicBezTo>
                    <a:pt x="392" y="7"/>
                    <a:pt x="385" y="0"/>
                    <a:pt x="37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240"/>
                    <a:pt x="40" y="240"/>
                    <a:pt x="40" y="240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73"/>
                    <a:pt x="7" y="280"/>
                    <a:pt x="16" y="280"/>
                  </a:cubicBezTo>
                  <a:cubicBezTo>
                    <a:pt x="376" y="280"/>
                    <a:pt x="376" y="280"/>
                    <a:pt x="376" y="280"/>
                  </a:cubicBezTo>
                  <a:cubicBezTo>
                    <a:pt x="385" y="280"/>
                    <a:pt x="392" y="273"/>
                    <a:pt x="392" y="264"/>
                  </a:cubicBezTo>
                  <a:cubicBezTo>
                    <a:pt x="392" y="240"/>
                    <a:pt x="392" y="240"/>
                    <a:pt x="392" y="240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52" y="200"/>
                    <a:pt x="352" y="200"/>
                    <a:pt x="352" y="200"/>
                  </a:cubicBezTo>
                  <a:cubicBezTo>
                    <a:pt x="392" y="200"/>
                    <a:pt x="392" y="200"/>
                    <a:pt x="392" y="200"/>
                  </a:cubicBezTo>
                  <a:cubicBezTo>
                    <a:pt x="392" y="160"/>
                    <a:pt x="392" y="160"/>
                    <a:pt x="392" y="160"/>
                  </a:cubicBezTo>
                  <a:cubicBezTo>
                    <a:pt x="352" y="160"/>
                    <a:pt x="352" y="160"/>
                    <a:pt x="352" y="160"/>
                  </a:cubicBezTo>
                  <a:cubicBezTo>
                    <a:pt x="352" y="120"/>
                    <a:pt x="352" y="120"/>
                    <a:pt x="352" y="120"/>
                  </a:cubicBezTo>
                  <a:cubicBezTo>
                    <a:pt x="392" y="120"/>
                    <a:pt x="392" y="120"/>
                    <a:pt x="392" y="120"/>
                  </a:cubicBezTo>
                  <a:cubicBezTo>
                    <a:pt x="392" y="80"/>
                    <a:pt x="392" y="80"/>
                    <a:pt x="39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2" y="40"/>
                    <a:pt x="352" y="40"/>
                    <a:pt x="352" y="40"/>
                  </a:cubicBezTo>
                  <a:lnTo>
                    <a:pt x="392" y="40"/>
                  </a:lnTo>
                  <a:close/>
                  <a:moveTo>
                    <a:pt x="152" y="200"/>
                  </a:moveTo>
                  <a:cubicBezTo>
                    <a:pt x="152" y="80"/>
                    <a:pt x="152" y="80"/>
                    <a:pt x="152" y="80"/>
                  </a:cubicBezTo>
                  <a:cubicBezTo>
                    <a:pt x="252" y="140"/>
                    <a:pt x="252" y="140"/>
                    <a:pt x="252" y="140"/>
                  </a:cubicBezTo>
                  <a:lnTo>
                    <a:pt x="152" y="20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5580112" y="1317801"/>
            <a:ext cx="2448534" cy="1283614"/>
            <a:chOff x="5508104" y="1393360"/>
            <a:chExt cx="2448534" cy="1283614"/>
          </a:xfrm>
        </p:grpSpPr>
        <p:sp>
          <p:nvSpPr>
            <p:cNvPr id="44" name="文本框 43"/>
            <p:cNvSpPr txBox="1"/>
            <p:nvPr/>
          </p:nvSpPr>
          <p:spPr>
            <a:xfrm>
              <a:off x="5508104" y="1857414"/>
              <a:ext cx="1512168" cy="31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理想流水线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45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508366" y="2144521"/>
              <a:ext cx="2448272" cy="532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设计流水段间接口部件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（好矬，只能跑几条指令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96" name="Freeform 13"/>
            <p:cNvSpPr>
              <a:spLocks noEditPoints="1"/>
            </p:cNvSpPr>
            <p:nvPr/>
          </p:nvSpPr>
          <p:spPr bwMode="auto">
            <a:xfrm rot="2908013">
              <a:off x="5690482" y="1379420"/>
              <a:ext cx="435910" cy="463789"/>
            </a:xfrm>
            <a:custGeom>
              <a:avLst/>
              <a:gdLst>
                <a:gd name="T0" fmla="*/ 40 w 70"/>
                <a:gd name="T1" fmla="*/ 42 h 74"/>
                <a:gd name="T2" fmla="*/ 41 w 70"/>
                <a:gd name="T3" fmla="*/ 48 h 74"/>
                <a:gd name="T4" fmla="*/ 37 w 70"/>
                <a:gd name="T5" fmla="*/ 59 h 74"/>
                <a:gd name="T6" fmla="*/ 29 w 70"/>
                <a:gd name="T7" fmla="*/ 69 h 74"/>
                <a:gd name="T8" fmla="*/ 18 w 70"/>
                <a:gd name="T9" fmla="*/ 74 h 74"/>
                <a:gd name="T10" fmla="*/ 6 w 70"/>
                <a:gd name="T11" fmla="*/ 70 h 74"/>
                <a:gd name="T12" fmla="*/ 6 w 70"/>
                <a:gd name="T13" fmla="*/ 70 h 74"/>
                <a:gd name="T14" fmla="*/ 1 w 70"/>
                <a:gd name="T15" fmla="*/ 59 h 74"/>
                <a:gd name="T16" fmla="*/ 5 w 70"/>
                <a:gd name="T17" fmla="*/ 47 h 74"/>
                <a:gd name="T18" fmla="*/ 13 w 70"/>
                <a:gd name="T19" fmla="*/ 38 h 74"/>
                <a:gd name="T20" fmla="*/ 24 w 70"/>
                <a:gd name="T21" fmla="*/ 33 h 74"/>
                <a:gd name="T22" fmla="*/ 30 w 70"/>
                <a:gd name="T23" fmla="*/ 33 h 74"/>
                <a:gd name="T24" fmla="*/ 23 w 70"/>
                <a:gd name="T25" fmla="*/ 42 h 74"/>
                <a:gd name="T26" fmla="*/ 19 w 70"/>
                <a:gd name="T27" fmla="*/ 44 h 74"/>
                <a:gd name="T28" fmla="*/ 11 w 70"/>
                <a:gd name="T29" fmla="*/ 53 h 74"/>
                <a:gd name="T30" fmla="*/ 9 w 70"/>
                <a:gd name="T31" fmla="*/ 58 h 74"/>
                <a:gd name="T32" fmla="*/ 12 w 70"/>
                <a:gd name="T33" fmla="*/ 64 h 74"/>
                <a:gd name="T34" fmla="*/ 12 w 70"/>
                <a:gd name="T35" fmla="*/ 64 h 74"/>
                <a:gd name="T36" fmla="*/ 17 w 70"/>
                <a:gd name="T37" fmla="*/ 65 h 74"/>
                <a:gd name="T38" fmla="*/ 23 w 70"/>
                <a:gd name="T39" fmla="*/ 63 h 74"/>
                <a:gd name="T40" fmla="*/ 31 w 70"/>
                <a:gd name="T41" fmla="*/ 54 h 74"/>
                <a:gd name="T42" fmla="*/ 32 w 70"/>
                <a:gd name="T43" fmla="*/ 50 h 74"/>
                <a:gd name="T44" fmla="*/ 40 w 70"/>
                <a:gd name="T45" fmla="*/ 42 h 74"/>
                <a:gd name="T46" fmla="*/ 64 w 70"/>
                <a:gd name="T47" fmla="*/ 4 h 74"/>
                <a:gd name="T48" fmla="*/ 52 w 70"/>
                <a:gd name="T49" fmla="*/ 0 h 74"/>
                <a:gd name="T50" fmla="*/ 41 w 70"/>
                <a:gd name="T51" fmla="*/ 5 h 74"/>
                <a:gd name="T52" fmla="*/ 33 w 70"/>
                <a:gd name="T53" fmla="*/ 15 h 74"/>
                <a:gd name="T54" fmla="*/ 29 w 70"/>
                <a:gd name="T55" fmla="*/ 26 h 74"/>
                <a:gd name="T56" fmla="*/ 31 w 70"/>
                <a:gd name="T57" fmla="*/ 32 h 74"/>
                <a:gd name="T58" fmla="*/ 38 w 70"/>
                <a:gd name="T59" fmla="*/ 24 h 74"/>
                <a:gd name="T60" fmla="*/ 40 w 70"/>
                <a:gd name="T61" fmla="*/ 20 h 74"/>
                <a:gd name="T62" fmla="*/ 47 w 70"/>
                <a:gd name="T63" fmla="*/ 11 h 74"/>
                <a:gd name="T64" fmla="*/ 53 w 70"/>
                <a:gd name="T65" fmla="*/ 9 h 74"/>
                <a:gd name="T66" fmla="*/ 58 w 70"/>
                <a:gd name="T67" fmla="*/ 10 h 74"/>
                <a:gd name="T68" fmla="*/ 58 w 70"/>
                <a:gd name="T69" fmla="*/ 10 h 74"/>
                <a:gd name="T70" fmla="*/ 61 w 70"/>
                <a:gd name="T71" fmla="*/ 16 h 74"/>
                <a:gd name="T72" fmla="*/ 59 w 70"/>
                <a:gd name="T73" fmla="*/ 21 h 74"/>
                <a:gd name="T74" fmla="*/ 51 w 70"/>
                <a:gd name="T75" fmla="*/ 30 h 74"/>
                <a:gd name="T76" fmla="*/ 48 w 70"/>
                <a:gd name="T77" fmla="*/ 32 h 74"/>
                <a:gd name="T78" fmla="*/ 41 w 70"/>
                <a:gd name="T79" fmla="*/ 41 h 74"/>
                <a:gd name="T80" fmla="*/ 46 w 70"/>
                <a:gd name="T81" fmla="*/ 41 h 74"/>
                <a:gd name="T82" fmla="*/ 57 w 70"/>
                <a:gd name="T83" fmla="*/ 36 h 74"/>
                <a:gd name="T84" fmla="*/ 65 w 70"/>
                <a:gd name="T85" fmla="*/ 27 h 74"/>
                <a:gd name="T86" fmla="*/ 69 w 70"/>
                <a:gd name="T87" fmla="*/ 15 h 74"/>
                <a:gd name="T88" fmla="*/ 64 w 70"/>
                <a:gd name="T89" fmla="*/ 4 h 74"/>
                <a:gd name="T90" fmla="*/ 64 w 70"/>
                <a:gd name="T91" fmla="*/ 4 h 74"/>
                <a:gd name="T92" fmla="*/ 49 w 70"/>
                <a:gd name="T93" fmla="*/ 21 h 74"/>
                <a:gd name="T94" fmla="*/ 43 w 70"/>
                <a:gd name="T95" fmla="*/ 21 h 74"/>
                <a:gd name="T96" fmla="*/ 22 w 70"/>
                <a:gd name="T97" fmla="*/ 45 h 74"/>
                <a:gd name="T98" fmla="*/ 23 w 70"/>
                <a:gd name="T99" fmla="*/ 52 h 74"/>
                <a:gd name="T100" fmla="*/ 23 w 70"/>
                <a:gd name="T101" fmla="*/ 52 h 74"/>
                <a:gd name="T102" fmla="*/ 29 w 70"/>
                <a:gd name="T103" fmla="*/ 51 h 74"/>
                <a:gd name="T104" fmla="*/ 50 w 70"/>
                <a:gd name="T105" fmla="*/ 27 h 74"/>
                <a:gd name="T106" fmla="*/ 49 w 70"/>
                <a:gd name="T107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" h="74">
                  <a:moveTo>
                    <a:pt x="40" y="42"/>
                  </a:moveTo>
                  <a:cubicBezTo>
                    <a:pt x="40" y="44"/>
                    <a:pt x="41" y="46"/>
                    <a:pt x="41" y="48"/>
                  </a:cubicBezTo>
                  <a:cubicBezTo>
                    <a:pt x="41" y="52"/>
                    <a:pt x="40" y="56"/>
                    <a:pt x="37" y="59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6" y="72"/>
                    <a:pt x="22" y="74"/>
                    <a:pt x="18" y="74"/>
                  </a:cubicBezTo>
                  <a:cubicBezTo>
                    <a:pt x="14" y="74"/>
                    <a:pt x="10" y="73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3" y="67"/>
                    <a:pt x="1" y="63"/>
                    <a:pt x="1" y="59"/>
                  </a:cubicBezTo>
                  <a:cubicBezTo>
                    <a:pt x="0" y="55"/>
                    <a:pt x="2" y="51"/>
                    <a:pt x="5" y="4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5"/>
                    <a:pt x="20" y="33"/>
                    <a:pt x="24" y="33"/>
                  </a:cubicBezTo>
                  <a:cubicBezTo>
                    <a:pt x="26" y="32"/>
                    <a:pt x="28" y="33"/>
                    <a:pt x="30" y="3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2"/>
                    <a:pt x="20" y="43"/>
                    <a:pt x="19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0" y="55"/>
                    <a:pt x="9" y="57"/>
                    <a:pt x="9" y="58"/>
                  </a:cubicBezTo>
                  <a:cubicBezTo>
                    <a:pt x="10" y="60"/>
                    <a:pt x="10" y="62"/>
                    <a:pt x="12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4" y="65"/>
                    <a:pt x="16" y="65"/>
                    <a:pt x="17" y="65"/>
                  </a:cubicBezTo>
                  <a:cubicBezTo>
                    <a:pt x="19" y="65"/>
                    <a:pt x="21" y="64"/>
                    <a:pt x="23" y="63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3"/>
                    <a:pt x="32" y="52"/>
                    <a:pt x="32" y="50"/>
                  </a:cubicBezTo>
                  <a:cubicBezTo>
                    <a:pt x="40" y="42"/>
                    <a:pt x="40" y="42"/>
                    <a:pt x="40" y="42"/>
                  </a:cubicBezTo>
                  <a:close/>
                  <a:moveTo>
                    <a:pt x="64" y="4"/>
                  </a:moveTo>
                  <a:cubicBezTo>
                    <a:pt x="60" y="1"/>
                    <a:pt x="56" y="0"/>
                    <a:pt x="52" y="0"/>
                  </a:cubicBezTo>
                  <a:cubicBezTo>
                    <a:pt x="48" y="0"/>
                    <a:pt x="44" y="2"/>
                    <a:pt x="41" y="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0" y="18"/>
                    <a:pt x="29" y="22"/>
                    <a:pt x="29" y="26"/>
                  </a:cubicBezTo>
                  <a:cubicBezTo>
                    <a:pt x="29" y="29"/>
                    <a:pt x="30" y="31"/>
                    <a:pt x="31" y="32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3"/>
                    <a:pt x="39" y="21"/>
                    <a:pt x="40" y="2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9" y="10"/>
                    <a:pt x="51" y="9"/>
                    <a:pt x="53" y="9"/>
                  </a:cubicBezTo>
                  <a:cubicBezTo>
                    <a:pt x="55" y="9"/>
                    <a:pt x="56" y="9"/>
                    <a:pt x="58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60" y="12"/>
                    <a:pt x="60" y="14"/>
                    <a:pt x="61" y="16"/>
                  </a:cubicBezTo>
                  <a:cubicBezTo>
                    <a:pt x="61" y="17"/>
                    <a:pt x="60" y="19"/>
                    <a:pt x="59" y="21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0" y="31"/>
                    <a:pt x="49" y="32"/>
                    <a:pt x="48" y="3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4" y="42"/>
                    <a:pt x="46" y="41"/>
                  </a:cubicBezTo>
                  <a:cubicBezTo>
                    <a:pt x="50" y="41"/>
                    <a:pt x="55" y="39"/>
                    <a:pt x="57" y="36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68" y="23"/>
                    <a:pt x="70" y="19"/>
                    <a:pt x="69" y="15"/>
                  </a:cubicBezTo>
                  <a:cubicBezTo>
                    <a:pt x="69" y="11"/>
                    <a:pt x="67" y="7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lose/>
                  <a:moveTo>
                    <a:pt x="49" y="21"/>
                  </a:moveTo>
                  <a:cubicBezTo>
                    <a:pt x="48" y="19"/>
                    <a:pt x="45" y="19"/>
                    <a:pt x="43" y="2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7"/>
                    <a:pt x="21" y="50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5" y="53"/>
                    <a:pt x="27" y="53"/>
                    <a:pt x="29" y="51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2"/>
                    <a:pt x="49" y="2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3347864" y="1304402"/>
            <a:ext cx="2075180" cy="1287468"/>
            <a:chOff x="3275856" y="1379961"/>
            <a:chExt cx="2075180" cy="1287468"/>
          </a:xfrm>
        </p:grpSpPr>
        <p:sp>
          <p:nvSpPr>
            <p:cNvPr id="43" name="文本框 42"/>
            <p:cNvSpPr txBox="1"/>
            <p:nvPr/>
          </p:nvSpPr>
          <p:spPr>
            <a:xfrm>
              <a:off x="3275856" y="1857481"/>
              <a:ext cx="1900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中断支持 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40 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嵌套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+4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275856" y="2134976"/>
              <a:ext cx="2075180" cy="532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设计中断相关硬件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单级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嵌套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设计中断演示程序（及格了）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3426794" y="1379961"/>
              <a:ext cx="411817" cy="379351"/>
              <a:chOff x="4076704" y="3759197"/>
              <a:chExt cx="1530351" cy="1409703"/>
            </a:xfrm>
            <a:solidFill>
              <a:schemeClr val="accent1">
                <a:lumMod val="60000"/>
                <a:lumOff val="40000"/>
              </a:schemeClr>
            </a:solidFill>
            <a:effectLst>
              <a:outerShdw blurRad="88900" sx="102000" sy="102000" algn="ctr" rotWithShape="0">
                <a:schemeClr val="bg1">
                  <a:lumMod val="65000"/>
                  <a:alpha val="40000"/>
                </a:schemeClr>
              </a:outerShdw>
            </a:effectLst>
          </p:grpSpPr>
          <p:sp>
            <p:nvSpPr>
              <p:cNvPr id="99" name="Freeform 244"/>
              <p:cNvSpPr>
                <a:spLocks noEditPoints="1"/>
              </p:cNvSpPr>
              <p:nvPr/>
            </p:nvSpPr>
            <p:spPr bwMode="auto">
              <a:xfrm>
                <a:off x="4692656" y="3759197"/>
                <a:ext cx="914399" cy="915985"/>
              </a:xfrm>
              <a:custGeom>
                <a:avLst/>
                <a:gdLst>
                  <a:gd name="T0" fmla="*/ 221 w 244"/>
                  <a:gd name="T1" fmla="*/ 22 h 244"/>
                  <a:gd name="T2" fmla="*/ 141 w 244"/>
                  <a:gd name="T3" fmla="*/ 22 h 244"/>
                  <a:gd name="T4" fmla="*/ 0 w 244"/>
                  <a:gd name="T5" fmla="*/ 164 h 244"/>
                  <a:gd name="T6" fmla="*/ 80 w 244"/>
                  <a:gd name="T7" fmla="*/ 244 h 244"/>
                  <a:gd name="T8" fmla="*/ 221 w 244"/>
                  <a:gd name="T9" fmla="*/ 102 h 244"/>
                  <a:gd name="T10" fmla="*/ 221 w 244"/>
                  <a:gd name="T11" fmla="*/ 22 h 244"/>
                  <a:gd name="T12" fmla="*/ 48 w 244"/>
                  <a:gd name="T13" fmla="*/ 165 h 244"/>
                  <a:gd name="T14" fmla="*/ 38 w 244"/>
                  <a:gd name="T15" fmla="*/ 156 h 244"/>
                  <a:gd name="T16" fmla="*/ 158 w 244"/>
                  <a:gd name="T17" fmla="*/ 36 h 244"/>
                  <a:gd name="T18" fmla="*/ 168 w 244"/>
                  <a:gd name="T19" fmla="*/ 36 h 244"/>
                  <a:gd name="T20" fmla="*/ 168 w 244"/>
                  <a:gd name="T21" fmla="*/ 46 h 244"/>
                  <a:gd name="T22" fmla="*/ 48 w 244"/>
                  <a:gd name="T23" fmla="*/ 165 h 244"/>
                  <a:gd name="T24" fmla="*/ 68 w 244"/>
                  <a:gd name="T25" fmla="*/ 185 h 244"/>
                  <a:gd name="T26" fmla="*/ 58 w 244"/>
                  <a:gd name="T27" fmla="*/ 176 h 244"/>
                  <a:gd name="T28" fmla="*/ 188 w 244"/>
                  <a:gd name="T29" fmla="*/ 46 h 244"/>
                  <a:gd name="T30" fmla="*/ 197 w 244"/>
                  <a:gd name="T31" fmla="*/ 46 h 244"/>
                  <a:gd name="T32" fmla="*/ 197 w 244"/>
                  <a:gd name="T33" fmla="*/ 56 h 244"/>
                  <a:gd name="T34" fmla="*/ 68 w 244"/>
                  <a:gd name="T35" fmla="*/ 185 h 244"/>
                  <a:gd name="T36" fmla="*/ 88 w 244"/>
                  <a:gd name="T37" fmla="*/ 205 h 244"/>
                  <a:gd name="T38" fmla="*/ 78 w 244"/>
                  <a:gd name="T39" fmla="*/ 196 h 244"/>
                  <a:gd name="T40" fmla="*/ 198 w 244"/>
                  <a:gd name="T41" fmla="*/ 76 h 244"/>
                  <a:gd name="T42" fmla="*/ 207 w 244"/>
                  <a:gd name="T43" fmla="*/ 76 h 244"/>
                  <a:gd name="T44" fmla="*/ 207 w 244"/>
                  <a:gd name="T45" fmla="*/ 86 h 244"/>
                  <a:gd name="T46" fmla="*/ 88 w 244"/>
                  <a:gd name="T47" fmla="*/ 205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4" h="244">
                    <a:moveTo>
                      <a:pt x="221" y="22"/>
                    </a:moveTo>
                    <a:cubicBezTo>
                      <a:pt x="199" y="0"/>
                      <a:pt x="163" y="0"/>
                      <a:pt x="141" y="22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80" y="244"/>
                      <a:pt x="80" y="244"/>
                      <a:pt x="80" y="244"/>
                    </a:cubicBezTo>
                    <a:cubicBezTo>
                      <a:pt x="221" y="102"/>
                      <a:pt x="221" y="102"/>
                      <a:pt x="221" y="102"/>
                    </a:cubicBezTo>
                    <a:cubicBezTo>
                      <a:pt x="244" y="80"/>
                      <a:pt x="244" y="44"/>
                      <a:pt x="221" y="22"/>
                    </a:cubicBezTo>
                    <a:close/>
                    <a:moveTo>
                      <a:pt x="48" y="165"/>
                    </a:moveTo>
                    <a:cubicBezTo>
                      <a:pt x="38" y="156"/>
                      <a:pt x="38" y="156"/>
                      <a:pt x="38" y="156"/>
                    </a:cubicBezTo>
                    <a:cubicBezTo>
                      <a:pt x="158" y="36"/>
                      <a:pt x="158" y="36"/>
                      <a:pt x="158" y="36"/>
                    </a:cubicBezTo>
                    <a:cubicBezTo>
                      <a:pt x="161" y="34"/>
                      <a:pt x="165" y="34"/>
                      <a:pt x="168" y="36"/>
                    </a:cubicBezTo>
                    <a:cubicBezTo>
                      <a:pt x="170" y="39"/>
                      <a:pt x="170" y="43"/>
                      <a:pt x="168" y="46"/>
                    </a:cubicBezTo>
                    <a:lnTo>
                      <a:pt x="48" y="165"/>
                    </a:lnTo>
                    <a:close/>
                    <a:moveTo>
                      <a:pt x="68" y="185"/>
                    </a:moveTo>
                    <a:cubicBezTo>
                      <a:pt x="58" y="176"/>
                      <a:pt x="58" y="176"/>
                      <a:pt x="58" y="176"/>
                    </a:cubicBezTo>
                    <a:cubicBezTo>
                      <a:pt x="188" y="46"/>
                      <a:pt x="188" y="46"/>
                      <a:pt x="188" y="46"/>
                    </a:cubicBezTo>
                    <a:cubicBezTo>
                      <a:pt x="191" y="44"/>
                      <a:pt x="195" y="44"/>
                      <a:pt x="197" y="46"/>
                    </a:cubicBezTo>
                    <a:cubicBezTo>
                      <a:pt x="200" y="49"/>
                      <a:pt x="200" y="53"/>
                      <a:pt x="197" y="56"/>
                    </a:cubicBezTo>
                    <a:lnTo>
                      <a:pt x="68" y="185"/>
                    </a:lnTo>
                    <a:close/>
                    <a:moveTo>
                      <a:pt x="88" y="205"/>
                    </a:moveTo>
                    <a:cubicBezTo>
                      <a:pt x="78" y="196"/>
                      <a:pt x="78" y="196"/>
                      <a:pt x="78" y="196"/>
                    </a:cubicBezTo>
                    <a:cubicBezTo>
                      <a:pt x="198" y="76"/>
                      <a:pt x="198" y="76"/>
                      <a:pt x="198" y="76"/>
                    </a:cubicBezTo>
                    <a:cubicBezTo>
                      <a:pt x="200" y="73"/>
                      <a:pt x="205" y="73"/>
                      <a:pt x="207" y="76"/>
                    </a:cubicBezTo>
                    <a:cubicBezTo>
                      <a:pt x="210" y="79"/>
                      <a:pt x="210" y="83"/>
                      <a:pt x="207" y="86"/>
                    </a:cubicBezTo>
                    <a:lnTo>
                      <a:pt x="88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45"/>
              <p:cNvSpPr/>
              <p:nvPr/>
            </p:nvSpPr>
            <p:spPr bwMode="auto">
              <a:xfrm>
                <a:off x="4186241" y="4540247"/>
                <a:ext cx="633415" cy="628648"/>
              </a:xfrm>
              <a:custGeom>
                <a:avLst/>
                <a:gdLst>
                  <a:gd name="T0" fmla="*/ 257 w 399"/>
                  <a:gd name="T1" fmla="*/ 236 h 396"/>
                  <a:gd name="T2" fmla="*/ 241 w 399"/>
                  <a:gd name="T3" fmla="*/ 219 h 396"/>
                  <a:gd name="T4" fmla="*/ 399 w 399"/>
                  <a:gd name="T5" fmla="*/ 61 h 396"/>
                  <a:gd name="T6" fmla="*/ 335 w 399"/>
                  <a:gd name="T7" fmla="*/ 0 h 396"/>
                  <a:gd name="T8" fmla="*/ 179 w 399"/>
                  <a:gd name="T9" fmla="*/ 156 h 396"/>
                  <a:gd name="T10" fmla="*/ 160 w 399"/>
                  <a:gd name="T11" fmla="*/ 139 h 396"/>
                  <a:gd name="T12" fmla="*/ 125 w 399"/>
                  <a:gd name="T13" fmla="*/ 160 h 396"/>
                  <a:gd name="T14" fmla="*/ 0 w 399"/>
                  <a:gd name="T15" fmla="*/ 359 h 396"/>
                  <a:gd name="T16" fmla="*/ 38 w 399"/>
                  <a:gd name="T17" fmla="*/ 396 h 396"/>
                  <a:gd name="T18" fmla="*/ 236 w 399"/>
                  <a:gd name="T19" fmla="*/ 274 h 396"/>
                  <a:gd name="T20" fmla="*/ 257 w 399"/>
                  <a:gd name="T21" fmla="*/ 23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9" h="396">
                    <a:moveTo>
                      <a:pt x="257" y="236"/>
                    </a:moveTo>
                    <a:lnTo>
                      <a:pt x="241" y="219"/>
                    </a:lnTo>
                    <a:lnTo>
                      <a:pt x="399" y="61"/>
                    </a:lnTo>
                    <a:lnTo>
                      <a:pt x="335" y="0"/>
                    </a:lnTo>
                    <a:lnTo>
                      <a:pt x="179" y="156"/>
                    </a:lnTo>
                    <a:lnTo>
                      <a:pt x="160" y="139"/>
                    </a:lnTo>
                    <a:lnTo>
                      <a:pt x="125" y="160"/>
                    </a:lnTo>
                    <a:lnTo>
                      <a:pt x="0" y="359"/>
                    </a:lnTo>
                    <a:lnTo>
                      <a:pt x="38" y="396"/>
                    </a:lnTo>
                    <a:lnTo>
                      <a:pt x="236" y="274"/>
                    </a:lnTo>
                    <a:lnTo>
                      <a:pt x="257" y="2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46"/>
              <p:cNvSpPr/>
              <p:nvPr/>
            </p:nvSpPr>
            <p:spPr bwMode="auto">
              <a:xfrm>
                <a:off x="4076704" y="3771898"/>
                <a:ext cx="671513" cy="669923"/>
              </a:xfrm>
              <a:custGeom>
                <a:avLst/>
                <a:gdLst>
                  <a:gd name="T0" fmla="*/ 90 w 179"/>
                  <a:gd name="T1" fmla="*/ 0 h 179"/>
                  <a:gd name="T2" fmla="*/ 67 w 179"/>
                  <a:gd name="T3" fmla="*/ 3 h 179"/>
                  <a:gd name="T4" fmla="*/ 70 w 179"/>
                  <a:gd name="T5" fmla="*/ 5 h 179"/>
                  <a:gd name="T6" fmla="*/ 102 w 179"/>
                  <a:gd name="T7" fmla="*/ 37 h 179"/>
                  <a:gd name="T8" fmla="*/ 102 w 179"/>
                  <a:gd name="T9" fmla="*/ 96 h 179"/>
                  <a:gd name="T10" fmla="*/ 42 w 179"/>
                  <a:gd name="T11" fmla="*/ 96 h 179"/>
                  <a:gd name="T12" fmla="*/ 10 w 179"/>
                  <a:gd name="T13" fmla="*/ 64 h 179"/>
                  <a:gd name="T14" fmla="*/ 6 w 179"/>
                  <a:gd name="T15" fmla="*/ 59 h 179"/>
                  <a:gd name="T16" fmla="*/ 0 w 179"/>
                  <a:gd name="T17" fmla="*/ 89 h 179"/>
                  <a:gd name="T18" fmla="*/ 90 w 179"/>
                  <a:gd name="T19" fmla="*/ 179 h 179"/>
                  <a:gd name="T20" fmla="*/ 179 w 179"/>
                  <a:gd name="T21" fmla="*/ 89 h 179"/>
                  <a:gd name="T22" fmla="*/ 90 w 179"/>
                  <a:gd name="T23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9" h="179">
                    <a:moveTo>
                      <a:pt x="90" y="0"/>
                    </a:moveTo>
                    <a:cubicBezTo>
                      <a:pt x="82" y="0"/>
                      <a:pt x="75" y="1"/>
                      <a:pt x="67" y="3"/>
                    </a:cubicBezTo>
                    <a:cubicBezTo>
                      <a:pt x="68" y="4"/>
                      <a:pt x="69" y="4"/>
                      <a:pt x="70" y="5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18" y="53"/>
                      <a:pt x="118" y="80"/>
                      <a:pt x="102" y="96"/>
                    </a:cubicBezTo>
                    <a:cubicBezTo>
                      <a:pt x="85" y="113"/>
                      <a:pt x="59" y="113"/>
                      <a:pt x="42" y="96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9" y="63"/>
                      <a:pt x="7" y="61"/>
                      <a:pt x="6" y="59"/>
                    </a:cubicBezTo>
                    <a:cubicBezTo>
                      <a:pt x="2" y="68"/>
                      <a:pt x="0" y="79"/>
                      <a:pt x="0" y="89"/>
                    </a:cubicBezTo>
                    <a:cubicBezTo>
                      <a:pt x="0" y="139"/>
                      <a:pt x="40" y="179"/>
                      <a:pt x="90" y="179"/>
                    </a:cubicBezTo>
                    <a:cubicBezTo>
                      <a:pt x="139" y="179"/>
                      <a:pt x="179" y="139"/>
                      <a:pt x="179" y="89"/>
                    </a:cubicBezTo>
                    <a:cubicBezTo>
                      <a:pt x="179" y="40"/>
                      <a:pt x="139" y="0"/>
                      <a:pt x="9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247"/>
              <p:cNvSpPr>
                <a:spLocks noEditPoints="1"/>
              </p:cNvSpPr>
              <p:nvPr/>
            </p:nvSpPr>
            <p:spPr bwMode="auto">
              <a:xfrm>
                <a:off x="4905373" y="4565649"/>
                <a:ext cx="604837" cy="603251"/>
              </a:xfrm>
              <a:custGeom>
                <a:avLst/>
                <a:gdLst>
                  <a:gd name="T0" fmla="*/ 142 w 161"/>
                  <a:gd name="T1" fmla="*/ 142 h 161"/>
                  <a:gd name="T2" fmla="*/ 142 w 161"/>
                  <a:gd name="T3" fmla="*/ 71 h 161"/>
                  <a:gd name="T4" fmla="*/ 70 w 161"/>
                  <a:gd name="T5" fmla="*/ 0 h 161"/>
                  <a:gd name="T6" fmla="*/ 0 w 161"/>
                  <a:gd name="T7" fmla="*/ 70 h 161"/>
                  <a:gd name="T8" fmla="*/ 72 w 161"/>
                  <a:gd name="T9" fmla="*/ 142 h 161"/>
                  <a:gd name="T10" fmla="*/ 142 w 161"/>
                  <a:gd name="T11" fmla="*/ 142 h 161"/>
                  <a:gd name="T12" fmla="*/ 94 w 161"/>
                  <a:gd name="T13" fmla="*/ 94 h 161"/>
                  <a:gd name="T14" fmla="*/ 123 w 161"/>
                  <a:gd name="T15" fmla="*/ 94 h 161"/>
                  <a:gd name="T16" fmla="*/ 123 w 161"/>
                  <a:gd name="T17" fmla="*/ 123 h 161"/>
                  <a:gd name="T18" fmla="*/ 94 w 161"/>
                  <a:gd name="T19" fmla="*/ 123 h 161"/>
                  <a:gd name="T20" fmla="*/ 94 w 161"/>
                  <a:gd name="T21" fmla="*/ 94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1" h="161">
                    <a:moveTo>
                      <a:pt x="142" y="142"/>
                    </a:moveTo>
                    <a:cubicBezTo>
                      <a:pt x="161" y="122"/>
                      <a:pt x="161" y="91"/>
                      <a:pt x="142" y="7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72" y="142"/>
                      <a:pt x="72" y="142"/>
                      <a:pt x="72" y="142"/>
                    </a:cubicBezTo>
                    <a:cubicBezTo>
                      <a:pt x="91" y="161"/>
                      <a:pt x="122" y="161"/>
                      <a:pt x="142" y="142"/>
                    </a:cubicBezTo>
                    <a:close/>
                    <a:moveTo>
                      <a:pt x="94" y="94"/>
                    </a:moveTo>
                    <a:cubicBezTo>
                      <a:pt x="102" y="86"/>
                      <a:pt x="115" y="86"/>
                      <a:pt x="123" y="94"/>
                    </a:cubicBezTo>
                    <a:cubicBezTo>
                      <a:pt x="131" y="102"/>
                      <a:pt x="131" y="115"/>
                      <a:pt x="123" y="123"/>
                    </a:cubicBezTo>
                    <a:cubicBezTo>
                      <a:pt x="115" y="131"/>
                      <a:pt x="102" y="131"/>
                      <a:pt x="94" y="123"/>
                    </a:cubicBezTo>
                    <a:cubicBezTo>
                      <a:pt x="86" y="115"/>
                      <a:pt x="86" y="102"/>
                      <a:pt x="94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18" name="组合 117"/>
          <p:cNvGrpSpPr/>
          <p:nvPr/>
        </p:nvGrpSpPr>
        <p:grpSpPr>
          <a:xfrm>
            <a:off x="2152183" y="4704784"/>
            <a:ext cx="2241550" cy="1338268"/>
            <a:chOff x="2080175" y="4780343"/>
            <a:chExt cx="2241550" cy="1338268"/>
          </a:xfrm>
        </p:grpSpPr>
        <p:sp>
          <p:nvSpPr>
            <p:cNvPr id="63" name="文本框 62"/>
            <p:cNvSpPr txBox="1"/>
            <p:nvPr/>
          </p:nvSpPr>
          <p:spPr>
            <a:xfrm>
              <a:off x="2080175" y="5309298"/>
              <a:ext cx="2241550" cy="31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扩展：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断流水线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+6 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080175" y="5586158"/>
              <a:ext cx="2241550" cy="532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流水线中断机制实现  </a:t>
              </a: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（是不是有点小牛叉）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Freeform 11"/>
            <p:cNvSpPr>
              <a:spLocks noEditPoints="1"/>
            </p:cNvSpPr>
            <p:nvPr/>
          </p:nvSpPr>
          <p:spPr bwMode="auto">
            <a:xfrm>
              <a:off x="2274137" y="4780343"/>
              <a:ext cx="497663" cy="510184"/>
            </a:xfrm>
            <a:custGeom>
              <a:avLst/>
              <a:gdLst>
                <a:gd name="T0" fmla="*/ 33 w 67"/>
                <a:gd name="T1" fmla="*/ 32 h 69"/>
                <a:gd name="T2" fmla="*/ 37 w 67"/>
                <a:gd name="T3" fmla="*/ 36 h 69"/>
                <a:gd name="T4" fmla="*/ 41 w 67"/>
                <a:gd name="T5" fmla="*/ 46 h 69"/>
                <a:gd name="T6" fmla="*/ 40 w 67"/>
                <a:gd name="T7" fmla="*/ 56 h 69"/>
                <a:gd name="T8" fmla="*/ 32 w 67"/>
                <a:gd name="T9" fmla="*/ 62 h 69"/>
                <a:gd name="T10" fmla="*/ 24 w 67"/>
                <a:gd name="T11" fmla="*/ 65 h 69"/>
                <a:gd name="T12" fmla="*/ 15 w 67"/>
                <a:gd name="T13" fmla="*/ 64 h 69"/>
                <a:gd name="T14" fmla="*/ 9 w 67"/>
                <a:gd name="T15" fmla="*/ 60 h 69"/>
                <a:gd name="T16" fmla="*/ 5 w 67"/>
                <a:gd name="T17" fmla="*/ 54 h 69"/>
                <a:gd name="T18" fmla="*/ 4 w 67"/>
                <a:gd name="T19" fmla="*/ 45 h 69"/>
                <a:gd name="T20" fmla="*/ 8 w 67"/>
                <a:gd name="T21" fmla="*/ 37 h 69"/>
                <a:gd name="T22" fmla="*/ 13 w 67"/>
                <a:gd name="T23" fmla="*/ 29 h 69"/>
                <a:gd name="T24" fmla="*/ 24 w 67"/>
                <a:gd name="T25" fmla="*/ 28 h 69"/>
                <a:gd name="T26" fmla="*/ 53 w 67"/>
                <a:gd name="T27" fmla="*/ 14 h 69"/>
                <a:gd name="T28" fmla="*/ 46 w 67"/>
                <a:gd name="T29" fmla="*/ 16 h 69"/>
                <a:gd name="T30" fmla="*/ 43 w 67"/>
                <a:gd name="T31" fmla="*/ 18 h 69"/>
                <a:gd name="T32" fmla="*/ 39 w 67"/>
                <a:gd name="T33" fmla="*/ 25 h 69"/>
                <a:gd name="T34" fmla="*/ 39 w 67"/>
                <a:gd name="T35" fmla="*/ 32 h 69"/>
                <a:gd name="T36" fmla="*/ 44 w 67"/>
                <a:gd name="T37" fmla="*/ 37 h 69"/>
                <a:gd name="T38" fmla="*/ 50 w 67"/>
                <a:gd name="T39" fmla="*/ 40 h 69"/>
                <a:gd name="T40" fmla="*/ 56 w 67"/>
                <a:gd name="T41" fmla="*/ 40 h 69"/>
                <a:gd name="T42" fmla="*/ 60 w 67"/>
                <a:gd name="T43" fmla="*/ 38 h 69"/>
                <a:gd name="T44" fmla="*/ 64 w 67"/>
                <a:gd name="T45" fmla="*/ 34 h 69"/>
                <a:gd name="T46" fmla="*/ 65 w 67"/>
                <a:gd name="T47" fmla="*/ 28 h 69"/>
                <a:gd name="T48" fmla="*/ 63 w 67"/>
                <a:gd name="T49" fmla="*/ 22 h 69"/>
                <a:gd name="T50" fmla="*/ 60 w 67"/>
                <a:gd name="T51" fmla="*/ 16 h 69"/>
                <a:gd name="T52" fmla="*/ 57 w 67"/>
                <a:gd name="T53" fmla="*/ 25 h 69"/>
                <a:gd name="T54" fmla="*/ 49 w 67"/>
                <a:gd name="T55" fmla="*/ 31 h 69"/>
                <a:gd name="T56" fmla="*/ 55 w 67"/>
                <a:gd name="T57" fmla="*/ 27 h 69"/>
                <a:gd name="T58" fmla="*/ 51 w 67"/>
                <a:gd name="T59" fmla="*/ 30 h 69"/>
                <a:gd name="T60" fmla="*/ 55 w 67"/>
                <a:gd name="T61" fmla="*/ 27 h 69"/>
                <a:gd name="T62" fmla="*/ 52 w 67"/>
                <a:gd name="T63" fmla="*/ 36 h 69"/>
                <a:gd name="T64" fmla="*/ 54 w 67"/>
                <a:gd name="T65" fmla="*/ 20 h 69"/>
                <a:gd name="T66" fmla="*/ 28 w 67"/>
                <a:gd name="T67" fmla="*/ 1 h 69"/>
                <a:gd name="T68" fmla="*/ 21 w 67"/>
                <a:gd name="T69" fmla="*/ 3 h 69"/>
                <a:gd name="T70" fmla="*/ 18 w 67"/>
                <a:gd name="T71" fmla="*/ 5 h 69"/>
                <a:gd name="T72" fmla="*/ 14 w 67"/>
                <a:gd name="T73" fmla="*/ 12 h 69"/>
                <a:gd name="T74" fmla="*/ 14 w 67"/>
                <a:gd name="T75" fmla="*/ 19 h 69"/>
                <a:gd name="T76" fmla="*/ 19 w 67"/>
                <a:gd name="T77" fmla="*/ 23 h 69"/>
                <a:gd name="T78" fmla="*/ 25 w 67"/>
                <a:gd name="T79" fmla="*/ 26 h 69"/>
                <a:gd name="T80" fmla="*/ 31 w 67"/>
                <a:gd name="T81" fmla="*/ 26 h 69"/>
                <a:gd name="T82" fmla="*/ 35 w 67"/>
                <a:gd name="T83" fmla="*/ 24 h 69"/>
                <a:gd name="T84" fmla="*/ 39 w 67"/>
                <a:gd name="T85" fmla="*/ 20 h 69"/>
                <a:gd name="T86" fmla="*/ 40 w 67"/>
                <a:gd name="T87" fmla="*/ 14 h 69"/>
                <a:gd name="T88" fmla="*/ 38 w 67"/>
                <a:gd name="T89" fmla="*/ 8 h 69"/>
                <a:gd name="T90" fmla="*/ 35 w 67"/>
                <a:gd name="T91" fmla="*/ 2 h 69"/>
                <a:gd name="T92" fmla="*/ 32 w 67"/>
                <a:gd name="T93" fmla="*/ 12 h 69"/>
                <a:gd name="T94" fmla="*/ 24 w 67"/>
                <a:gd name="T95" fmla="*/ 18 h 69"/>
                <a:gd name="T96" fmla="*/ 30 w 67"/>
                <a:gd name="T97" fmla="*/ 13 h 69"/>
                <a:gd name="T98" fmla="*/ 26 w 67"/>
                <a:gd name="T99" fmla="*/ 16 h 69"/>
                <a:gd name="T100" fmla="*/ 30 w 67"/>
                <a:gd name="T101" fmla="*/ 13 h 69"/>
                <a:gd name="T102" fmla="*/ 27 w 67"/>
                <a:gd name="T103" fmla="*/ 23 h 69"/>
                <a:gd name="T104" fmla="*/ 29 w 67"/>
                <a:gd name="T105" fmla="*/ 7 h 69"/>
                <a:gd name="T106" fmla="*/ 14 w 67"/>
                <a:gd name="T107" fmla="*/ 48 h 69"/>
                <a:gd name="T108" fmla="*/ 28 w 67"/>
                <a:gd name="T109" fmla="*/ 48 h 69"/>
                <a:gd name="T110" fmla="*/ 21 w 67"/>
                <a:gd name="T111" fmla="*/ 45 h 69"/>
                <a:gd name="T112" fmla="*/ 21 w 67"/>
                <a:gd name="T113" fmla="*/ 52 h 69"/>
                <a:gd name="T114" fmla="*/ 29 w 67"/>
                <a:gd name="T115" fmla="*/ 40 h 69"/>
                <a:gd name="T116" fmla="*/ 13 w 67"/>
                <a:gd name="T117" fmla="*/ 56 h 69"/>
                <a:gd name="T118" fmla="*/ 29 w 67"/>
                <a:gd name="T119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" h="69">
                  <a:moveTo>
                    <a:pt x="24" y="31"/>
                  </a:moveTo>
                  <a:cubicBezTo>
                    <a:pt x="25" y="32"/>
                    <a:pt x="26" y="32"/>
                    <a:pt x="27" y="32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31" y="30"/>
                    <a:pt x="32" y="31"/>
                    <a:pt x="33" y="32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3" y="36"/>
                    <a:pt x="33" y="36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9" y="37"/>
                    <a:pt x="39" y="39"/>
                    <a:pt x="40" y="40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7" y="43"/>
                    <a:pt x="38" y="44"/>
                    <a:pt x="38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2" y="48"/>
                    <a:pt x="42" y="49"/>
                    <a:pt x="41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2"/>
                    <a:pt x="37" y="53"/>
                    <a:pt x="37" y="54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39" y="58"/>
                    <a:pt x="38" y="60"/>
                    <a:pt x="37" y="61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4" y="60"/>
                    <a:pt x="33" y="60"/>
                    <a:pt x="33" y="60"/>
                  </a:cubicBezTo>
                  <a:cubicBezTo>
                    <a:pt x="33" y="61"/>
                    <a:pt x="32" y="61"/>
                    <a:pt x="32" y="62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2" y="66"/>
                    <a:pt x="30" y="67"/>
                    <a:pt x="29" y="67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6" y="65"/>
                    <a:pt x="25" y="65"/>
                    <a:pt x="24" y="65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2" y="69"/>
                    <a:pt x="20" y="69"/>
                    <a:pt x="18" y="69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7" y="65"/>
                    <a:pt x="16" y="65"/>
                    <a:pt x="15" y="64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1" y="67"/>
                    <a:pt x="10" y="66"/>
                    <a:pt x="9" y="65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1"/>
                    <a:pt x="9" y="61"/>
                    <a:pt x="9" y="60"/>
                  </a:cubicBezTo>
                  <a:cubicBezTo>
                    <a:pt x="8" y="60"/>
                    <a:pt x="8" y="60"/>
                    <a:pt x="8" y="59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3" y="59"/>
                    <a:pt x="2" y="58"/>
                    <a:pt x="2" y="56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4" y="53"/>
                    <a:pt x="4" y="52"/>
                    <a:pt x="4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49"/>
                    <a:pt x="0" y="47"/>
                    <a:pt x="1" y="46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4"/>
                    <a:pt x="4" y="43"/>
                    <a:pt x="5" y="42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8"/>
                    <a:pt x="3" y="37"/>
                    <a:pt x="5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9" y="36"/>
                  </a:cubicBezTo>
                  <a:cubicBezTo>
                    <a:pt x="9" y="36"/>
                    <a:pt x="10" y="35"/>
                    <a:pt x="10" y="35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0" y="31"/>
                    <a:pt x="11" y="30"/>
                    <a:pt x="13" y="29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7" y="32"/>
                    <a:pt x="18" y="31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0" y="28"/>
                    <a:pt x="22" y="28"/>
                    <a:pt x="24" y="28"/>
                  </a:cubicBezTo>
                  <a:cubicBezTo>
                    <a:pt x="24" y="31"/>
                    <a:pt x="24" y="31"/>
                    <a:pt x="24" y="31"/>
                  </a:cubicBezTo>
                  <a:close/>
                  <a:moveTo>
                    <a:pt x="56" y="17"/>
                  </a:moveTo>
                  <a:cubicBezTo>
                    <a:pt x="56" y="14"/>
                    <a:pt x="56" y="14"/>
                    <a:pt x="56" y="14"/>
                  </a:cubicBezTo>
                  <a:cubicBezTo>
                    <a:pt x="55" y="14"/>
                    <a:pt x="54" y="14"/>
                    <a:pt x="53" y="14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1" y="16"/>
                    <a:pt x="51" y="16"/>
                    <a:pt x="50" y="17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8" y="15"/>
                    <a:pt x="47" y="15"/>
                    <a:pt x="46" y="16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8"/>
                    <a:pt x="46" y="19"/>
                    <a:pt x="45" y="19"/>
                  </a:cubicBezTo>
                  <a:cubicBezTo>
                    <a:pt x="45" y="19"/>
                    <a:pt x="45" y="19"/>
                    <a:pt x="45" y="20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2" y="19"/>
                    <a:pt x="41" y="20"/>
                    <a:pt x="41" y="21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4"/>
                    <a:pt x="42" y="24"/>
                    <a:pt x="41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6"/>
                    <a:pt x="38" y="27"/>
                    <a:pt x="39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30"/>
                    <a:pt x="41" y="30"/>
                    <a:pt x="41" y="31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40" y="34"/>
                    <a:pt x="41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4" y="36"/>
                  </a:cubicBezTo>
                  <a:cubicBezTo>
                    <a:pt x="44" y="36"/>
                    <a:pt x="44" y="36"/>
                    <a:pt x="44" y="37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4" y="39"/>
                    <a:pt x="45" y="40"/>
                    <a:pt x="46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8" y="39"/>
                    <a:pt x="49" y="39"/>
                    <a:pt x="50" y="40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1" y="42"/>
                    <a:pt x="52" y="43"/>
                    <a:pt x="53" y="42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40"/>
                    <a:pt x="55" y="40"/>
                    <a:pt x="56" y="4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8" y="42"/>
                    <a:pt x="59" y="41"/>
                    <a:pt x="60" y="40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4" y="33"/>
                    <a:pt x="64" y="32"/>
                    <a:pt x="64" y="31"/>
                  </a:cubicBezTo>
                  <a:cubicBezTo>
                    <a:pt x="67" y="31"/>
                    <a:pt x="67" y="31"/>
                    <a:pt x="67" y="31"/>
                  </a:cubicBezTo>
                  <a:cubicBezTo>
                    <a:pt x="67" y="30"/>
                    <a:pt x="67" y="29"/>
                    <a:pt x="67" y="28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5" y="27"/>
                    <a:pt x="65" y="26"/>
                    <a:pt x="64" y="25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6" y="23"/>
                    <a:pt x="66" y="22"/>
                    <a:pt x="65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3" y="21"/>
                    <a:pt x="62" y="21"/>
                    <a:pt x="62" y="21"/>
                  </a:cubicBezTo>
                  <a:cubicBezTo>
                    <a:pt x="62" y="20"/>
                    <a:pt x="62" y="20"/>
                    <a:pt x="61" y="20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2" y="17"/>
                    <a:pt x="61" y="16"/>
                    <a:pt x="60" y="16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58" y="17"/>
                    <a:pt x="57" y="17"/>
                    <a:pt x="56" y="17"/>
                  </a:cubicBezTo>
                  <a:close/>
                  <a:moveTo>
                    <a:pt x="53" y="23"/>
                  </a:moveTo>
                  <a:cubicBezTo>
                    <a:pt x="55" y="23"/>
                    <a:pt x="56" y="24"/>
                    <a:pt x="57" y="25"/>
                  </a:cubicBezTo>
                  <a:cubicBezTo>
                    <a:pt x="58" y="26"/>
                    <a:pt x="58" y="27"/>
                    <a:pt x="58" y="29"/>
                  </a:cubicBezTo>
                  <a:cubicBezTo>
                    <a:pt x="58" y="30"/>
                    <a:pt x="57" y="31"/>
                    <a:pt x="56" y="32"/>
                  </a:cubicBezTo>
                  <a:cubicBezTo>
                    <a:pt x="55" y="33"/>
                    <a:pt x="54" y="33"/>
                    <a:pt x="52" y="33"/>
                  </a:cubicBezTo>
                  <a:cubicBezTo>
                    <a:pt x="51" y="33"/>
                    <a:pt x="50" y="32"/>
                    <a:pt x="49" y="31"/>
                  </a:cubicBezTo>
                  <a:cubicBezTo>
                    <a:pt x="48" y="30"/>
                    <a:pt x="48" y="29"/>
                    <a:pt x="48" y="28"/>
                  </a:cubicBezTo>
                  <a:cubicBezTo>
                    <a:pt x="48" y="26"/>
                    <a:pt x="49" y="25"/>
                    <a:pt x="50" y="24"/>
                  </a:cubicBezTo>
                  <a:cubicBezTo>
                    <a:pt x="51" y="23"/>
                    <a:pt x="52" y="23"/>
                    <a:pt x="53" y="23"/>
                  </a:cubicBezTo>
                  <a:close/>
                  <a:moveTo>
                    <a:pt x="55" y="27"/>
                  </a:moveTo>
                  <a:cubicBezTo>
                    <a:pt x="55" y="27"/>
                    <a:pt x="55" y="28"/>
                    <a:pt x="55" y="28"/>
                  </a:cubicBezTo>
                  <a:cubicBezTo>
                    <a:pt x="55" y="29"/>
                    <a:pt x="55" y="30"/>
                    <a:pt x="54" y="30"/>
                  </a:cubicBezTo>
                  <a:cubicBezTo>
                    <a:pt x="54" y="30"/>
                    <a:pt x="53" y="31"/>
                    <a:pt x="53" y="31"/>
                  </a:cubicBezTo>
                  <a:cubicBezTo>
                    <a:pt x="52" y="30"/>
                    <a:pt x="51" y="30"/>
                    <a:pt x="51" y="30"/>
                  </a:cubicBezTo>
                  <a:cubicBezTo>
                    <a:pt x="51" y="29"/>
                    <a:pt x="50" y="29"/>
                    <a:pt x="51" y="28"/>
                  </a:cubicBezTo>
                  <a:cubicBezTo>
                    <a:pt x="51" y="27"/>
                    <a:pt x="51" y="27"/>
                    <a:pt x="51" y="26"/>
                  </a:cubicBezTo>
                  <a:cubicBezTo>
                    <a:pt x="52" y="26"/>
                    <a:pt x="52" y="26"/>
                    <a:pt x="53" y="26"/>
                  </a:cubicBezTo>
                  <a:cubicBezTo>
                    <a:pt x="54" y="26"/>
                    <a:pt x="54" y="26"/>
                    <a:pt x="55" y="27"/>
                  </a:cubicBezTo>
                  <a:close/>
                  <a:moveTo>
                    <a:pt x="59" y="23"/>
                  </a:moveTo>
                  <a:cubicBezTo>
                    <a:pt x="60" y="25"/>
                    <a:pt x="61" y="27"/>
                    <a:pt x="61" y="29"/>
                  </a:cubicBezTo>
                  <a:cubicBezTo>
                    <a:pt x="60" y="31"/>
                    <a:pt x="59" y="33"/>
                    <a:pt x="58" y="34"/>
                  </a:cubicBezTo>
                  <a:cubicBezTo>
                    <a:pt x="56" y="36"/>
                    <a:pt x="54" y="36"/>
                    <a:pt x="52" y="36"/>
                  </a:cubicBezTo>
                  <a:cubicBezTo>
                    <a:pt x="50" y="36"/>
                    <a:pt x="48" y="35"/>
                    <a:pt x="47" y="33"/>
                  </a:cubicBezTo>
                  <a:cubicBezTo>
                    <a:pt x="45" y="32"/>
                    <a:pt x="45" y="30"/>
                    <a:pt x="45" y="27"/>
                  </a:cubicBezTo>
                  <a:cubicBezTo>
                    <a:pt x="45" y="25"/>
                    <a:pt x="46" y="23"/>
                    <a:pt x="48" y="22"/>
                  </a:cubicBezTo>
                  <a:cubicBezTo>
                    <a:pt x="50" y="21"/>
                    <a:pt x="52" y="20"/>
                    <a:pt x="54" y="20"/>
                  </a:cubicBezTo>
                  <a:cubicBezTo>
                    <a:pt x="56" y="21"/>
                    <a:pt x="58" y="22"/>
                    <a:pt x="59" y="23"/>
                  </a:cubicBezTo>
                  <a:close/>
                  <a:moveTo>
                    <a:pt x="31" y="3"/>
                  </a:moveTo>
                  <a:cubicBezTo>
                    <a:pt x="31" y="1"/>
                    <a:pt x="31" y="1"/>
                    <a:pt x="31" y="1"/>
                  </a:cubicBezTo>
                  <a:cubicBezTo>
                    <a:pt x="30" y="1"/>
                    <a:pt x="29" y="0"/>
                    <a:pt x="28" y="1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6" y="3"/>
                    <a:pt x="25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2" y="2"/>
                    <a:pt x="21" y="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6"/>
                    <a:pt x="16" y="7"/>
                    <a:pt x="16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0"/>
                    <a:pt x="17" y="11"/>
                    <a:pt x="16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3"/>
                    <a:pt x="14" y="14"/>
                    <a:pt x="14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6"/>
                    <a:pt x="16" y="17"/>
                    <a:pt x="16" y="18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20"/>
                    <a:pt x="15" y="21"/>
                    <a:pt x="16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2"/>
                    <a:pt x="18" y="22"/>
                    <a:pt x="19" y="2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9" y="26"/>
                    <a:pt x="20" y="27"/>
                    <a:pt x="21" y="27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4" y="26"/>
                    <a:pt x="25" y="26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6" y="29"/>
                    <a:pt x="27" y="29"/>
                    <a:pt x="28" y="29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30" y="27"/>
                    <a:pt x="31" y="26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3" y="28"/>
                    <a:pt x="34" y="28"/>
                    <a:pt x="35" y="27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5" y="25"/>
                    <a:pt x="35" y="24"/>
                    <a:pt x="35" y="24"/>
                  </a:cubicBezTo>
                  <a:cubicBezTo>
                    <a:pt x="36" y="24"/>
                    <a:pt x="36" y="24"/>
                    <a:pt x="36" y="23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4"/>
                    <a:pt x="40" y="23"/>
                    <a:pt x="40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19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17"/>
                    <a:pt x="42" y="16"/>
                    <a:pt x="42" y="15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3"/>
                    <a:pt x="40" y="13"/>
                    <a:pt x="40" y="12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1" y="10"/>
                    <a:pt x="41" y="9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7" y="8"/>
                    <a:pt x="37" y="7"/>
                  </a:cubicBezTo>
                  <a:cubicBezTo>
                    <a:pt x="37" y="7"/>
                    <a:pt x="37" y="7"/>
                    <a:pt x="36" y="7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4"/>
                    <a:pt x="36" y="3"/>
                    <a:pt x="35" y="2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2" y="4"/>
                    <a:pt x="31" y="3"/>
                  </a:cubicBezTo>
                  <a:close/>
                  <a:moveTo>
                    <a:pt x="28" y="10"/>
                  </a:moveTo>
                  <a:cubicBezTo>
                    <a:pt x="30" y="10"/>
                    <a:pt x="31" y="11"/>
                    <a:pt x="32" y="12"/>
                  </a:cubicBezTo>
                  <a:cubicBezTo>
                    <a:pt x="33" y="13"/>
                    <a:pt x="33" y="14"/>
                    <a:pt x="33" y="15"/>
                  </a:cubicBezTo>
                  <a:cubicBezTo>
                    <a:pt x="33" y="17"/>
                    <a:pt x="32" y="18"/>
                    <a:pt x="31" y="19"/>
                  </a:cubicBezTo>
                  <a:cubicBezTo>
                    <a:pt x="30" y="20"/>
                    <a:pt x="29" y="20"/>
                    <a:pt x="27" y="20"/>
                  </a:cubicBezTo>
                  <a:cubicBezTo>
                    <a:pt x="26" y="20"/>
                    <a:pt x="25" y="19"/>
                    <a:pt x="24" y="18"/>
                  </a:cubicBezTo>
                  <a:cubicBezTo>
                    <a:pt x="23" y="17"/>
                    <a:pt x="23" y="16"/>
                    <a:pt x="23" y="14"/>
                  </a:cubicBezTo>
                  <a:cubicBezTo>
                    <a:pt x="23" y="13"/>
                    <a:pt x="24" y="12"/>
                    <a:pt x="25" y="11"/>
                  </a:cubicBezTo>
                  <a:cubicBezTo>
                    <a:pt x="26" y="10"/>
                    <a:pt x="27" y="10"/>
                    <a:pt x="28" y="10"/>
                  </a:cubicBezTo>
                  <a:close/>
                  <a:moveTo>
                    <a:pt x="30" y="13"/>
                  </a:moveTo>
                  <a:cubicBezTo>
                    <a:pt x="30" y="14"/>
                    <a:pt x="30" y="14"/>
                    <a:pt x="30" y="15"/>
                  </a:cubicBezTo>
                  <a:cubicBezTo>
                    <a:pt x="30" y="16"/>
                    <a:pt x="30" y="16"/>
                    <a:pt x="29" y="17"/>
                  </a:cubicBezTo>
                  <a:cubicBezTo>
                    <a:pt x="29" y="17"/>
                    <a:pt x="28" y="17"/>
                    <a:pt x="28" y="17"/>
                  </a:cubicBezTo>
                  <a:cubicBezTo>
                    <a:pt x="27" y="17"/>
                    <a:pt x="26" y="17"/>
                    <a:pt x="26" y="16"/>
                  </a:cubicBezTo>
                  <a:cubicBezTo>
                    <a:pt x="26" y="16"/>
                    <a:pt x="26" y="15"/>
                    <a:pt x="26" y="15"/>
                  </a:cubicBezTo>
                  <a:cubicBezTo>
                    <a:pt x="26" y="14"/>
                    <a:pt x="26" y="13"/>
                    <a:pt x="26" y="13"/>
                  </a:cubicBezTo>
                  <a:cubicBezTo>
                    <a:pt x="27" y="13"/>
                    <a:pt x="28" y="12"/>
                    <a:pt x="28" y="13"/>
                  </a:cubicBezTo>
                  <a:cubicBezTo>
                    <a:pt x="29" y="13"/>
                    <a:pt x="29" y="13"/>
                    <a:pt x="30" y="13"/>
                  </a:cubicBezTo>
                  <a:close/>
                  <a:moveTo>
                    <a:pt x="34" y="10"/>
                  </a:moveTo>
                  <a:cubicBezTo>
                    <a:pt x="35" y="11"/>
                    <a:pt x="36" y="14"/>
                    <a:pt x="36" y="16"/>
                  </a:cubicBezTo>
                  <a:cubicBezTo>
                    <a:pt x="36" y="18"/>
                    <a:pt x="34" y="20"/>
                    <a:pt x="33" y="21"/>
                  </a:cubicBezTo>
                  <a:cubicBezTo>
                    <a:pt x="31" y="22"/>
                    <a:pt x="29" y="23"/>
                    <a:pt x="27" y="23"/>
                  </a:cubicBezTo>
                  <a:cubicBezTo>
                    <a:pt x="25" y="22"/>
                    <a:pt x="23" y="21"/>
                    <a:pt x="22" y="20"/>
                  </a:cubicBezTo>
                  <a:cubicBezTo>
                    <a:pt x="21" y="18"/>
                    <a:pt x="20" y="16"/>
                    <a:pt x="20" y="14"/>
                  </a:cubicBezTo>
                  <a:cubicBezTo>
                    <a:pt x="20" y="12"/>
                    <a:pt x="21" y="10"/>
                    <a:pt x="23" y="9"/>
                  </a:cubicBezTo>
                  <a:cubicBezTo>
                    <a:pt x="25" y="7"/>
                    <a:pt x="27" y="7"/>
                    <a:pt x="29" y="7"/>
                  </a:cubicBezTo>
                  <a:cubicBezTo>
                    <a:pt x="31" y="7"/>
                    <a:pt x="33" y="8"/>
                    <a:pt x="34" y="10"/>
                  </a:cubicBezTo>
                  <a:close/>
                  <a:moveTo>
                    <a:pt x="21" y="41"/>
                  </a:moveTo>
                  <a:cubicBezTo>
                    <a:pt x="19" y="41"/>
                    <a:pt x="17" y="42"/>
                    <a:pt x="16" y="43"/>
                  </a:cubicBezTo>
                  <a:cubicBezTo>
                    <a:pt x="14" y="44"/>
                    <a:pt x="14" y="46"/>
                    <a:pt x="14" y="48"/>
                  </a:cubicBezTo>
                  <a:cubicBezTo>
                    <a:pt x="14" y="50"/>
                    <a:pt x="14" y="52"/>
                    <a:pt x="16" y="54"/>
                  </a:cubicBezTo>
                  <a:cubicBezTo>
                    <a:pt x="17" y="55"/>
                    <a:pt x="19" y="56"/>
                    <a:pt x="21" y="56"/>
                  </a:cubicBezTo>
                  <a:cubicBezTo>
                    <a:pt x="23" y="56"/>
                    <a:pt x="25" y="55"/>
                    <a:pt x="26" y="54"/>
                  </a:cubicBezTo>
                  <a:cubicBezTo>
                    <a:pt x="28" y="52"/>
                    <a:pt x="28" y="50"/>
                    <a:pt x="28" y="48"/>
                  </a:cubicBezTo>
                  <a:cubicBezTo>
                    <a:pt x="28" y="46"/>
                    <a:pt x="28" y="44"/>
                    <a:pt x="26" y="43"/>
                  </a:cubicBezTo>
                  <a:cubicBezTo>
                    <a:pt x="25" y="42"/>
                    <a:pt x="23" y="41"/>
                    <a:pt x="21" y="41"/>
                  </a:cubicBezTo>
                  <a:close/>
                  <a:moveTo>
                    <a:pt x="23" y="46"/>
                  </a:moveTo>
                  <a:cubicBezTo>
                    <a:pt x="23" y="45"/>
                    <a:pt x="22" y="45"/>
                    <a:pt x="21" y="45"/>
                  </a:cubicBezTo>
                  <a:cubicBezTo>
                    <a:pt x="20" y="45"/>
                    <a:pt x="19" y="45"/>
                    <a:pt x="19" y="46"/>
                  </a:cubicBezTo>
                  <a:cubicBezTo>
                    <a:pt x="18" y="47"/>
                    <a:pt x="18" y="47"/>
                    <a:pt x="18" y="48"/>
                  </a:cubicBezTo>
                  <a:cubicBezTo>
                    <a:pt x="18" y="49"/>
                    <a:pt x="18" y="50"/>
                    <a:pt x="19" y="51"/>
                  </a:cubicBezTo>
                  <a:cubicBezTo>
                    <a:pt x="19" y="51"/>
                    <a:pt x="20" y="52"/>
                    <a:pt x="21" y="52"/>
                  </a:cubicBezTo>
                  <a:cubicBezTo>
                    <a:pt x="22" y="52"/>
                    <a:pt x="23" y="51"/>
                    <a:pt x="23" y="51"/>
                  </a:cubicBezTo>
                  <a:cubicBezTo>
                    <a:pt x="24" y="50"/>
                    <a:pt x="24" y="49"/>
                    <a:pt x="24" y="48"/>
                  </a:cubicBezTo>
                  <a:cubicBezTo>
                    <a:pt x="24" y="47"/>
                    <a:pt x="24" y="47"/>
                    <a:pt x="23" y="46"/>
                  </a:cubicBezTo>
                  <a:close/>
                  <a:moveTo>
                    <a:pt x="29" y="40"/>
                  </a:moveTo>
                  <a:cubicBezTo>
                    <a:pt x="27" y="38"/>
                    <a:pt x="24" y="37"/>
                    <a:pt x="21" y="37"/>
                  </a:cubicBezTo>
                  <a:cubicBezTo>
                    <a:pt x="18" y="37"/>
                    <a:pt x="15" y="38"/>
                    <a:pt x="13" y="40"/>
                  </a:cubicBezTo>
                  <a:cubicBezTo>
                    <a:pt x="11" y="42"/>
                    <a:pt x="10" y="45"/>
                    <a:pt x="10" y="48"/>
                  </a:cubicBezTo>
                  <a:cubicBezTo>
                    <a:pt x="10" y="51"/>
                    <a:pt x="11" y="54"/>
                    <a:pt x="13" y="56"/>
                  </a:cubicBezTo>
                  <a:cubicBezTo>
                    <a:pt x="15" y="58"/>
                    <a:pt x="18" y="60"/>
                    <a:pt x="21" y="60"/>
                  </a:cubicBezTo>
                  <a:cubicBezTo>
                    <a:pt x="24" y="60"/>
                    <a:pt x="27" y="58"/>
                    <a:pt x="29" y="56"/>
                  </a:cubicBezTo>
                  <a:cubicBezTo>
                    <a:pt x="31" y="54"/>
                    <a:pt x="32" y="51"/>
                    <a:pt x="32" y="48"/>
                  </a:cubicBezTo>
                  <a:cubicBezTo>
                    <a:pt x="32" y="45"/>
                    <a:pt x="31" y="42"/>
                    <a:pt x="29" y="40"/>
                  </a:cubicBezTo>
                  <a:close/>
                </a:path>
              </a:pathLst>
            </a:custGeom>
            <a:solidFill>
              <a:srgbClr val="0E706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3275856" y="3001806"/>
            <a:ext cx="1797050" cy="1308120"/>
            <a:chOff x="3203848" y="3077365"/>
            <a:chExt cx="1797050" cy="1308120"/>
          </a:xfrm>
        </p:grpSpPr>
        <p:sp>
          <p:nvSpPr>
            <p:cNvPr id="49" name="文本框 48"/>
            <p:cNvSpPr txBox="1"/>
            <p:nvPr/>
          </p:nvSpPr>
          <p:spPr>
            <a:xfrm>
              <a:off x="3203848" y="3575840"/>
              <a:ext cx="1797050" cy="31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重定向流水线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52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203848" y="3853032"/>
              <a:ext cx="1753798" cy="532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重定向机制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控制器改造（自信心爆棚）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Freeform 16"/>
            <p:cNvSpPr>
              <a:spLocks noEditPoints="1"/>
            </p:cNvSpPr>
            <p:nvPr/>
          </p:nvSpPr>
          <p:spPr bwMode="auto">
            <a:xfrm>
              <a:off x="3433618" y="3077365"/>
              <a:ext cx="455586" cy="371718"/>
            </a:xfrm>
            <a:custGeom>
              <a:avLst/>
              <a:gdLst>
                <a:gd name="T0" fmla="*/ 22 w 67"/>
                <a:gd name="T1" fmla="*/ 52 h 52"/>
                <a:gd name="T2" fmla="*/ 30 w 67"/>
                <a:gd name="T3" fmla="*/ 52 h 52"/>
                <a:gd name="T4" fmla="*/ 32 w 67"/>
                <a:gd name="T5" fmla="*/ 51 h 52"/>
                <a:gd name="T6" fmla="*/ 32 w 67"/>
                <a:gd name="T7" fmla="*/ 34 h 52"/>
                <a:gd name="T8" fmla="*/ 27 w 67"/>
                <a:gd name="T9" fmla="*/ 31 h 52"/>
                <a:gd name="T10" fmla="*/ 20 w 67"/>
                <a:gd name="T11" fmla="*/ 35 h 52"/>
                <a:gd name="T12" fmla="*/ 20 w 67"/>
                <a:gd name="T13" fmla="*/ 51 h 52"/>
                <a:gd name="T14" fmla="*/ 22 w 67"/>
                <a:gd name="T15" fmla="*/ 52 h 52"/>
                <a:gd name="T16" fmla="*/ 0 w 67"/>
                <a:gd name="T17" fmla="*/ 34 h 52"/>
                <a:gd name="T18" fmla="*/ 25 w 67"/>
                <a:gd name="T19" fmla="*/ 19 h 52"/>
                <a:gd name="T20" fmla="*/ 27 w 67"/>
                <a:gd name="T21" fmla="*/ 18 h 52"/>
                <a:gd name="T22" fmla="*/ 28 w 67"/>
                <a:gd name="T23" fmla="*/ 19 h 52"/>
                <a:gd name="T24" fmla="*/ 36 w 67"/>
                <a:gd name="T25" fmla="*/ 23 h 52"/>
                <a:gd name="T26" fmla="*/ 56 w 67"/>
                <a:gd name="T27" fmla="*/ 6 h 52"/>
                <a:gd name="T28" fmla="*/ 53 w 67"/>
                <a:gd name="T29" fmla="*/ 3 h 52"/>
                <a:gd name="T30" fmla="*/ 60 w 67"/>
                <a:gd name="T31" fmla="*/ 1 h 52"/>
                <a:gd name="T32" fmla="*/ 67 w 67"/>
                <a:gd name="T33" fmla="*/ 0 h 52"/>
                <a:gd name="T34" fmla="*/ 65 w 67"/>
                <a:gd name="T35" fmla="*/ 7 h 52"/>
                <a:gd name="T36" fmla="*/ 63 w 67"/>
                <a:gd name="T37" fmla="*/ 14 h 52"/>
                <a:gd name="T38" fmla="*/ 60 w 67"/>
                <a:gd name="T39" fmla="*/ 10 h 52"/>
                <a:gd name="T40" fmla="*/ 38 w 67"/>
                <a:gd name="T41" fmla="*/ 29 h 52"/>
                <a:gd name="T42" fmla="*/ 36 w 67"/>
                <a:gd name="T43" fmla="*/ 31 h 52"/>
                <a:gd name="T44" fmla="*/ 35 w 67"/>
                <a:gd name="T45" fmla="*/ 30 h 52"/>
                <a:gd name="T46" fmla="*/ 27 w 67"/>
                <a:gd name="T47" fmla="*/ 25 h 52"/>
                <a:gd name="T48" fmla="*/ 3 w 67"/>
                <a:gd name="T49" fmla="*/ 39 h 52"/>
                <a:gd name="T50" fmla="*/ 0 w 67"/>
                <a:gd name="T51" fmla="*/ 34 h 52"/>
                <a:gd name="T52" fmla="*/ 6 w 67"/>
                <a:gd name="T53" fmla="*/ 52 h 52"/>
                <a:gd name="T54" fmla="*/ 14 w 67"/>
                <a:gd name="T55" fmla="*/ 52 h 52"/>
                <a:gd name="T56" fmla="*/ 16 w 67"/>
                <a:gd name="T57" fmla="*/ 51 h 52"/>
                <a:gd name="T58" fmla="*/ 16 w 67"/>
                <a:gd name="T59" fmla="*/ 38 h 52"/>
                <a:gd name="T60" fmla="*/ 4 w 67"/>
                <a:gd name="T61" fmla="*/ 44 h 52"/>
                <a:gd name="T62" fmla="*/ 4 w 67"/>
                <a:gd name="T63" fmla="*/ 51 h 52"/>
                <a:gd name="T64" fmla="*/ 6 w 67"/>
                <a:gd name="T65" fmla="*/ 52 h 52"/>
                <a:gd name="T66" fmla="*/ 38 w 67"/>
                <a:gd name="T67" fmla="*/ 52 h 52"/>
                <a:gd name="T68" fmla="*/ 46 w 67"/>
                <a:gd name="T69" fmla="*/ 52 h 52"/>
                <a:gd name="T70" fmla="*/ 48 w 67"/>
                <a:gd name="T71" fmla="*/ 51 h 52"/>
                <a:gd name="T72" fmla="*/ 48 w 67"/>
                <a:gd name="T73" fmla="*/ 27 h 52"/>
                <a:gd name="T74" fmla="*/ 48 w 67"/>
                <a:gd name="T75" fmla="*/ 27 h 52"/>
                <a:gd name="T76" fmla="*/ 37 w 67"/>
                <a:gd name="T77" fmla="*/ 37 h 52"/>
                <a:gd name="T78" fmla="*/ 37 w 67"/>
                <a:gd name="T79" fmla="*/ 36 h 52"/>
                <a:gd name="T80" fmla="*/ 37 w 67"/>
                <a:gd name="T81" fmla="*/ 51 h 52"/>
                <a:gd name="T82" fmla="*/ 38 w 67"/>
                <a:gd name="T83" fmla="*/ 52 h 52"/>
                <a:gd name="T84" fmla="*/ 55 w 67"/>
                <a:gd name="T85" fmla="*/ 52 h 52"/>
                <a:gd name="T86" fmla="*/ 62 w 67"/>
                <a:gd name="T87" fmla="*/ 52 h 52"/>
                <a:gd name="T88" fmla="*/ 64 w 67"/>
                <a:gd name="T89" fmla="*/ 51 h 52"/>
                <a:gd name="T90" fmla="*/ 64 w 67"/>
                <a:gd name="T91" fmla="*/ 22 h 52"/>
                <a:gd name="T92" fmla="*/ 60 w 67"/>
                <a:gd name="T93" fmla="*/ 17 h 52"/>
                <a:gd name="T94" fmla="*/ 53 w 67"/>
                <a:gd name="T95" fmla="*/ 23 h 52"/>
                <a:gd name="T96" fmla="*/ 53 w 67"/>
                <a:gd name="T97" fmla="*/ 51 h 52"/>
                <a:gd name="T98" fmla="*/ 55 w 67"/>
                <a:gd name="T9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7" h="52">
                  <a:moveTo>
                    <a:pt x="22" y="52"/>
                  </a:moveTo>
                  <a:cubicBezTo>
                    <a:pt x="25" y="52"/>
                    <a:pt x="28" y="52"/>
                    <a:pt x="30" y="52"/>
                  </a:cubicBezTo>
                  <a:cubicBezTo>
                    <a:pt x="31" y="52"/>
                    <a:pt x="32" y="52"/>
                    <a:pt x="32" y="51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2"/>
                    <a:pt x="21" y="52"/>
                    <a:pt x="22" y="52"/>
                  </a:cubicBezTo>
                  <a:close/>
                  <a:moveTo>
                    <a:pt x="0" y="34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4"/>
                    <a:pt x="0" y="34"/>
                    <a:pt x="0" y="34"/>
                  </a:cubicBezTo>
                  <a:close/>
                  <a:moveTo>
                    <a:pt x="6" y="52"/>
                  </a:moveTo>
                  <a:cubicBezTo>
                    <a:pt x="14" y="52"/>
                    <a:pt x="14" y="52"/>
                    <a:pt x="14" y="52"/>
                  </a:cubicBezTo>
                  <a:cubicBezTo>
                    <a:pt x="15" y="52"/>
                    <a:pt x="16" y="52"/>
                    <a:pt x="16" y="51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2"/>
                    <a:pt x="5" y="52"/>
                    <a:pt x="6" y="52"/>
                  </a:cubicBezTo>
                  <a:close/>
                  <a:moveTo>
                    <a:pt x="38" y="52"/>
                  </a:moveTo>
                  <a:cubicBezTo>
                    <a:pt x="41" y="52"/>
                    <a:pt x="44" y="52"/>
                    <a:pt x="46" y="52"/>
                  </a:cubicBezTo>
                  <a:cubicBezTo>
                    <a:pt x="47" y="52"/>
                    <a:pt x="48" y="52"/>
                    <a:pt x="48" y="51"/>
                  </a:cubicBezTo>
                  <a:cubicBezTo>
                    <a:pt x="48" y="43"/>
                    <a:pt x="48" y="35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7" y="52"/>
                    <a:pt x="37" y="52"/>
                    <a:pt x="38" y="52"/>
                  </a:cubicBezTo>
                  <a:close/>
                  <a:moveTo>
                    <a:pt x="55" y="52"/>
                  </a:moveTo>
                  <a:cubicBezTo>
                    <a:pt x="62" y="52"/>
                    <a:pt x="62" y="52"/>
                    <a:pt x="62" y="52"/>
                  </a:cubicBezTo>
                  <a:cubicBezTo>
                    <a:pt x="63" y="52"/>
                    <a:pt x="64" y="52"/>
                    <a:pt x="64" y="51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2"/>
                    <a:pt x="54" y="52"/>
                    <a:pt x="55" y="52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6830214" y="4735143"/>
            <a:ext cx="1846242" cy="1114711"/>
            <a:chOff x="6758206" y="4810702"/>
            <a:chExt cx="1846242" cy="1114711"/>
          </a:xfrm>
        </p:grpSpPr>
        <p:sp>
          <p:nvSpPr>
            <p:cNvPr id="70" name="文本框 69"/>
            <p:cNvSpPr txBox="1"/>
            <p:nvPr/>
          </p:nvSpPr>
          <p:spPr>
            <a:xfrm>
              <a:off x="6758206" y="5301208"/>
              <a:ext cx="1846242" cy="624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顺利通关（爽）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0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最高</a:t>
              </a:r>
              <a:r>
                <a:rPr lang="en-US" altLang="zh-CN" sz="1000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73</a:t>
              </a:r>
              <a:r>
                <a:rPr lang="zh-CN" altLang="en-US" sz="1000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</a:p>
          </p:txBody>
        </p:sp>
        <p:pic>
          <p:nvPicPr>
            <p:cNvPr id="107" name="组合 207"/>
            <p:cNvPicPr>
              <a:picLocks noChangeArrowheads="1"/>
            </p:cNvPicPr>
            <p:nvPr/>
          </p:nvPicPr>
          <p:blipFill>
            <a:blip r:embed="rId2">
              <a:duotone>
                <a:srgbClr val="70AD47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810702"/>
              <a:ext cx="518160" cy="408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我们的口号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  <a:t>13</a:t>
            </a:fld>
            <a:r>
              <a:rPr lang="en-US" altLang="zh-CN"/>
              <a:t>- 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black">
          <a:xfrm>
            <a:off x="475907" y="4311364"/>
            <a:ext cx="7568565" cy="129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虐我千百遍，搞定流水线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black">
          <a:xfrm>
            <a:off x="499154" y="1268760"/>
            <a:ext cx="7568565" cy="129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奋战一两周，造块</a:t>
            </a:r>
            <a:r>
              <a:rPr lang="zh-CN" sz="4400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ＣＰＵ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black">
          <a:xfrm>
            <a:off x="499153" y="2790062"/>
            <a:ext cx="7568565" cy="129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调试两三晚，玩转开发板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各阶段检查要求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328592"/>
          </a:xfrm>
        </p:spPr>
        <p:txBody>
          <a:bodyPr/>
          <a:lstStyle/>
          <a:p>
            <a:r>
              <a:rPr dirty="0"/>
              <a:t>单周期</a:t>
            </a:r>
            <a:r>
              <a:rPr lang="en-US" altLang="zh-CN" dirty="0"/>
              <a:t>CPU</a:t>
            </a:r>
            <a:r>
              <a:rPr dirty="0"/>
              <a:t>检查</a:t>
            </a:r>
          </a:p>
          <a:p>
            <a:pPr lvl="1"/>
            <a:r>
              <a:rPr dirty="0"/>
              <a:t>能运行</a:t>
            </a:r>
            <a:r>
              <a:rPr lang="en-US" altLang="zh-CN" dirty="0"/>
              <a:t>benchmark</a:t>
            </a:r>
            <a:r>
              <a:rPr dirty="0"/>
              <a:t>程序，周期数</a:t>
            </a:r>
            <a:r>
              <a:rPr lang="en-US" altLang="zh-CN" dirty="0"/>
              <a:t>1546</a:t>
            </a:r>
            <a:r>
              <a:rPr dirty="0"/>
              <a:t>，内存数据排序正确</a:t>
            </a:r>
          </a:p>
          <a:p>
            <a:pPr lvl="1"/>
            <a:r>
              <a:rPr dirty="0"/>
              <a:t>单周期</a:t>
            </a:r>
            <a:r>
              <a:rPr lang="en-US" altLang="zh-CN" dirty="0"/>
              <a:t>CPU</a:t>
            </a:r>
            <a:r>
              <a:rPr dirty="0"/>
              <a:t>能运行自己的</a:t>
            </a:r>
            <a:r>
              <a:rPr lang="en-US" altLang="zh-CN" dirty="0"/>
              <a:t>CCMB</a:t>
            </a:r>
            <a:r>
              <a:rPr dirty="0"/>
              <a:t>程序</a:t>
            </a:r>
          </a:p>
          <a:p>
            <a:pPr lvl="2"/>
            <a:r>
              <a:rPr dirty="0"/>
              <a:t>编写一段能在数码管上展示指令功能的程序</a:t>
            </a:r>
          </a:p>
          <a:p>
            <a:pPr lvl="1"/>
            <a:r>
              <a:rPr lang="en-US" altLang="zh-CN" dirty="0" smtClean="0">
                <a:sym typeface="+mn-ea"/>
              </a:rPr>
              <a:t>FPGA</a:t>
            </a:r>
            <a:r>
              <a:rPr lang="zh-CN" altLang="en-US" dirty="0" smtClean="0">
                <a:sym typeface="+mn-ea"/>
              </a:rPr>
              <a:t>开发板应绑定功能开关</a:t>
            </a:r>
            <a:endParaRPr lang="en-US" altLang="zh-CN" dirty="0" smtClean="0">
              <a:sym typeface="+mn-ea"/>
            </a:endParaRPr>
          </a:p>
          <a:p>
            <a:pPr lvl="2"/>
            <a:r>
              <a:rPr lang="zh-CN" altLang="en-US" dirty="0" smtClean="0">
                <a:sym typeface="+mn-ea"/>
              </a:rPr>
              <a:t>可切换显示区域功能</a:t>
            </a:r>
            <a:endParaRPr lang="en-US" altLang="zh-CN" dirty="0" smtClean="0">
              <a:sym typeface="+mn-ea"/>
            </a:endParaRPr>
          </a:p>
          <a:p>
            <a:pPr lvl="2"/>
            <a:r>
              <a:rPr lang="zh-CN" altLang="en-US" dirty="0" smtClean="0">
                <a:sym typeface="+mn-ea"/>
              </a:rPr>
              <a:t>程序显示，时钟周期统计，内存数据观察</a:t>
            </a:r>
          </a:p>
          <a:p>
            <a:r>
              <a:rPr lang="zh-CN" altLang="en-US" dirty="0" smtClean="0"/>
              <a:t>中断检查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主程序</a:t>
            </a:r>
            <a:r>
              <a:rPr lang="en-US" altLang="zh-CN" dirty="0" smtClean="0"/>
              <a:t>benchmark</a:t>
            </a:r>
            <a:endParaRPr lang="en-US" altLang="zh-CN" dirty="0"/>
          </a:p>
          <a:p>
            <a:pPr lvl="1"/>
            <a:r>
              <a:rPr lang="zh-CN" altLang="en-US" dirty="0" smtClean="0"/>
              <a:t>单级中断依次点击</a:t>
            </a:r>
            <a:r>
              <a:rPr lang="en-US" altLang="zh-CN" dirty="0" smtClean="0"/>
              <a:t>1,2,3</a:t>
            </a:r>
            <a:r>
              <a:rPr lang="zh-CN" altLang="en-US" dirty="0" smtClean="0"/>
              <a:t>号中断源按键，能正常响应中断</a:t>
            </a:r>
            <a:endParaRPr lang="zh-CN" altLang="en-US" dirty="0"/>
          </a:p>
          <a:p>
            <a:pPr lvl="1"/>
            <a:r>
              <a:rPr lang="zh-CN" altLang="en-US" dirty="0" smtClean="0"/>
              <a:t>多重嵌套中断依次点击</a:t>
            </a:r>
            <a:r>
              <a:rPr lang="en-US" altLang="zh-CN" dirty="0" smtClean="0"/>
              <a:t>1,3,2</a:t>
            </a:r>
            <a:r>
              <a:rPr lang="zh-CN" altLang="en-US" dirty="0" smtClean="0"/>
              <a:t>号中断源按键</a:t>
            </a:r>
            <a:endParaRPr lang="en-US" altLang="zh-CN" dirty="0" smtClean="0"/>
          </a:p>
          <a:p>
            <a:pPr lvl="2"/>
            <a:r>
              <a:rPr lang="zh-CN" altLang="en-US" dirty="0"/>
              <a:t>应</a:t>
            </a:r>
            <a:r>
              <a:rPr lang="zh-CN" altLang="en-US" dirty="0" smtClean="0"/>
              <a:t>先后进入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Wingdings" panose="05000000000000000000" pitchFamily="2" charset="2"/>
              </a:rPr>
              <a:t>321CPU</a:t>
            </a:r>
            <a:endParaRPr lang="zh-CN" altLang="en-US" dirty="0"/>
          </a:p>
          <a:p>
            <a:endParaRPr lang="zh-CN" altLang="en-US" dirty="0"/>
          </a:p>
          <a:p>
            <a:pPr lvl="2"/>
            <a:endParaRPr dirty="0">
              <a:sym typeface="+mn-ea"/>
            </a:endParaRPr>
          </a:p>
          <a:p>
            <a:pPr marL="914400" lvl="2" indent="0">
              <a:buNone/>
            </a:pPr>
            <a:endParaRPr dirty="0">
              <a:sym typeface="+mn-ea"/>
            </a:endParaRPr>
          </a:p>
          <a:p>
            <a:pPr lvl="1"/>
            <a:endParaRPr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  <a:t>14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各阶段检查要求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328592"/>
          </a:xfrm>
        </p:spPr>
        <p:txBody>
          <a:bodyPr/>
          <a:lstStyle/>
          <a:p>
            <a:r>
              <a:rPr lang="zh-CN" altLang="en-US" dirty="0" smtClean="0"/>
              <a:t>理想流水线</a:t>
            </a:r>
            <a:endParaRPr dirty="0"/>
          </a:p>
          <a:p>
            <a:pPr lvl="1"/>
            <a:r>
              <a:rPr lang="zh-CN" altLang="en-US" dirty="0" smtClean="0"/>
              <a:t>能运行理想流水线测试程序</a:t>
            </a:r>
            <a:endParaRPr lang="en-US" altLang="zh-CN" dirty="0" smtClean="0"/>
          </a:p>
          <a:p>
            <a:pPr lvl="1"/>
            <a:r>
              <a:rPr lang="zh-CN" altLang="en-US" dirty="0"/>
              <a:t>周期</a:t>
            </a:r>
            <a:r>
              <a:rPr lang="zh-CN" altLang="en-US" dirty="0" smtClean="0"/>
              <a:t>数</a:t>
            </a:r>
            <a:r>
              <a:rPr lang="en-US" altLang="zh-CN" dirty="0" smtClean="0"/>
              <a:t>21</a:t>
            </a:r>
            <a:r>
              <a:rPr lang="zh-CN" altLang="en-US" dirty="0" smtClean="0"/>
              <a:t>，内存数据写入正常</a:t>
            </a:r>
            <a:endParaRPr lang="en-US" altLang="zh-CN" dirty="0" smtClean="0"/>
          </a:p>
          <a:p>
            <a:r>
              <a:rPr lang="zh-CN" altLang="en-US" dirty="0" smtClean="0"/>
              <a:t>气泡流水线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能正确运行</a:t>
            </a:r>
            <a:r>
              <a:rPr lang="en-US" altLang="zh-CN" dirty="0" smtClean="0"/>
              <a:t>benchmark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能统计气泡数目，分支跳转次数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总周期数</a:t>
            </a:r>
            <a:r>
              <a:rPr lang="en-US" altLang="zh-CN" dirty="0" smtClean="0"/>
              <a:t>=1546+4+</a:t>
            </a:r>
            <a:r>
              <a:rPr lang="zh-CN" altLang="en-US" dirty="0" smtClean="0"/>
              <a:t>气泡数目</a:t>
            </a:r>
            <a:r>
              <a:rPr lang="en-US" altLang="zh-CN" dirty="0" smtClean="0"/>
              <a:t>+</a:t>
            </a:r>
            <a:r>
              <a:rPr lang="zh-CN" altLang="en-US" dirty="0" smtClean="0"/>
              <a:t>分支误取深度</a:t>
            </a:r>
            <a:r>
              <a:rPr lang="en-US" altLang="zh-CN" dirty="0" smtClean="0"/>
              <a:t>*</a:t>
            </a:r>
            <a:r>
              <a:rPr lang="zh-CN" altLang="en-US" dirty="0" smtClean="0"/>
              <a:t>分支数</a:t>
            </a:r>
            <a:r>
              <a:rPr lang="en-US" altLang="zh-CN" dirty="0" smtClean="0"/>
              <a:t>-1</a:t>
            </a:r>
          </a:p>
          <a:p>
            <a:r>
              <a:rPr lang="zh-CN" altLang="en-US" dirty="0" smtClean="0"/>
              <a:t>重定向流水线</a:t>
            </a:r>
            <a:endParaRPr lang="en-US" altLang="zh-CN" dirty="0"/>
          </a:p>
          <a:p>
            <a:pPr lvl="1"/>
            <a:r>
              <a:rPr lang="zh-CN" altLang="en-US" dirty="0"/>
              <a:t>能正确运行</a:t>
            </a:r>
            <a:r>
              <a:rPr lang="en-US" altLang="zh-CN" dirty="0"/>
              <a:t>benchmark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能</a:t>
            </a:r>
            <a:r>
              <a:rPr lang="zh-CN" altLang="en-US" dirty="0" smtClean="0"/>
              <a:t>统计</a:t>
            </a:r>
            <a:r>
              <a:rPr lang="en-US" altLang="zh-CN" dirty="0" smtClean="0"/>
              <a:t>Load-Use</a:t>
            </a:r>
            <a:r>
              <a:rPr lang="zh-CN" altLang="en-US" dirty="0" smtClean="0"/>
              <a:t>次数，分支数</a:t>
            </a:r>
            <a:endParaRPr lang="en-US" altLang="zh-CN" dirty="0"/>
          </a:p>
          <a:p>
            <a:pPr lvl="1"/>
            <a:r>
              <a:rPr lang="zh-CN" altLang="en-US" dirty="0"/>
              <a:t>总周期数</a:t>
            </a:r>
            <a:r>
              <a:rPr lang="en-US" altLang="zh-CN" dirty="0"/>
              <a:t>=</a:t>
            </a:r>
            <a:r>
              <a:rPr lang="en-US" altLang="zh-CN" dirty="0" smtClean="0"/>
              <a:t>1546+4+</a:t>
            </a:r>
            <a:r>
              <a:rPr lang="zh-CN" altLang="en-US" dirty="0" smtClean="0"/>
              <a:t>分支</a:t>
            </a:r>
            <a:r>
              <a:rPr lang="zh-CN" altLang="en-US" dirty="0"/>
              <a:t>误取深度</a:t>
            </a:r>
            <a:r>
              <a:rPr lang="en-US" altLang="zh-CN" dirty="0"/>
              <a:t>*</a:t>
            </a:r>
            <a:r>
              <a:rPr lang="zh-CN" altLang="en-US" dirty="0"/>
              <a:t>分支</a:t>
            </a:r>
            <a:r>
              <a:rPr lang="zh-CN" altLang="en-US" dirty="0" smtClean="0"/>
              <a:t>数</a:t>
            </a:r>
            <a:r>
              <a:rPr lang="en-US" altLang="zh-CN" dirty="0" smtClean="0"/>
              <a:t>+load-Use</a:t>
            </a:r>
            <a:r>
              <a:rPr lang="zh-CN" altLang="en-US" dirty="0" smtClean="0"/>
              <a:t>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参考答案（</a:t>
            </a:r>
            <a:r>
              <a:rPr lang="en-US" altLang="zh-CN" dirty="0" smtClean="0"/>
              <a:t>1984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2298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3612</a:t>
            </a:r>
            <a:r>
              <a:rPr lang="zh-CN" altLang="en-US" dirty="0" smtClean="0"/>
              <a:t>），其他答案说明理由</a:t>
            </a:r>
            <a:endParaRPr lang="zh-CN" altLang="en-US" dirty="0"/>
          </a:p>
          <a:p>
            <a:pPr lvl="1"/>
            <a:endParaRPr lang="zh-CN" altLang="en-US" dirty="0"/>
          </a:p>
          <a:p>
            <a:pPr lvl="2"/>
            <a:endParaRPr dirty="0">
              <a:sym typeface="+mn-ea"/>
            </a:endParaRPr>
          </a:p>
          <a:p>
            <a:pPr marL="914400" lvl="2" indent="0">
              <a:buNone/>
            </a:pPr>
            <a:endParaRPr dirty="0">
              <a:sym typeface="+mn-ea"/>
            </a:endParaRPr>
          </a:p>
          <a:p>
            <a:pPr lvl="1"/>
            <a:endParaRPr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  <a:t>15</a:t>
            </a:fld>
            <a:r>
              <a:rPr lang="en-US" altLang="zh-CN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1196818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多</a:t>
            </a:r>
            <a:r>
              <a:rPr lang="zh-CN" altLang="en-US" b="1" dirty="0">
                <a:solidFill>
                  <a:srgbClr val="FF0000"/>
                </a:solidFill>
              </a:rPr>
              <a:t>讨论，多讨论，多</a:t>
            </a:r>
            <a:r>
              <a:rPr lang="zh-CN" altLang="en-US" b="1" dirty="0" smtClean="0">
                <a:solidFill>
                  <a:srgbClr val="FF0000"/>
                </a:solidFill>
              </a:rPr>
              <a:t>讨论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没有愚蠢的问题，不要闭门造车</a:t>
            </a:r>
            <a:endParaRPr lang="en-US" altLang="zh-CN" dirty="0" smtClean="0"/>
          </a:p>
          <a:p>
            <a:pPr lvl="1"/>
            <a:r>
              <a:rPr lang="zh-CN" altLang="en-US" dirty="0"/>
              <a:t>方案不是唯一的，但一定要想清楚！</a:t>
            </a:r>
            <a:endParaRPr lang="en-US" altLang="zh-CN" dirty="0"/>
          </a:p>
          <a:p>
            <a:r>
              <a:rPr lang="zh-CN" altLang="en-US" dirty="0" smtClean="0"/>
              <a:t>多</a:t>
            </a:r>
            <a:r>
              <a:rPr lang="zh-CN" altLang="en-US" dirty="0"/>
              <a:t>存</a:t>
            </a:r>
            <a:r>
              <a:rPr lang="zh-CN" altLang="en-US" dirty="0" smtClean="0"/>
              <a:t>盘，存网盘，别存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注意版本管理</a:t>
            </a:r>
            <a:endParaRPr lang="en-US" altLang="zh-CN" dirty="0" smtClean="0"/>
          </a:p>
          <a:p>
            <a:r>
              <a:rPr lang="zh-CN" altLang="en-US" dirty="0" smtClean="0"/>
              <a:t>要通关，要通关，要通关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没有哪一本书能讲清楚所有内容，多阅读文献。</a:t>
            </a:r>
            <a:endParaRPr lang="en-US" altLang="zh-CN" dirty="0" smtClean="0"/>
          </a:p>
          <a:p>
            <a:r>
              <a:rPr lang="zh-CN" altLang="en-US" dirty="0" smtClean="0"/>
              <a:t>教材很多坑，不要尽信</a:t>
            </a:r>
            <a:r>
              <a:rPr lang="zh-CN" altLang="en-US" dirty="0" smtClean="0"/>
              <a:t>书，弄清原理自己干</a:t>
            </a:r>
            <a:endParaRPr lang="zh-CN" altLang="en-US" dirty="0"/>
          </a:p>
          <a:p>
            <a:endParaRPr dirty="0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DE8529C5-D33F-47E9-81DB-55D10E1BEC2B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16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注意事项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altLang="zh-CN" dirty="0" smtClean="0"/>
              <a:t>可以使用任何</a:t>
            </a:r>
            <a:r>
              <a:rPr lang="en-US" altLang="zh-CN" dirty="0" err="1" smtClean="0"/>
              <a:t>logisim</a:t>
            </a:r>
            <a:r>
              <a:rPr altLang="zh-CN" dirty="0" smtClean="0"/>
              <a:t>内建的电路组件</a:t>
            </a:r>
            <a:endParaRPr lang="en-US" altLang="zh-CN" dirty="0" smtClean="0"/>
          </a:p>
          <a:p>
            <a:r>
              <a:rPr dirty="0" smtClean="0">
                <a:solidFill>
                  <a:srgbClr val="C00000"/>
                </a:solidFill>
              </a:rPr>
              <a:t>控制器电路</a:t>
            </a:r>
            <a:r>
              <a:rPr dirty="0" smtClean="0"/>
              <a:t>必须用逻辑表达式生成，每个信号均应有逻辑表达式，便于书写报告，</a:t>
            </a:r>
            <a:r>
              <a:rPr lang="zh-CN" altLang="en-US" dirty="0" smtClean="0">
                <a:solidFill>
                  <a:srgbClr val="C00000"/>
                </a:solidFill>
              </a:rPr>
              <a:t>避免</a:t>
            </a:r>
            <a:r>
              <a:rPr dirty="0" smtClean="0">
                <a:solidFill>
                  <a:srgbClr val="C00000"/>
                </a:solidFill>
              </a:rPr>
              <a:t>使用比较器</a:t>
            </a:r>
            <a:r>
              <a:rPr dirty="0" smtClean="0"/>
              <a:t>。</a:t>
            </a:r>
            <a:endParaRPr altLang="zh-CN" dirty="0" smtClean="0"/>
          </a:p>
          <a:p>
            <a:r>
              <a:rPr altLang="zh-CN" dirty="0" smtClean="0"/>
              <a:t>指令</a:t>
            </a:r>
            <a:r>
              <a:rPr lang="en-US" altLang="zh-CN" dirty="0" smtClean="0"/>
              <a:t>ROM</a:t>
            </a:r>
            <a:r>
              <a:rPr altLang="zh-CN" dirty="0" smtClean="0"/>
              <a:t>和数据</a:t>
            </a:r>
            <a:r>
              <a:rPr lang="en-US" altLang="zh-CN" dirty="0" smtClean="0"/>
              <a:t>RAM</a:t>
            </a:r>
            <a:r>
              <a:rPr altLang="zh-CN" dirty="0" smtClean="0"/>
              <a:t>必须在</a:t>
            </a:r>
            <a:r>
              <a:rPr lang="en-US" altLang="zh-CN" dirty="0" smtClean="0"/>
              <a:t>main</a:t>
            </a:r>
            <a:r>
              <a:rPr altLang="zh-CN" dirty="0" smtClean="0"/>
              <a:t>电路中可见，不能封装在子电路中。</a:t>
            </a:r>
          </a:p>
          <a:p>
            <a:r>
              <a:rPr altLang="zh-CN" dirty="0" smtClean="0"/>
              <a:t>显示模块应该在主电路中可见。</a:t>
            </a:r>
          </a:p>
          <a:p>
            <a:r>
              <a:rPr altLang="zh-CN" dirty="0" smtClean="0"/>
              <a:t>主要部件之间还是需要适当连线，隧道工具不能</a:t>
            </a:r>
            <a:r>
              <a:rPr lang="zh-CN" altLang="en-US" dirty="0" smtClean="0"/>
              <a:t>滥用</a:t>
            </a:r>
            <a:r>
              <a:rPr altLang="zh-CN" dirty="0" smtClean="0"/>
              <a:t>，要能看清楚各部件之间的连接关系。</a:t>
            </a:r>
            <a:endParaRPr dirty="0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F22E7DAF-2889-448B-B116-4874EA163C2B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17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注意事项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altLang="zh-CN" dirty="0" smtClean="0"/>
              <a:t>尽可能使用标签工具注释电路，包括控制信号，数据通路，显示模块，总线等，会</a:t>
            </a:r>
            <a:r>
              <a:rPr lang="zh-CN" altLang="en-US" dirty="0" smtClean="0"/>
              <a:t>使得</a:t>
            </a:r>
            <a:r>
              <a:rPr altLang="zh-CN" dirty="0" smtClean="0"/>
              <a:t>电路更加容易调试！</a:t>
            </a:r>
          </a:p>
          <a:p>
            <a:r>
              <a:rPr altLang="zh-CN" dirty="0" smtClean="0"/>
              <a:t>注意标签以及注释的命名规范，过长的命名会对后续的画图连接造成影响。</a:t>
            </a:r>
          </a:p>
          <a:p>
            <a:r>
              <a:rPr lang="en-US" altLang="zh-CN" dirty="0" err="1" smtClean="0"/>
              <a:t>Logisim</a:t>
            </a:r>
            <a:r>
              <a:rPr altLang="zh-CN" dirty="0" smtClean="0"/>
              <a:t>中可以将不同的模块用不同的颜色区分，建议用颜色区分各接口部件和关键模块。</a:t>
            </a:r>
          </a:p>
          <a:p>
            <a:r>
              <a:rPr altLang="zh-CN" dirty="0" smtClean="0"/>
              <a:t>接口部件封装尽可能封装的长一点，否则控制线多了以后不方便布线。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FF"/>
                </a:solidFill>
              </a:rPr>
              <a:t>控制器建议用表达式自动生成</a:t>
            </a:r>
            <a:r>
              <a:rPr lang="zh-CN" altLang="en-US" dirty="0" smtClean="0"/>
              <a:t>，比手工画要简单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断点调试功能非常有用，建议单周期调试一定要加。</a:t>
            </a:r>
            <a:endParaRPr dirty="0" smtClean="0">
              <a:solidFill>
                <a:srgbClr val="FF0000"/>
              </a:solidFill>
            </a:endParaRP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825475D5-BAEE-4591-91C2-01065CEAE16C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18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注意事项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en-US" altLang="zh-CN" dirty="0" smtClean="0"/>
              <a:t>PC</a:t>
            </a:r>
            <a:r>
              <a:rPr altLang="zh-CN" dirty="0" smtClean="0"/>
              <a:t>，</a:t>
            </a:r>
            <a:r>
              <a:rPr lang="en-US" altLang="zh-CN" dirty="0" smtClean="0"/>
              <a:t>IR</a:t>
            </a:r>
            <a:r>
              <a:rPr altLang="zh-CN" dirty="0" smtClean="0"/>
              <a:t>最好一直传递到最后一级，这样方便观测流水线运行的状况。</a:t>
            </a:r>
          </a:p>
          <a:p>
            <a:r>
              <a:rPr altLang="zh-CN" dirty="0" smtClean="0"/>
              <a:t>流水线各级是否产生气泡可以用</a:t>
            </a:r>
            <a:r>
              <a:rPr lang="en-US" altLang="zh-CN" dirty="0" smtClean="0"/>
              <a:t>LED</a:t>
            </a:r>
            <a:r>
              <a:rPr altLang="zh-CN" dirty="0" smtClean="0"/>
              <a:t>指示灯显示，方便观察流水线运行状况。</a:t>
            </a:r>
          </a:p>
          <a:p>
            <a:r>
              <a:rPr altLang="zh-CN" dirty="0" smtClean="0"/>
              <a:t>各里程碑版本经过充分测试后，备份后再开新的分支进行新的开发，以避免新版本无法开发成功，老版本又检查不了的悲剧。</a:t>
            </a:r>
            <a:endParaRPr lang="en-US" altLang="zh-CN" dirty="0" smtClean="0"/>
          </a:p>
          <a:p>
            <a:endParaRPr lang="en-US" altLang="zh-CN" dirty="0"/>
          </a:p>
          <a:p>
            <a:endParaRPr dirty="0" smtClean="0"/>
          </a:p>
          <a:p>
            <a:endParaRPr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E4FA6DE5-705A-4898-AC75-8E907B0EB41C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19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准备工作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328245"/>
          </a:xfrm>
        </p:spPr>
        <p:txBody>
          <a:bodyPr/>
          <a:lstStyle/>
          <a:p>
            <a:r>
              <a:rPr dirty="0" smtClean="0"/>
              <a:t>按班级顺序</a:t>
            </a:r>
            <a:r>
              <a:rPr lang="zh-CN" altLang="en-US" dirty="0" smtClean="0"/>
              <a:t>从前到后</a:t>
            </a:r>
            <a:r>
              <a:rPr dirty="0" smtClean="0"/>
              <a:t>分区就坐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各班自由组队（选</a:t>
            </a:r>
            <a:r>
              <a:rPr lang="en-US" altLang="zh-CN" dirty="0" smtClean="0"/>
              <a:t>4-5</a:t>
            </a:r>
            <a:r>
              <a:rPr lang="zh-CN" altLang="en-US" dirty="0" smtClean="0"/>
              <a:t>个种子秘密选秀）</a:t>
            </a:r>
          </a:p>
          <a:p>
            <a:pPr lvl="1"/>
            <a:r>
              <a:rPr lang="zh-CN" altLang="en-US" dirty="0" smtClean="0"/>
              <a:t>尽快上报小组名称</a:t>
            </a:r>
            <a:endParaRPr lang="en-US" altLang="zh-CN" dirty="0" smtClean="0"/>
          </a:p>
          <a:p>
            <a:r>
              <a:rPr lang="zh-CN" altLang="en-US" dirty="0" smtClean="0"/>
              <a:t>课设资料下载</a:t>
            </a:r>
            <a:endParaRPr lang="en-US" altLang="zh-CN" dirty="0" smtClean="0"/>
          </a:p>
          <a:p>
            <a:pPr lvl="1"/>
            <a:r>
              <a:rPr lang="zh-CN" altLang="en-US" dirty="0"/>
              <a:t>链接</a:t>
            </a:r>
            <a:r>
              <a:rPr lang="en-US" altLang="zh-CN" dirty="0"/>
              <a:t>: https://pan.baidu.com/s/1b9JH98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密码</a:t>
            </a:r>
            <a:r>
              <a:rPr lang="en-US" altLang="zh-CN" dirty="0"/>
              <a:t>: </a:t>
            </a:r>
            <a:r>
              <a:rPr lang="en-US" altLang="zh-CN" dirty="0" err="1"/>
              <a:t>gsjq</a:t>
            </a:r>
            <a:endParaRPr lang="en-US" altLang="zh-CN" dirty="0" smtClean="0"/>
          </a:p>
          <a:p>
            <a:r>
              <a:rPr dirty="0" smtClean="0"/>
              <a:t>注册</a:t>
            </a:r>
            <a:r>
              <a:rPr lang="en-US" altLang="zh-CN" dirty="0" smtClean="0"/>
              <a:t>tower</a:t>
            </a:r>
            <a:r>
              <a:rPr dirty="0" smtClean="0"/>
              <a:t>论坛账号</a:t>
            </a:r>
            <a:r>
              <a:rPr lang="zh-CN" altLang="en-US" dirty="0" smtClean="0"/>
              <a:t>进行互动交流</a:t>
            </a:r>
            <a:endParaRPr lang="en-US" altLang="zh-CN" dirty="0" smtClean="0"/>
          </a:p>
          <a:p>
            <a:pPr lvl="1"/>
            <a:r>
              <a:rPr lang="en-US" altLang="zh-CN" u="sng" dirty="0" smtClean="0">
                <a:solidFill>
                  <a:srgbClr val="0070C0"/>
                </a:solidFill>
              </a:rPr>
              <a:t>http://tower.im</a:t>
            </a:r>
            <a:endParaRPr lang="en-US" u="sng" dirty="0" smtClean="0">
              <a:solidFill>
                <a:srgbClr val="0070C0"/>
              </a:solidFill>
            </a:endParaRPr>
          </a:p>
          <a:p>
            <a:pPr lvl="1"/>
            <a:r>
              <a:rPr dirty="0" smtClean="0"/>
              <a:t>昵称命名格式： </a:t>
            </a:r>
            <a:r>
              <a:rPr lang="en-US" altLang="zh-CN" dirty="0" smtClean="0"/>
              <a:t>1306</a:t>
            </a:r>
            <a:r>
              <a:rPr dirty="0" smtClean="0"/>
              <a:t>吴晨</a:t>
            </a:r>
            <a:endParaRPr lang="en-US" altLang="zh-CN" dirty="0" smtClean="0"/>
          </a:p>
          <a:p>
            <a:pPr lvl="1"/>
            <a:r>
              <a:rPr dirty="0" smtClean="0"/>
              <a:t>教师授权后即可看到相关版面</a:t>
            </a: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FDF0D738-672E-46C8-8BB9-B43606314CD0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2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ChangeArrowheads="1"/>
          </p:cNvSpPr>
          <p:nvPr/>
        </p:nvSpPr>
        <p:spPr bwMode="black">
          <a:xfrm>
            <a:off x="7938" y="2781300"/>
            <a:ext cx="6786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中断机制运行原理</a:t>
            </a:r>
            <a:endParaRPr lang="zh-CN" altLang="en-US" sz="400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8" name="Picture 131" descr="j0242087[1]"/>
          <p:cNvPicPr>
            <a:picLocks noChangeAspect="1" noChangeArrowheads="1"/>
          </p:cNvPicPr>
          <p:nvPr/>
        </p:nvPicPr>
        <p:blipFill>
          <a:blip r:embed="rId3" cstate="print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125538"/>
            <a:ext cx="2808287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中断实现规范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zh-CN" altLang="en-US" dirty="0"/>
              <a:t>按键</a:t>
            </a:r>
            <a:r>
              <a:rPr lang="zh-CN" altLang="en-US" dirty="0" smtClean="0"/>
              <a:t>中断源，分别对应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个中断服务程序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具体程序使用测试用例中的中断演示程序</a:t>
            </a:r>
            <a:endParaRPr lang="en-US" altLang="zh-CN" dirty="0" smtClean="0"/>
          </a:p>
          <a:p>
            <a:r>
              <a:rPr lang="zh-CN" altLang="en-US" dirty="0"/>
              <a:t>优先级</a:t>
            </a:r>
            <a:r>
              <a:rPr lang="en-US" altLang="zh-CN" dirty="0" smtClean="0"/>
              <a:t>3&gt;2&gt;1&gt;0(CPU)</a:t>
            </a:r>
          </a:p>
          <a:p>
            <a:r>
              <a:rPr lang="zh-CN" altLang="en-US" dirty="0"/>
              <a:t>单</a:t>
            </a:r>
            <a:r>
              <a:rPr lang="zh-CN" altLang="en-US" dirty="0" smtClean="0"/>
              <a:t>级中断（多中断源）</a:t>
            </a:r>
            <a:endParaRPr lang="en-US" altLang="zh-CN" dirty="0"/>
          </a:p>
          <a:p>
            <a:pPr lvl="1"/>
            <a:r>
              <a:rPr lang="zh-CN" altLang="en-US" dirty="0" smtClean="0"/>
              <a:t>不同按键可以触发不同的中断服务程序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如正在执行中断，不能其他中断请求再次中断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中断过程中能缓存新的中断请求</a:t>
            </a:r>
            <a:endParaRPr lang="en-US" altLang="zh-CN" dirty="0" smtClean="0"/>
          </a:p>
          <a:p>
            <a:r>
              <a:rPr lang="zh-CN" altLang="en-US" dirty="0"/>
              <a:t>多重</a:t>
            </a:r>
            <a:r>
              <a:rPr lang="zh-CN" altLang="en-US" dirty="0" smtClean="0"/>
              <a:t>嵌套中断</a:t>
            </a:r>
            <a:r>
              <a:rPr lang="zh-CN" altLang="en-US" dirty="0"/>
              <a:t>（多中断源）</a:t>
            </a:r>
            <a:endParaRPr lang="en-US" altLang="zh-CN" dirty="0" smtClean="0"/>
          </a:p>
          <a:p>
            <a:pPr lvl="1"/>
            <a:r>
              <a:rPr lang="zh-CN" altLang="en-US" dirty="0"/>
              <a:t>不同按键可以触发不同的中断服务程序</a:t>
            </a:r>
            <a:endParaRPr lang="en-US" altLang="zh-CN" dirty="0"/>
          </a:p>
          <a:p>
            <a:pPr lvl="1"/>
            <a:r>
              <a:rPr lang="zh-CN" altLang="en-US" dirty="0" smtClean="0"/>
              <a:t>如正在</a:t>
            </a:r>
            <a:r>
              <a:rPr lang="zh-CN" altLang="en-US" dirty="0"/>
              <a:t>执行中断</a:t>
            </a:r>
            <a:r>
              <a:rPr lang="zh-CN" altLang="en-US" dirty="0" smtClean="0"/>
              <a:t>，高</a:t>
            </a:r>
            <a:r>
              <a:rPr lang="zh-CN" altLang="en-US" dirty="0"/>
              <a:t>优先级</a:t>
            </a:r>
            <a:r>
              <a:rPr lang="zh-CN" altLang="en-US" dirty="0" smtClean="0"/>
              <a:t>中断可打断当前中断服务</a:t>
            </a:r>
            <a:endParaRPr lang="en-US" altLang="zh-CN" dirty="0" smtClean="0"/>
          </a:p>
          <a:p>
            <a:pPr lvl="1"/>
            <a:r>
              <a:rPr lang="zh-CN" altLang="en-US" dirty="0"/>
              <a:t>中断过程中能缓存新的中断请求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21</a:t>
            </a:fld>
            <a:r>
              <a:rPr lang="en-US" altLang="zh-CN" smtClean="0"/>
              <a:t>-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中断电路检查规范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7560840" cy="3156766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22</a:t>
            </a:fld>
            <a:r>
              <a:rPr lang="en-US" altLang="zh-CN" smtClean="0"/>
              <a:t>-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中断请求信号生成电路参考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88840"/>
            <a:ext cx="8810322" cy="2834382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23</a:t>
            </a:fld>
            <a:r>
              <a:rPr lang="en-US" altLang="zh-CN" smtClean="0"/>
              <a:t>-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中断机制</a:t>
            </a:r>
            <a:r>
              <a:rPr lang="en-US" altLang="zh-CN" dirty="0"/>
              <a:t>18</a:t>
            </a:r>
            <a:r>
              <a:rPr lang="zh-CN" altLang="en-US" dirty="0"/>
              <a:t>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函数调用</a:t>
            </a:r>
            <a:r>
              <a:rPr lang="en-US" altLang="zh-CN" dirty="0"/>
              <a:t>JAL</a:t>
            </a:r>
            <a:r>
              <a:rPr lang="zh-CN" altLang="en-US" dirty="0"/>
              <a:t>与中断有多大区别，有否共同之处？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不同的中断请求存储在哪里，何时消失？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硬件响应优先级用什么电路实现，为什么要有处理优先级。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中断屏蔽寄存器有什么作用，何时设置中断屏蔽字，真实计算机环境中由什么程序设置中断屏蔽字？本实验是否需要中断屏蔽寄存器？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中断使能寄存器是干什么用的？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CPU</a:t>
            </a:r>
            <a:r>
              <a:rPr lang="zh-CN" altLang="en-US" dirty="0"/>
              <a:t>如何判断当前有中断需要响应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24</a:t>
            </a:fld>
            <a:r>
              <a:rPr lang="en-US" altLang="zh-CN" smtClean="0"/>
              <a:t>-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中断机制</a:t>
            </a:r>
            <a:r>
              <a:rPr lang="en-US" altLang="zh-CN" dirty="0" smtClean="0"/>
              <a:t>18</a:t>
            </a:r>
            <a:r>
              <a:rPr lang="zh-CN" altLang="en-US" dirty="0" smtClean="0"/>
              <a:t>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7"/>
            </a:pPr>
            <a:r>
              <a:rPr lang="en-US" altLang="zh-CN" dirty="0" smtClean="0"/>
              <a:t>CPU</a:t>
            </a:r>
            <a:r>
              <a:rPr lang="zh-CN" altLang="en-US" dirty="0"/>
              <a:t>发现当前存在中断事件后要做什么动作，什么时候响应中断事件？哪些是硬件完成，哪些是软件完成？由硬件完成的动作需要多少个时钟周期，此时</a:t>
            </a:r>
            <a:r>
              <a:rPr lang="en-US" altLang="zh-CN" dirty="0"/>
              <a:t>CPU</a:t>
            </a:r>
            <a:r>
              <a:rPr lang="zh-CN" altLang="en-US" dirty="0"/>
              <a:t>能否执行指令？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zh-CN" altLang="en-US" dirty="0"/>
              <a:t>单级中断断点保存在哪里，多级嵌套中断的断点如何处理？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zh-CN" altLang="en-US" dirty="0"/>
              <a:t>中断处理程序中的现场有哪些，我们实验中需要考虑保存哪些现场？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zh-CN" altLang="en-US" dirty="0"/>
              <a:t>中断程序入口地址如何识别？硬件还是软件完成？哪种方案比较好，为什么？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zh-CN" altLang="en-US" dirty="0"/>
              <a:t>开中断，关中断在</a:t>
            </a:r>
            <a:r>
              <a:rPr lang="en-US" altLang="zh-CN" dirty="0"/>
              <a:t>MIPS</a:t>
            </a:r>
            <a:r>
              <a:rPr lang="zh-CN" altLang="en-US" dirty="0"/>
              <a:t>指令集中如何实现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25</a:t>
            </a:fld>
            <a:r>
              <a:rPr lang="en-US" altLang="zh-CN" smtClean="0"/>
              <a:t>-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中断机制</a:t>
            </a:r>
            <a:r>
              <a:rPr lang="en-US" altLang="zh-CN" dirty="0"/>
              <a:t>18</a:t>
            </a:r>
            <a:r>
              <a:rPr lang="zh-CN" altLang="en-US" dirty="0"/>
              <a:t>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5256560"/>
          </a:xfrm>
        </p:spPr>
        <p:txBody>
          <a:bodyPr/>
          <a:lstStyle/>
          <a:p>
            <a:pPr marL="457200" indent="-457200">
              <a:buFont typeface="+mj-lt"/>
              <a:buAutoNum type="arabicPeriod" startAt="12"/>
            </a:pPr>
            <a:r>
              <a:rPr lang="zh-CN" altLang="en-US" sz="2200" smtClean="0"/>
              <a:t>中断使能寄存器</a:t>
            </a:r>
            <a:r>
              <a:rPr lang="en-US" altLang="zh-CN" sz="2200" smtClean="0"/>
              <a:t>IE</a:t>
            </a:r>
            <a:r>
              <a:rPr lang="zh-CN" altLang="en-US" sz="2200" smtClean="0"/>
              <a:t>有什么作用，在</a:t>
            </a:r>
            <a:r>
              <a:rPr lang="en-US" altLang="zh-CN" sz="2200" smtClean="0"/>
              <a:t>MIPS CPU</a:t>
            </a:r>
            <a:r>
              <a:rPr lang="zh-CN" altLang="en-US" sz="2200" smtClean="0"/>
              <a:t>中如何实现？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zh-CN" altLang="en-US" sz="2200" smtClean="0"/>
              <a:t>中断处理</a:t>
            </a:r>
            <a:r>
              <a:rPr lang="zh-CN" altLang="en-US" sz="2200" dirty="0"/>
              <a:t>程序放在指令存储器中的那个位置，如何载入到</a:t>
            </a:r>
            <a:r>
              <a:rPr lang="en-US" altLang="zh-CN" sz="2200" dirty="0"/>
              <a:t>ROM</a:t>
            </a:r>
            <a:r>
              <a:rPr lang="zh-CN" altLang="en-US" sz="2200" dirty="0"/>
              <a:t>中？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zh-CN" altLang="en-US" sz="2200" dirty="0"/>
              <a:t>数据堆栈放在哪里？</a:t>
            </a:r>
            <a:r>
              <a:rPr lang="en-US" altLang="zh-CN" sz="2200" dirty="0"/>
              <a:t>SP</a:t>
            </a:r>
            <a:r>
              <a:rPr lang="zh-CN" altLang="en-US" sz="2200" dirty="0"/>
              <a:t>寄存器如何设置？</a:t>
            </a:r>
            <a:r>
              <a:rPr lang="en-US" altLang="zh-CN" sz="2200" dirty="0"/>
              <a:t>MIPS</a:t>
            </a:r>
            <a:r>
              <a:rPr lang="zh-CN" altLang="en-US" sz="2200" dirty="0"/>
              <a:t>如何访问堆栈？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zh-CN" altLang="en-US" sz="2200" dirty="0"/>
              <a:t>按键中断是电平触发还是跳变触发？连续按键如何处理？实际系统中是如何处理的？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zh-CN" altLang="en-US" sz="2200" dirty="0"/>
              <a:t>高优先级中断服务程序执行过程中，有新的按键事件发生，如何处理？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zh-CN" altLang="en-US" sz="2200" dirty="0"/>
              <a:t>实验中的中断机制为啥要用</a:t>
            </a:r>
            <a:r>
              <a:rPr lang="en-US" altLang="zh-CN" sz="2200" dirty="0"/>
              <a:t>CP0</a:t>
            </a:r>
            <a:r>
              <a:rPr lang="zh-CN" altLang="en-US" sz="2200" dirty="0"/>
              <a:t>，不要是否可以？在我们的实验中如何简化？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zh-CN" altLang="en-US" sz="2200" dirty="0"/>
              <a:t>开</a:t>
            </a:r>
            <a:r>
              <a:rPr lang="zh-CN" altLang="en-US" sz="2200" dirty="0" smtClean="0"/>
              <a:t>中断和</a:t>
            </a:r>
            <a:r>
              <a:rPr lang="en-US" altLang="zh-CN" sz="2200" dirty="0" err="1" smtClean="0"/>
              <a:t>eret</a:t>
            </a:r>
            <a:r>
              <a:rPr lang="zh-CN" altLang="en-US" sz="2200" dirty="0" smtClean="0"/>
              <a:t>指令是否有先后顺序，如果先开中断，再</a:t>
            </a:r>
            <a:r>
              <a:rPr lang="en-US" altLang="zh-CN" sz="2200" dirty="0" err="1" smtClean="0"/>
              <a:t>eret</a:t>
            </a:r>
            <a:r>
              <a:rPr lang="zh-CN" altLang="en-US" sz="2200" dirty="0" smtClean="0"/>
              <a:t>会有什么问题？</a:t>
            </a:r>
            <a:endParaRPr lang="zh-CN" altLang="en-US" sz="2200" dirty="0"/>
          </a:p>
          <a:p>
            <a:pPr marL="457200" indent="-457200">
              <a:buFont typeface="+mj-lt"/>
              <a:buAutoNum type="arabicPeriod" startAt="12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26</a:t>
            </a:fld>
            <a:r>
              <a:rPr lang="en-US" altLang="zh-CN" smtClean="0"/>
              <a:t>-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中断仲裁电路（单级中断无</a:t>
            </a:r>
            <a:r>
              <a:rPr lang="en-US" altLang="zh-CN" dirty="0" smtClean="0"/>
              <a:t>INM</a:t>
            </a:r>
            <a:r>
              <a:rPr lang="zh-CN" altLang="en-US" dirty="0" smtClean="0"/>
              <a:t>）</a:t>
            </a:r>
          </a:p>
        </p:txBody>
      </p:sp>
      <p:graphicFrame>
        <p:nvGraphicFramePr>
          <p:cNvPr id="54276" name="对象 3"/>
          <p:cNvGraphicFramePr>
            <a:graphicFrameLocks noGrp="1" noChangeAspect="1"/>
          </p:cNvGraphicFramePr>
          <p:nvPr>
            <p:ph idx="1"/>
          </p:nvPr>
        </p:nvGraphicFramePr>
        <p:xfrm>
          <a:off x="1691680" y="1522189"/>
          <a:ext cx="5832648" cy="4006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1" name="Picture" r:id="rId4" imgW="18145125" imgH="12439650" progId="Word.Picture.8">
                  <p:embed/>
                </p:oleObj>
              </mc:Choice>
              <mc:Fallback>
                <p:oleObj name="Picture" r:id="rId4" imgW="18145125" imgH="12439650" progId="Word.Picture.8">
                  <p:embed/>
                  <p:pic>
                    <p:nvPicPr>
                      <p:cNvPr id="0" name="对象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522189"/>
                        <a:ext cx="5832648" cy="4006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812360" y="6337126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68144" y="2204864"/>
            <a:ext cx="360040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0" dirty="0" smtClean="0">
                <a:solidFill>
                  <a:schemeClr val="tx1"/>
                </a:solidFill>
              </a:rPr>
              <a:t>响</a:t>
            </a:r>
            <a:endParaRPr lang="en-US" altLang="zh-CN" i="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i="0" dirty="0" smtClean="0">
                <a:solidFill>
                  <a:schemeClr val="tx1"/>
                </a:solidFill>
              </a:rPr>
              <a:t>应</a:t>
            </a:r>
            <a:endParaRPr lang="en-US" altLang="zh-CN" i="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i="0" dirty="0" smtClean="0">
                <a:solidFill>
                  <a:schemeClr val="tx1"/>
                </a:solidFill>
              </a:rPr>
              <a:t>优</a:t>
            </a:r>
            <a:endParaRPr lang="en-US" altLang="zh-CN" i="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i="0" dirty="0" smtClean="0">
                <a:solidFill>
                  <a:schemeClr val="tx1"/>
                </a:solidFill>
              </a:rPr>
              <a:t>先</a:t>
            </a:r>
            <a:endParaRPr lang="en-US" altLang="zh-CN" i="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i="0" dirty="0" smtClean="0">
                <a:solidFill>
                  <a:schemeClr val="tx1"/>
                </a:solidFill>
              </a:rPr>
              <a:t>级</a:t>
            </a:r>
            <a:endParaRPr lang="zh-CN" altLang="en-US" i="0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3383868" y="4437112"/>
            <a:ext cx="72008" cy="720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373101" y="4002472"/>
            <a:ext cx="72008" cy="720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83868" y="4802336"/>
            <a:ext cx="72008" cy="720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383868" y="5198380"/>
            <a:ext cx="72008" cy="720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1492525" y="2564905"/>
            <a:ext cx="1927855" cy="398152"/>
          </a:xfrm>
          <a:prstGeom prst="rect">
            <a:avLst/>
          </a:prstGeom>
          <a:solidFill>
            <a:srgbClr val="FF66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关中断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492525" y="3030846"/>
            <a:ext cx="1927855" cy="398152"/>
          </a:xfrm>
          <a:prstGeom prst="rect">
            <a:avLst/>
          </a:prstGeom>
          <a:solidFill>
            <a:srgbClr val="FF66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保存断点</a:t>
            </a:r>
            <a:r>
              <a:rPr lang="en-US" altLang="zh-CN" sz="1400" i="0" dirty="0" smtClean="0">
                <a:solidFill>
                  <a:schemeClr val="dk1"/>
                </a:solidFill>
              </a:rPr>
              <a:t>---PC</a:t>
            </a:r>
            <a:r>
              <a:rPr lang="zh-CN" altLang="en-US" sz="1400" i="0" dirty="0" smtClean="0">
                <a:solidFill>
                  <a:schemeClr val="dk1"/>
                </a:solidFill>
              </a:rPr>
              <a:t>压栈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469227" y="3501006"/>
            <a:ext cx="1927855" cy="398152"/>
          </a:xfrm>
          <a:prstGeom prst="rect">
            <a:avLst/>
          </a:prstGeom>
          <a:solidFill>
            <a:srgbClr val="FF66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中断识别，地址</a:t>
            </a:r>
            <a:r>
              <a:rPr lang="en-US" altLang="zh-CN" sz="1400" i="0" dirty="0" smtClean="0">
                <a:solidFill>
                  <a:schemeClr val="dk1"/>
                </a:solidFill>
                <a:sym typeface="Wingdings" panose="05000000000000000000" pitchFamily="2" charset="2"/>
              </a:rPr>
              <a:t>PC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2658163" y="2236223"/>
            <a:ext cx="736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l" eaLnBrk="1" hangingPunct="1"/>
            <a:r>
              <a:rPr lang="en-US" altLang="zh-CN" sz="1800" dirty="0" smtClean="0">
                <a:latin typeface="Tahoma" panose="020B0604030504040204" pitchFamily="34" charset="0"/>
                <a:ea typeface="宋体" panose="02010600030101010101" pitchFamily="2" charset="-122"/>
              </a:rPr>
              <a:t>Yes</a:t>
            </a:r>
            <a:endParaRPr lang="zh-CN" altLang="en-US" sz="18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861248" y="1340769"/>
            <a:ext cx="1193434" cy="874094"/>
            <a:chOff x="740325" y="2747927"/>
            <a:chExt cx="936104" cy="875907"/>
          </a:xfrm>
          <a:solidFill>
            <a:srgbClr val="00B050"/>
          </a:solidFill>
        </p:grpSpPr>
        <p:cxnSp>
          <p:nvCxnSpPr>
            <p:cNvPr id="42" name="直接箭头连接符 41"/>
            <p:cNvCxnSpPr/>
            <p:nvPr/>
          </p:nvCxnSpPr>
          <p:spPr>
            <a:xfrm>
              <a:off x="1208377" y="2747927"/>
              <a:ext cx="0" cy="463407"/>
            </a:xfrm>
            <a:prstGeom prst="straightConnector1">
              <a:avLst/>
            </a:prstGeom>
            <a:grpFill/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六边形 42"/>
            <p:cNvSpPr/>
            <p:nvPr/>
          </p:nvSpPr>
          <p:spPr>
            <a:xfrm>
              <a:off x="740325" y="3211334"/>
              <a:ext cx="936104" cy="412500"/>
            </a:xfrm>
            <a:prstGeom prst="hexagon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i="0" dirty="0">
                  <a:solidFill>
                    <a:schemeClr val="dk1"/>
                  </a:solidFill>
                </a:rPr>
                <a:t>中断</a:t>
              </a:r>
            </a:p>
          </p:txBody>
        </p:sp>
      </p:grpSp>
      <p:cxnSp>
        <p:nvCxnSpPr>
          <p:cNvPr id="44" name="肘形连接符 43"/>
          <p:cNvCxnSpPr/>
          <p:nvPr/>
        </p:nvCxnSpPr>
        <p:spPr>
          <a:xfrm rot="16200000" flipH="1">
            <a:off x="2311612" y="331832"/>
            <a:ext cx="288032" cy="1648"/>
          </a:xfrm>
          <a:prstGeom prst="bentConnector3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492525" y="476673"/>
            <a:ext cx="1927855" cy="360040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>
                <a:solidFill>
                  <a:schemeClr val="dk1"/>
                </a:solidFill>
              </a:rPr>
              <a:t>取指令</a:t>
            </a:r>
          </a:p>
        </p:txBody>
      </p:sp>
      <p:sp>
        <p:nvSpPr>
          <p:cNvPr id="46" name="矩形 45"/>
          <p:cNvSpPr/>
          <p:nvPr/>
        </p:nvSpPr>
        <p:spPr>
          <a:xfrm>
            <a:off x="1492525" y="1124745"/>
            <a:ext cx="1927855" cy="360040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>
                <a:solidFill>
                  <a:schemeClr val="dk1"/>
                </a:solidFill>
              </a:rPr>
              <a:t>执行</a:t>
            </a:r>
            <a:r>
              <a:rPr lang="zh-CN" altLang="en-US" sz="1400" i="0" dirty="0" smtClean="0">
                <a:solidFill>
                  <a:schemeClr val="dk1"/>
                </a:solidFill>
              </a:rPr>
              <a:t>指令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cxnSp>
        <p:nvCxnSpPr>
          <p:cNvPr id="47" name="直接箭头连接符 46"/>
          <p:cNvCxnSpPr>
            <a:stCxn id="45" idx="2"/>
            <a:endCxn id="46" idx="0"/>
          </p:cNvCxnSpPr>
          <p:nvPr/>
        </p:nvCxnSpPr>
        <p:spPr>
          <a:xfrm>
            <a:off x="2456453" y="836713"/>
            <a:ext cx="0" cy="288032"/>
          </a:xfrm>
          <a:prstGeom prst="straightConnector1">
            <a:avLst/>
          </a:prstGeom>
          <a:solidFill>
            <a:srgbClr val="00B050"/>
          </a:solidFill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492525" y="4180185"/>
            <a:ext cx="1927855" cy="398152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保护现场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492525" y="4637852"/>
            <a:ext cx="1927855" cy="398152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设备中断服务子程序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69227" y="5095519"/>
            <a:ext cx="1927855" cy="398152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>
                <a:solidFill>
                  <a:schemeClr val="dk1"/>
                </a:solidFill>
              </a:rPr>
              <a:t>恢复</a:t>
            </a:r>
            <a:r>
              <a:rPr lang="zh-CN" altLang="en-US" sz="1400" i="0" dirty="0" smtClean="0">
                <a:solidFill>
                  <a:schemeClr val="dk1"/>
                </a:solidFill>
              </a:rPr>
              <a:t>现场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469227" y="5553186"/>
            <a:ext cx="1927855" cy="398152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开中断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469227" y="6010853"/>
            <a:ext cx="1927855" cy="398152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中断返回 断点</a:t>
            </a:r>
            <a:r>
              <a:rPr lang="en-US" altLang="zh-CN" sz="1400" i="0" dirty="0" smtClean="0">
                <a:solidFill>
                  <a:schemeClr val="dk1"/>
                </a:solidFill>
                <a:sym typeface="Wingdings" panose="05000000000000000000" pitchFamily="2" charset="2"/>
              </a:rPr>
              <a:t>PC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cxnSp>
        <p:nvCxnSpPr>
          <p:cNvPr id="53" name="直接箭头连接符 52"/>
          <p:cNvCxnSpPr>
            <a:endCxn id="37" idx="0"/>
          </p:cNvCxnSpPr>
          <p:nvPr/>
        </p:nvCxnSpPr>
        <p:spPr>
          <a:xfrm flipH="1">
            <a:off x="2456453" y="2276873"/>
            <a:ext cx="1512" cy="288032"/>
          </a:xfrm>
          <a:prstGeom prst="straightConnector1">
            <a:avLst/>
          </a:prstGeom>
          <a:solidFill>
            <a:srgbClr val="00B050"/>
          </a:solidFill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1283319" y="656694"/>
            <a:ext cx="577930" cy="1352347"/>
            <a:chOff x="1282811" y="758620"/>
            <a:chExt cx="577930" cy="1352347"/>
          </a:xfrm>
        </p:grpSpPr>
        <p:sp>
          <p:nvSpPr>
            <p:cNvPr id="55" name="Text Box 5"/>
            <p:cNvSpPr txBox="1">
              <a:spLocks noChangeArrowheads="1"/>
            </p:cNvSpPr>
            <p:nvPr/>
          </p:nvSpPr>
          <p:spPr bwMode="auto">
            <a:xfrm>
              <a:off x="1282811" y="1688568"/>
              <a:ext cx="5779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800" dirty="0" smtClean="0">
                  <a:latin typeface="Tahoma" panose="020B0604030504040204" pitchFamily="34" charset="0"/>
                  <a:ea typeface="宋体" panose="02010600030101010101" pitchFamily="2" charset="-122"/>
                </a:rPr>
                <a:t>No</a:t>
              </a:r>
              <a:endParaRPr lang="zh-CN" altLang="en-US" sz="18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6" name="肘形连接符 55"/>
            <p:cNvCxnSpPr>
              <a:stCxn id="43" idx="3"/>
              <a:endCxn id="45" idx="1"/>
            </p:cNvCxnSpPr>
            <p:nvPr/>
          </p:nvCxnSpPr>
          <p:spPr>
            <a:xfrm rot="10800000">
              <a:off x="1421026" y="758620"/>
              <a:ext cx="368723" cy="1352347"/>
            </a:xfrm>
            <a:prstGeom prst="bentConnector3">
              <a:avLst>
                <a:gd name="adj1" fmla="val 161998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直接箭头连接符 56"/>
          <p:cNvCxnSpPr/>
          <p:nvPr/>
        </p:nvCxnSpPr>
        <p:spPr>
          <a:xfrm flipH="1">
            <a:off x="2456453" y="3907782"/>
            <a:ext cx="1512" cy="288032"/>
          </a:xfrm>
          <a:prstGeom prst="straightConnector1">
            <a:avLst/>
          </a:prstGeom>
          <a:solidFill>
            <a:srgbClr val="00B050"/>
          </a:solidFill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2" idx="3"/>
            <a:endCxn id="45" idx="3"/>
          </p:cNvCxnSpPr>
          <p:nvPr/>
        </p:nvCxnSpPr>
        <p:spPr>
          <a:xfrm flipV="1">
            <a:off x="3397082" y="656693"/>
            <a:ext cx="23298" cy="5553236"/>
          </a:xfrm>
          <a:prstGeom prst="bentConnector3">
            <a:avLst>
              <a:gd name="adj1" fmla="val 2264868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596981" y="2564905"/>
            <a:ext cx="1927855" cy="398152"/>
          </a:xfrm>
          <a:prstGeom prst="rect">
            <a:avLst/>
          </a:prstGeom>
          <a:solidFill>
            <a:srgbClr val="FF66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关中断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596981" y="3030846"/>
            <a:ext cx="1927855" cy="398152"/>
          </a:xfrm>
          <a:prstGeom prst="rect">
            <a:avLst/>
          </a:prstGeom>
          <a:solidFill>
            <a:srgbClr val="FF66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保存断点</a:t>
            </a:r>
            <a:r>
              <a:rPr lang="en-US" altLang="zh-CN" sz="1400" i="0" dirty="0" smtClean="0">
                <a:solidFill>
                  <a:schemeClr val="dk1"/>
                </a:solidFill>
              </a:rPr>
              <a:t>---PC</a:t>
            </a:r>
            <a:r>
              <a:rPr lang="zh-CN" altLang="en-US" sz="1400" i="0" dirty="0" smtClean="0">
                <a:solidFill>
                  <a:schemeClr val="dk1"/>
                </a:solidFill>
              </a:rPr>
              <a:t>压栈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573683" y="3501006"/>
            <a:ext cx="1927855" cy="398152"/>
          </a:xfrm>
          <a:prstGeom prst="rect">
            <a:avLst/>
          </a:prstGeom>
          <a:solidFill>
            <a:srgbClr val="FF66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中断识别，地址</a:t>
            </a:r>
            <a:r>
              <a:rPr lang="en-US" altLang="zh-CN" sz="1400" i="0" dirty="0" smtClean="0">
                <a:solidFill>
                  <a:schemeClr val="dk1"/>
                </a:solidFill>
                <a:sym typeface="Wingdings" panose="05000000000000000000" pitchFamily="2" charset="2"/>
              </a:rPr>
              <a:t>PC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sp>
        <p:nvSpPr>
          <p:cNvPr id="62" name="Text Box 5"/>
          <p:cNvSpPr txBox="1">
            <a:spLocks noChangeArrowheads="1"/>
          </p:cNvSpPr>
          <p:nvPr/>
        </p:nvSpPr>
        <p:spPr bwMode="auto">
          <a:xfrm>
            <a:off x="6762619" y="2236223"/>
            <a:ext cx="736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l" eaLnBrk="1" hangingPunct="1"/>
            <a:r>
              <a:rPr lang="en-US" altLang="zh-CN" sz="1800" dirty="0" smtClean="0">
                <a:latin typeface="Tahoma" panose="020B0604030504040204" pitchFamily="34" charset="0"/>
                <a:ea typeface="宋体" panose="02010600030101010101" pitchFamily="2" charset="-122"/>
              </a:rPr>
              <a:t>Yes</a:t>
            </a:r>
            <a:endParaRPr lang="zh-CN" altLang="en-US" sz="18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3" name="Text Box 5"/>
          <p:cNvSpPr txBox="1">
            <a:spLocks noChangeArrowheads="1"/>
          </p:cNvSpPr>
          <p:nvPr/>
        </p:nvSpPr>
        <p:spPr bwMode="auto">
          <a:xfrm>
            <a:off x="5387775" y="1586642"/>
            <a:ext cx="577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l" eaLnBrk="1" hangingPunct="1"/>
            <a:r>
              <a:rPr lang="en-US" altLang="zh-CN" sz="1800" dirty="0" smtClean="0">
                <a:latin typeface="Tahoma" panose="020B0604030504040204" pitchFamily="34" charset="0"/>
                <a:ea typeface="宋体" panose="02010600030101010101" pitchFamily="2" charset="-122"/>
              </a:rPr>
              <a:t>No</a:t>
            </a:r>
            <a:endParaRPr lang="zh-CN" altLang="en-US" sz="18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965704" y="1340769"/>
            <a:ext cx="1193434" cy="874094"/>
            <a:chOff x="740325" y="2747927"/>
            <a:chExt cx="936104" cy="875907"/>
          </a:xfrm>
          <a:solidFill>
            <a:srgbClr val="00B050"/>
          </a:solidFill>
        </p:grpSpPr>
        <p:cxnSp>
          <p:nvCxnSpPr>
            <p:cNvPr id="65" name="直接箭头连接符 64"/>
            <p:cNvCxnSpPr/>
            <p:nvPr/>
          </p:nvCxnSpPr>
          <p:spPr>
            <a:xfrm>
              <a:off x="1208377" y="2747927"/>
              <a:ext cx="0" cy="463407"/>
            </a:xfrm>
            <a:prstGeom prst="straightConnector1">
              <a:avLst/>
            </a:prstGeom>
            <a:grpFill/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六边形 65"/>
            <p:cNvSpPr/>
            <p:nvPr/>
          </p:nvSpPr>
          <p:spPr>
            <a:xfrm>
              <a:off x="740325" y="3211334"/>
              <a:ext cx="936104" cy="412500"/>
            </a:xfrm>
            <a:prstGeom prst="hexagon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i="0" dirty="0">
                  <a:solidFill>
                    <a:schemeClr val="dk1"/>
                  </a:solidFill>
                </a:rPr>
                <a:t>中断</a:t>
              </a:r>
            </a:p>
          </p:txBody>
        </p:sp>
      </p:grpSp>
      <p:cxnSp>
        <p:nvCxnSpPr>
          <p:cNvPr id="67" name="肘形连接符 66"/>
          <p:cNvCxnSpPr/>
          <p:nvPr/>
        </p:nvCxnSpPr>
        <p:spPr>
          <a:xfrm rot="16200000" flipH="1">
            <a:off x="6416068" y="331832"/>
            <a:ext cx="288032" cy="1648"/>
          </a:xfrm>
          <a:prstGeom prst="bentConnector3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596981" y="476673"/>
            <a:ext cx="1927855" cy="360040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>
                <a:solidFill>
                  <a:schemeClr val="dk1"/>
                </a:solidFill>
              </a:rPr>
              <a:t>取指令</a:t>
            </a:r>
          </a:p>
        </p:txBody>
      </p:sp>
      <p:sp>
        <p:nvSpPr>
          <p:cNvPr id="69" name="矩形 68"/>
          <p:cNvSpPr/>
          <p:nvPr/>
        </p:nvSpPr>
        <p:spPr>
          <a:xfrm>
            <a:off x="5596981" y="1124745"/>
            <a:ext cx="1927855" cy="360040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>
                <a:solidFill>
                  <a:schemeClr val="dk1"/>
                </a:solidFill>
              </a:rPr>
              <a:t>执行</a:t>
            </a:r>
            <a:r>
              <a:rPr lang="zh-CN" altLang="en-US" sz="1400" i="0" dirty="0" smtClean="0">
                <a:solidFill>
                  <a:schemeClr val="dk1"/>
                </a:solidFill>
              </a:rPr>
              <a:t>指令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cxnSp>
        <p:nvCxnSpPr>
          <p:cNvPr id="70" name="直接箭头连接符 69"/>
          <p:cNvCxnSpPr>
            <a:stCxn id="68" idx="2"/>
            <a:endCxn id="69" idx="0"/>
          </p:cNvCxnSpPr>
          <p:nvPr/>
        </p:nvCxnSpPr>
        <p:spPr>
          <a:xfrm>
            <a:off x="6560909" y="836713"/>
            <a:ext cx="0" cy="288032"/>
          </a:xfrm>
          <a:prstGeom prst="straightConnector1">
            <a:avLst/>
          </a:prstGeom>
          <a:solidFill>
            <a:srgbClr val="00B050"/>
          </a:solidFill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5596981" y="4180185"/>
            <a:ext cx="1927855" cy="398152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i="0" dirty="0" smtClean="0">
                <a:solidFill>
                  <a:schemeClr val="dk1"/>
                </a:solidFill>
              </a:rPr>
              <a:t>保护现场（含屏蔽字）</a:t>
            </a:r>
            <a:endParaRPr lang="en-US" altLang="zh-CN" sz="1050" i="0" dirty="0" smtClean="0">
              <a:solidFill>
                <a:schemeClr val="dk1"/>
              </a:solidFill>
            </a:endParaRPr>
          </a:p>
          <a:p>
            <a:pPr algn="ctr"/>
            <a:r>
              <a:rPr lang="zh-CN" altLang="en-US" sz="1050" i="0" dirty="0">
                <a:solidFill>
                  <a:schemeClr val="dk1"/>
                </a:solidFill>
              </a:rPr>
              <a:t>设置新的屏蔽</a:t>
            </a:r>
            <a:r>
              <a:rPr lang="zh-CN" altLang="en-US" sz="1050" i="0" dirty="0" smtClean="0">
                <a:solidFill>
                  <a:schemeClr val="dk1"/>
                </a:solidFill>
              </a:rPr>
              <a:t>字</a:t>
            </a:r>
            <a:endParaRPr lang="zh-CN" altLang="en-US" sz="1050" i="0" dirty="0">
              <a:solidFill>
                <a:schemeClr val="dk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596981" y="4637852"/>
            <a:ext cx="1927855" cy="398152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开中断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573683" y="5095519"/>
            <a:ext cx="1927855" cy="398152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设备中断服务子程序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573683" y="5553186"/>
            <a:ext cx="1927855" cy="398152"/>
          </a:xfrm>
          <a:prstGeom prst="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i="0" dirty="0" smtClean="0">
                <a:solidFill>
                  <a:schemeClr val="dk1"/>
                </a:solidFill>
              </a:rPr>
              <a:t>关中断，恢复现场，开中断</a:t>
            </a:r>
            <a:endParaRPr lang="zh-CN" altLang="en-US" sz="1100" i="0" dirty="0">
              <a:solidFill>
                <a:schemeClr val="dk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573683" y="6010853"/>
            <a:ext cx="1927855" cy="398152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0" dirty="0" smtClean="0">
                <a:solidFill>
                  <a:schemeClr val="dk1"/>
                </a:solidFill>
              </a:rPr>
              <a:t>中断返回 断点</a:t>
            </a:r>
            <a:r>
              <a:rPr lang="en-US" altLang="zh-CN" sz="1400" i="0" dirty="0" smtClean="0">
                <a:solidFill>
                  <a:schemeClr val="dk1"/>
                </a:solidFill>
                <a:sym typeface="Wingdings" panose="05000000000000000000" pitchFamily="2" charset="2"/>
              </a:rPr>
              <a:t>PC</a:t>
            </a:r>
            <a:endParaRPr lang="zh-CN" altLang="en-US" sz="1400" i="0" dirty="0">
              <a:solidFill>
                <a:schemeClr val="dk1"/>
              </a:solidFill>
            </a:endParaRPr>
          </a:p>
        </p:txBody>
      </p:sp>
      <p:cxnSp>
        <p:nvCxnSpPr>
          <p:cNvPr id="76" name="直接箭头连接符 75"/>
          <p:cNvCxnSpPr>
            <a:endCxn id="59" idx="0"/>
          </p:cNvCxnSpPr>
          <p:nvPr/>
        </p:nvCxnSpPr>
        <p:spPr>
          <a:xfrm flipH="1">
            <a:off x="6560909" y="2276873"/>
            <a:ext cx="1512" cy="288032"/>
          </a:xfrm>
          <a:prstGeom prst="straightConnector1">
            <a:avLst/>
          </a:prstGeom>
          <a:solidFill>
            <a:srgbClr val="00B050"/>
          </a:solidFill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66" idx="3"/>
            <a:endCxn id="68" idx="1"/>
          </p:cNvCxnSpPr>
          <p:nvPr/>
        </p:nvCxnSpPr>
        <p:spPr>
          <a:xfrm rot="10800000">
            <a:off x="5596982" y="656694"/>
            <a:ext cx="368723" cy="1352347"/>
          </a:xfrm>
          <a:prstGeom prst="bentConnector3">
            <a:avLst>
              <a:gd name="adj1" fmla="val 217107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6560909" y="3907782"/>
            <a:ext cx="1512" cy="288032"/>
          </a:xfrm>
          <a:prstGeom prst="straightConnector1">
            <a:avLst/>
          </a:prstGeom>
          <a:solidFill>
            <a:srgbClr val="00B050"/>
          </a:solidFill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75" idx="3"/>
            <a:endCxn id="68" idx="3"/>
          </p:cNvCxnSpPr>
          <p:nvPr/>
        </p:nvCxnSpPr>
        <p:spPr>
          <a:xfrm flipV="1">
            <a:off x="7501538" y="656693"/>
            <a:ext cx="23298" cy="5553236"/>
          </a:xfrm>
          <a:prstGeom prst="bentConnector3">
            <a:avLst>
              <a:gd name="adj1" fmla="val 2264868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36"/>
          <p:cNvSpPr txBox="1"/>
          <p:nvPr/>
        </p:nvSpPr>
        <p:spPr>
          <a:xfrm>
            <a:off x="395536" y="764705"/>
            <a:ext cx="432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/>
              <a:t>单</a:t>
            </a:r>
            <a:r>
              <a:rPr lang="zh-CN" altLang="en-US" b="1" i="0" dirty="0" smtClean="0"/>
              <a:t>重</a:t>
            </a:r>
            <a:r>
              <a:rPr lang="zh-CN" altLang="en-US" b="1" i="0" dirty="0"/>
              <a:t>中断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395536" y="2605555"/>
            <a:ext cx="1008620" cy="1354796"/>
            <a:chOff x="179004" y="2533546"/>
            <a:chExt cx="1008620" cy="1354796"/>
          </a:xfrm>
        </p:grpSpPr>
        <p:grpSp>
          <p:nvGrpSpPr>
            <p:cNvPr id="90" name="组合 89"/>
            <p:cNvGrpSpPr/>
            <p:nvPr/>
          </p:nvGrpSpPr>
          <p:grpSpPr>
            <a:xfrm>
              <a:off x="683568" y="2533546"/>
              <a:ext cx="504056" cy="1327502"/>
              <a:chOff x="-324544" y="2533546"/>
              <a:chExt cx="1008112" cy="1327502"/>
            </a:xfrm>
          </p:grpSpPr>
          <p:cxnSp>
            <p:nvCxnSpPr>
              <p:cNvPr id="106" name="直接连接符 105"/>
              <p:cNvCxnSpPr/>
              <p:nvPr/>
            </p:nvCxnSpPr>
            <p:spPr>
              <a:xfrm>
                <a:off x="-324544" y="2533546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/>
            </p:nvCxnSpPr>
            <p:spPr>
              <a:xfrm>
                <a:off x="467544" y="2533546"/>
                <a:ext cx="0" cy="1302227"/>
              </a:xfrm>
              <a:prstGeom prst="line">
                <a:avLst/>
              </a:prstGeom>
              <a:ln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>
                <a:off x="-324544" y="3861048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21"/>
            <p:cNvSpPr txBox="1"/>
            <p:nvPr/>
          </p:nvSpPr>
          <p:spPr>
            <a:xfrm>
              <a:off x="593721" y="2671726"/>
              <a:ext cx="4320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</a:t>
              </a:r>
              <a:endParaRPr lang="en-US" altLang="zh-CN" sz="16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周期</a:t>
              </a:r>
            </a:p>
          </p:txBody>
        </p:sp>
        <p:sp>
          <p:nvSpPr>
            <p:cNvPr id="105" name="TextBox 71"/>
            <p:cNvSpPr txBox="1"/>
            <p:nvPr/>
          </p:nvSpPr>
          <p:spPr>
            <a:xfrm>
              <a:off x="179004" y="2564903"/>
              <a:ext cx="43204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中断隐指令</a:t>
              </a:r>
              <a:endParaRPr lang="zh-CN" altLang="en-US" sz="16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810253" y="4187330"/>
            <a:ext cx="593903" cy="2236088"/>
            <a:chOff x="593721" y="2533546"/>
            <a:chExt cx="593903" cy="1327502"/>
          </a:xfrm>
        </p:grpSpPr>
        <p:grpSp>
          <p:nvGrpSpPr>
            <p:cNvPr id="110" name="组合 109"/>
            <p:cNvGrpSpPr/>
            <p:nvPr/>
          </p:nvGrpSpPr>
          <p:grpSpPr>
            <a:xfrm>
              <a:off x="683568" y="2533546"/>
              <a:ext cx="504056" cy="1327502"/>
              <a:chOff x="-324544" y="2533546"/>
              <a:chExt cx="1008112" cy="1327502"/>
            </a:xfrm>
          </p:grpSpPr>
          <p:cxnSp>
            <p:nvCxnSpPr>
              <p:cNvPr id="112" name="直接连接符 111"/>
              <p:cNvCxnSpPr/>
              <p:nvPr/>
            </p:nvCxnSpPr>
            <p:spPr>
              <a:xfrm>
                <a:off x="-324544" y="2533546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>
              <a:xfrm>
                <a:off x="467544" y="2533546"/>
                <a:ext cx="0" cy="1302227"/>
              </a:xfrm>
              <a:prstGeom prst="line">
                <a:avLst/>
              </a:prstGeom>
              <a:ln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>
                <a:off x="-324544" y="3861048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30"/>
            <p:cNvSpPr txBox="1"/>
            <p:nvPr/>
          </p:nvSpPr>
          <p:spPr>
            <a:xfrm>
              <a:off x="593721" y="2733201"/>
              <a:ext cx="432048" cy="93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</a:t>
              </a:r>
              <a:endParaRPr lang="en-US" altLang="zh-CN" sz="16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服务程序</a:t>
              </a:r>
              <a:endParaRPr lang="zh-CN" altLang="en-US" sz="16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4883719" y="2605555"/>
            <a:ext cx="593903" cy="1327502"/>
            <a:chOff x="593721" y="2533546"/>
            <a:chExt cx="593903" cy="1327502"/>
          </a:xfrm>
        </p:grpSpPr>
        <p:grpSp>
          <p:nvGrpSpPr>
            <p:cNvPr id="116" name="组合 115"/>
            <p:cNvGrpSpPr/>
            <p:nvPr/>
          </p:nvGrpSpPr>
          <p:grpSpPr>
            <a:xfrm>
              <a:off x="683568" y="2533546"/>
              <a:ext cx="504056" cy="1327502"/>
              <a:chOff x="-324544" y="2533546"/>
              <a:chExt cx="1008112" cy="1327502"/>
            </a:xfrm>
          </p:grpSpPr>
          <p:cxnSp>
            <p:nvCxnSpPr>
              <p:cNvPr id="118" name="直接连接符 117"/>
              <p:cNvCxnSpPr/>
              <p:nvPr/>
            </p:nvCxnSpPr>
            <p:spPr>
              <a:xfrm>
                <a:off x="-324544" y="2533546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>
              <a:xfrm>
                <a:off x="467544" y="2533546"/>
                <a:ext cx="0" cy="1302227"/>
              </a:xfrm>
              <a:prstGeom prst="line">
                <a:avLst/>
              </a:prstGeom>
              <a:ln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>
                <a:off x="-324544" y="3861048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41"/>
            <p:cNvSpPr txBox="1"/>
            <p:nvPr/>
          </p:nvSpPr>
          <p:spPr>
            <a:xfrm>
              <a:off x="593721" y="2671726"/>
              <a:ext cx="4320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</a:t>
              </a:r>
              <a:endParaRPr lang="en-US" altLang="zh-CN" sz="16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周期</a:t>
              </a: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4883719" y="4187330"/>
            <a:ext cx="593903" cy="2236088"/>
            <a:chOff x="593721" y="2533546"/>
            <a:chExt cx="593903" cy="1327502"/>
          </a:xfrm>
        </p:grpSpPr>
        <p:grpSp>
          <p:nvGrpSpPr>
            <p:cNvPr id="122" name="组合 121"/>
            <p:cNvGrpSpPr/>
            <p:nvPr/>
          </p:nvGrpSpPr>
          <p:grpSpPr>
            <a:xfrm>
              <a:off x="683568" y="2533546"/>
              <a:ext cx="504056" cy="1327502"/>
              <a:chOff x="-324544" y="2533546"/>
              <a:chExt cx="1008112" cy="1327502"/>
            </a:xfrm>
          </p:grpSpPr>
          <p:cxnSp>
            <p:nvCxnSpPr>
              <p:cNvPr id="124" name="直接连接符 123"/>
              <p:cNvCxnSpPr/>
              <p:nvPr/>
            </p:nvCxnSpPr>
            <p:spPr>
              <a:xfrm>
                <a:off x="-324544" y="2533546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>
              <a:xfrm>
                <a:off x="467544" y="2533546"/>
                <a:ext cx="0" cy="1302227"/>
              </a:xfrm>
              <a:prstGeom prst="line">
                <a:avLst/>
              </a:prstGeom>
              <a:ln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>
                <a:off x="-324544" y="3861048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TextBox 147"/>
            <p:cNvSpPr txBox="1"/>
            <p:nvPr/>
          </p:nvSpPr>
          <p:spPr>
            <a:xfrm>
              <a:off x="593721" y="2733201"/>
              <a:ext cx="432048" cy="93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</a:t>
              </a:r>
              <a:endParaRPr lang="en-US" altLang="zh-CN" sz="16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服务程序</a:t>
              </a:r>
              <a:endParaRPr lang="zh-CN" altLang="en-US" sz="16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7" name="TextBox 151"/>
          <p:cNvSpPr txBox="1"/>
          <p:nvPr/>
        </p:nvSpPr>
        <p:spPr>
          <a:xfrm>
            <a:off x="8316924" y="764705"/>
            <a:ext cx="432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/>
              <a:t>多</a:t>
            </a:r>
            <a:r>
              <a:rPr lang="zh-CN" altLang="en-US" b="1" i="0" dirty="0" smtClean="0"/>
              <a:t>重</a:t>
            </a:r>
            <a:r>
              <a:rPr lang="zh-CN" altLang="en-US" b="1" i="0" dirty="0"/>
              <a:t>中断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/>
      <p:bldP spid="45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9" grpId="0" animBg="1"/>
      <p:bldP spid="60" grpId="0" animBg="1"/>
      <p:bldP spid="61" grpId="0" animBg="1"/>
      <p:bldP spid="62" grpId="0"/>
      <p:bldP spid="63" grpId="0"/>
      <p:bldP spid="68" grpId="0" animBg="1"/>
      <p:bldP spid="69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ChangeArrowheads="1"/>
          </p:cNvSpPr>
          <p:nvPr/>
        </p:nvSpPr>
        <p:spPr bwMode="black">
          <a:xfrm>
            <a:off x="7938" y="2781300"/>
            <a:ext cx="6786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流水运行机制</a:t>
            </a:r>
            <a:endParaRPr lang="zh-CN" altLang="en-US" sz="400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4340225" y="5492750"/>
            <a:ext cx="3095625" cy="5048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i="0" kern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zh-CN" altLang="en-US" i="0" kern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2781300"/>
            <a:ext cx="4591050" cy="238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</a:t>
            </a:r>
            <a:r>
              <a:rPr lang="zh-CN" altLang="en-US" dirty="0" smtClean="0"/>
              <a:t>助教平台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公众号：微</a:t>
            </a:r>
            <a:r>
              <a:rPr lang="zh-CN" altLang="en-US" dirty="0" smtClean="0"/>
              <a:t>助教    课堂</a:t>
            </a:r>
            <a:r>
              <a:rPr lang="zh-CN" altLang="en-US" dirty="0"/>
              <a:t>编号：</a:t>
            </a:r>
            <a:r>
              <a:rPr lang="en-US" altLang="zh-CN" dirty="0">
                <a:solidFill>
                  <a:srgbClr val="00B050"/>
                </a:solidFill>
              </a:rPr>
              <a:t>B715</a:t>
            </a:r>
            <a:endParaRPr lang="zh-CN" altLang="en-US" dirty="0">
              <a:solidFill>
                <a:srgbClr val="00B050"/>
              </a:solidFill>
            </a:endParaRP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、关注“微助教”公众号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、根据系统回复注册个人真实信息</a:t>
            </a:r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、点击“学生”分组下</a:t>
            </a:r>
            <a:r>
              <a:rPr lang="zh-CN" altLang="en-US" dirty="0" smtClean="0"/>
              <a:t>“加入课堂”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、输入</a:t>
            </a:r>
            <a:r>
              <a:rPr lang="zh-CN" altLang="en-US" dirty="0"/>
              <a:t>课堂编号即可加入</a:t>
            </a:r>
          </a:p>
          <a:p>
            <a:r>
              <a:rPr lang="zh-CN" altLang="en-US" dirty="0" smtClean="0"/>
              <a:t>微助教主要用于请假签到，进度调查</a:t>
            </a:r>
            <a:endParaRPr lang="zh-CN" altLang="en-US" dirty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3</a:t>
            </a:fld>
            <a:r>
              <a:rPr lang="en-US" altLang="zh-CN" smtClean="0"/>
              <a:t>-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流水线原理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en-US" altLang="zh-CN" smtClean="0"/>
              <a:t>1.</a:t>
            </a:r>
            <a:r>
              <a:rPr smtClean="0"/>
              <a:t>时间并行            </a:t>
            </a:r>
          </a:p>
          <a:p>
            <a:pPr lvl="1"/>
            <a:r>
              <a:rPr smtClean="0"/>
              <a:t>把任务分成若干子任务，使子任务在流水线的各阶段并发地执行</a:t>
            </a:r>
          </a:p>
          <a:p>
            <a:r>
              <a:rPr lang="en-US" altLang="zh-CN" smtClean="0"/>
              <a:t>2.</a:t>
            </a:r>
            <a:r>
              <a:rPr smtClean="0"/>
              <a:t>空间并行</a:t>
            </a:r>
          </a:p>
          <a:p>
            <a:pPr lvl="1"/>
            <a:r>
              <a:rPr smtClean="0"/>
              <a:t>资源重复     多处理器系统和多计算机系统</a:t>
            </a:r>
          </a:p>
          <a:p>
            <a:r>
              <a:rPr lang="en-US" altLang="zh-CN" smtClean="0"/>
              <a:t>3.</a:t>
            </a:r>
            <a:r>
              <a:rPr smtClean="0"/>
              <a:t>时间并行</a:t>
            </a:r>
            <a:r>
              <a:rPr lang="en-US" altLang="zh-CN" smtClean="0"/>
              <a:t>+</a:t>
            </a:r>
            <a:r>
              <a:rPr smtClean="0"/>
              <a:t>空间并行</a:t>
            </a:r>
          </a:p>
          <a:p>
            <a:pPr lvl="1"/>
            <a:r>
              <a:rPr smtClean="0"/>
              <a:t>时间重叠和资源重复的综合应用。</a:t>
            </a:r>
          </a:p>
          <a:p>
            <a:pPr lvl="1"/>
            <a:r>
              <a:rPr smtClean="0"/>
              <a:t>奔腾</a:t>
            </a:r>
            <a:r>
              <a:rPr lang="en-US" altLang="zh-CN" smtClean="0"/>
              <a:t>CPU</a:t>
            </a:r>
            <a:r>
              <a:rPr smtClean="0"/>
              <a:t>采用超标量流水技术，一个机器周期执行两条指令。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7812088" y="6337300"/>
            <a:ext cx="10160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6EC991B6-5936-4E9E-97D3-C2F1B841F96C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30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指令周期细分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zh-CN" dirty="0" smtClean="0">
                <a:latin typeface="华文新魏" panose="02010800040101010101" pitchFamily="2" charset="-122"/>
              </a:rPr>
              <a:t> </a:t>
            </a:r>
            <a:r>
              <a:rPr dirty="0" smtClean="0">
                <a:latin typeface="华文新魏" panose="02010800040101010101" pitchFamily="2" charset="-122"/>
              </a:rPr>
              <a:t>取指令        </a:t>
            </a:r>
            <a:r>
              <a:rPr lang="en-US" altLang="zh-CN" dirty="0" smtClean="0">
                <a:solidFill>
                  <a:srgbClr val="FF3300"/>
                </a:solidFill>
                <a:latin typeface="华文新魏" panose="02010800040101010101" pitchFamily="2" charset="-122"/>
              </a:rPr>
              <a:t>IF    (Instruction Fetch)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zh-CN" dirty="0" smtClean="0">
                <a:latin typeface="华文新魏" panose="02010800040101010101" pitchFamily="2" charset="-122"/>
              </a:rPr>
              <a:t> </a:t>
            </a:r>
            <a:r>
              <a:rPr dirty="0" smtClean="0">
                <a:latin typeface="华文新魏" panose="02010800040101010101" pitchFamily="2" charset="-122"/>
              </a:rPr>
              <a:t>指令译码    </a:t>
            </a:r>
            <a:r>
              <a:rPr lang="en-US" altLang="zh-CN" dirty="0" smtClean="0">
                <a:solidFill>
                  <a:srgbClr val="FF3300"/>
                </a:solidFill>
                <a:latin typeface="华文新魏" panose="02010800040101010101" pitchFamily="2" charset="-122"/>
              </a:rPr>
              <a:t>ID    (Instruction Decode)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zh-CN" dirty="0" smtClean="0">
                <a:latin typeface="华文新魏" panose="02010800040101010101" pitchFamily="2" charset="-122"/>
              </a:rPr>
              <a:t> </a:t>
            </a:r>
            <a:r>
              <a:rPr dirty="0" smtClean="0">
                <a:latin typeface="华文新魏" panose="02010800040101010101" pitchFamily="2" charset="-122"/>
              </a:rPr>
              <a:t>执行运算    </a:t>
            </a:r>
            <a:r>
              <a:rPr lang="en-US" altLang="zh-CN" dirty="0" smtClean="0">
                <a:solidFill>
                  <a:srgbClr val="FF3300"/>
                </a:solidFill>
                <a:latin typeface="华文新魏" panose="02010800040101010101" pitchFamily="2" charset="-122"/>
              </a:rPr>
              <a:t>EX   (Execution)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  <a:defRPr/>
            </a:pPr>
            <a:r>
              <a:rPr dirty="0" smtClean="0">
                <a:latin typeface="华文新魏" panose="02010800040101010101" pitchFamily="2" charset="-122"/>
              </a:rPr>
              <a:t> 访</a:t>
            </a:r>
            <a:r>
              <a:rPr dirty="0">
                <a:latin typeface="华文新魏" panose="02010800040101010101" pitchFamily="2" charset="-122"/>
              </a:rPr>
              <a:t>存阶段     </a:t>
            </a:r>
            <a:r>
              <a:rPr lang="en-US" altLang="zh-CN" dirty="0" smtClean="0">
                <a:solidFill>
                  <a:srgbClr val="FF3300"/>
                </a:solidFill>
                <a:latin typeface="华文新魏" panose="02010800040101010101" pitchFamily="2" charset="-122"/>
              </a:rPr>
              <a:t>MEM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zh-CN" dirty="0" smtClean="0">
                <a:latin typeface="华文新魏" panose="02010800040101010101" pitchFamily="2" charset="-122"/>
              </a:rPr>
              <a:t> </a:t>
            </a:r>
            <a:r>
              <a:rPr dirty="0" smtClean="0">
                <a:latin typeface="华文新魏" panose="02010800040101010101" pitchFamily="2" charset="-122"/>
              </a:rPr>
              <a:t>结果写回    </a:t>
            </a:r>
            <a:r>
              <a:rPr lang="en-US" altLang="zh-CN" dirty="0" smtClean="0">
                <a:solidFill>
                  <a:srgbClr val="FF3300"/>
                </a:solidFill>
                <a:latin typeface="华文新魏" panose="02010800040101010101" pitchFamily="2" charset="-122"/>
              </a:rPr>
              <a:t>WB  (Write Back)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dirty="0" smtClean="0">
                <a:solidFill>
                  <a:srgbClr val="FF3300"/>
                </a:solidFill>
                <a:latin typeface="华文新魏" panose="02010800040101010101" pitchFamily="2" charset="-122"/>
              </a:rPr>
              <a:t>    一条指令不一定经历所有阶段</a:t>
            </a:r>
            <a:endParaRPr lang="en-US" altLang="zh-CN" dirty="0" smtClean="0">
              <a:solidFill>
                <a:srgbClr val="FF3300"/>
              </a:solidFill>
              <a:latin typeface="华文新魏" panose="02010800040101010101" pitchFamily="2" charset="-122"/>
            </a:endParaRP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  <a:defRPr/>
            </a:pPr>
            <a:endParaRPr lang="en-US" altLang="zh-CN" dirty="0" smtClean="0">
              <a:solidFill>
                <a:srgbClr val="FF3300"/>
              </a:solidFill>
              <a:latin typeface="华文新魏" panose="02010800040101010101" pitchFamily="2" charset="-122"/>
            </a:endParaRP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  <a:defRPr/>
            </a:pPr>
            <a:endParaRPr lang="en-US" altLang="zh-CN" dirty="0">
              <a:solidFill>
                <a:srgbClr val="FF3300"/>
              </a:solidFill>
              <a:latin typeface="华文新魏" panose="02010800040101010101" pitchFamily="2" charset="-122"/>
            </a:endParaRP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  <a:defRPr/>
            </a:pPr>
            <a:endParaRPr lang="en-US" altLang="zh-CN" dirty="0" smtClean="0">
              <a:solidFill>
                <a:srgbClr val="FF3300"/>
              </a:solidFill>
              <a:latin typeface="华文新魏" panose="02010800040101010101" pitchFamily="2" charset="-122"/>
            </a:endParaRP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  <a:defRPr/>
            </a:pPr>
            <a:endParaRPr lang="en-US" altLang="zh-CN" dirty="0" smtClean="0">
              <a:solidFill>
                <a:srgbClr val="FF3300"/>
              </a:solidFill>
              <a:latin typeface="华文新魏" panose="02010800040101010101" pitchFamily="2" charset="-122"/>
            </a:endParaRPr>
          </a:p>
          <a:p>
            <a:pPr marL="571500" indent="-571500" eaLnBrk="1" hangingPunct="1">
              <a:defRPr/>
            </a:pPr>
            <a:endParaRPr lang="en-US" altLang="zh-CN" dirty="0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7812088" y="6337300"/>
            <a:ext cx="10160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CC8AC56B-A394-44A0-BF4E-240AB134C0C5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31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2127250" y="4797425"/>
            <a:ext cx="576263" cy="792163"/>
          </a:xfrm>
          <a:prstGeom prst="rect">
            <a:avLst/>
          </a:prstGeom>
          <a:solidFill>
            <a:srgbClr val="CCFF66"/>
          </a:solidFill>
          <a:ln w="19050" algn="ctr">
            <a:solidFill>
              <a:srgbClr val="003300"/>
            </a:solidFill>
            <a:miter lim="800000"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IF</a:t>
            </a:r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3279775" y="4797425"/>
            <a:ext cx="576263" cy="792163"/>
          </a:xfrm>
          <a:prstGeom prst="rect">
            <a:avLst/>
          </a:prstGeom>
          <a:solidFill>
            <a:srgbClr val="66FF33"/>
          </a:solidFill>
          <a:ln w="19050" algn="ctr">
            <a:solidFill>
              <a:srgbClr val="003300"/>
            </a:solidFill>
            <a:miter lim="800000"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ID</a:t>
            </a:r>
          </a:p>
        </p:txBody>
      </p:sp>
      <p:sp>
        <p:nvSpPr>
          <p:cNvPr id="47111" name="Rectangle 6"/>
          <p:cNvSpPr>
            <a:spLocks noChangeArrowheads="1"/>
          </p:cNvSpPr>
          <p:nvPr/>
        </p:nvSpPr>
        <p:spPr bwMode="auto">
          <a:xfrm>
            <a:off x="4432300" y="4797425"/>
            <a:ext cx="576263" cy="792163"/>
          </a:xfrm>
          <a:prstGeom prst="rect">
            <a:avLst/>
          </a:prstGeom>
          <a:solidFill>
            <a:srgbClr val="FFCC00"/>
          </a:solidFill>
          <a:ln w="19050" algn="ctr">
            <a:solidFill>
              <a:schemeClr val="accent2"/>
            </a:solidFill>
            <a:miter lim="800000"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EX</a:t>
            </a:r>
          </a:p>
        </p:txBody>
      </p:sp>
      <p:sp>
        <p:nvSpPr>
          <p:cNvPr id="47112" name="Rectangle 7"/>
          <p:cNvSpPr>
            <a:spLocks noChangeArrowheads="1"/>
          </p:cNvSpPr>
          <p:nvPr/>
        </p:nvSpPr>
        <p:spPr bwMode="auto">
          <a:xfrm>
            <a:off x="5583238" y="4797425"/>
            <a:ext cx="576262" cy="792163"/>
          </a:xfrm>
          <a:prstGeom prst="rect">
            <a:avLst/>
          </a:prstGeom>
          <a:solidFill>
            <a:srgbClr val="FF9900"/>
          </a:solidFill>
          <a:ln w="19050" algn="ctr">
            <a:solidFill>
              <a:srgbClr val="003300"/>
            </a:solidFill>
            <a:miter lim="800000"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MEM</a:t>
            </a:r>
          </a:p>
        </p:txBody>
      </p:sp>
      <p:sp>
        <p:nvSpPr>
          <p:cNvPr id="47113" name="Line 8"/>
          <p:cNvSpPr>
            <a:spLocks noChangeShapeType="1"/>
          </p:cNvSpPr>
          <p:nvPr/>
        </p:nvSpPr>
        <p:spPr bwMode="auto">
          <a:xfrm>
            <a:off x="1408113" y="5157788"/>
            <a:ext cx="719137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4" name="Line 9"/>
          <p:cNvSpPr>
            <a:spLocks noChangeShapeType="1"/>
          </p:cNvSpPr>
          <p:nvPr/>
        </p:nvSpPr>
        <p:spPr bwMode="auto">
          <a:xfrm>
            <a:off x="2705100" y="5157788"/>
            <a:ext cx="574675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5" name="Line 10"/>
          <p:cNvSpPr>
            <a:spLocks noChangeShapeType="1"/>
          </p:cNvSpPr>
          <p:nvPr/>
        </p:nvSpPr>
        <p:spPr bwMode="auto">
          <a:xfrm>
            <a:off x="3857625" y="5157788"/>
            <a:ext cx="574675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6" name="Line 11"/>
          <p:cNvSpPr>
            <a:spLocks noChangeShapeType="1"/>
          </p:cNvSpPr>
          <p:nvPr/>
        </p:nvSpPr>
        <p:spPr bwMode="auto">
          <a:xfrm>
            <a:off x="5010150" y="5157788"/>
            <a:ext cx="574675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7" name="Line 12"/>
          <p:cNvSpPr>
            <a:spLocks noChangeShapeType="1"/>
          </p:cNvSpPr>
          <p:nvPr/>
        </p:nvSpPr>
        <p:spPr bwMode="auto">
          <a:xfrm>
            <a:off x="6161088" y="5157788"/>
            <a:ext cx="574675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8" name="Rectangle 7"/>
          <p:cNvSpPr>
            <a:spLocks noChangeArrowheads="1"/>
          </p:cNvSpPr>
          <p:nvPr/>
        </p:nvSpPr>
        <p:spPr bwMode="auto">
          <a:xfrm>
            <a:off x="6732588" y="4797425"/>
            <a:ext cx="576262" cy="792163"/>
          </a:xfrm>
          <a:prstGeom prst="rect">
            <a:avLst/>
          </a:prstGeom>
          <a:solidFill>
            <a:srgbClr val="FF9900"/>
          </a:solidFill>
          <a:ln w="19050" algn="ctr">
            <a:solidFill>
              <a:srgbClr val="003300"/>
            </a:solidFill>
            <a:miter lim="800000"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WB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 Black" panose="020B0A04020102020204" pitchFamily="34" charset="0"/>
              </a:rPr>
              <a:t>非流水线时空图</a:t>
            </a:r>
          </a:p>
        </p:txBody>
      </p:sp>
      <p:sp>
        <p:nvSpPr>
          <p:cNvPr id="50211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7812088" y="6337300"/>
            <a:ext cx="10160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406B9736-C5E3-4113-8FC7-9E119B552F13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32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222918" y="1772816"/>
            <a:ext cx="7097170" cy="3781487"/>
            <a:chOff x="375162" y="1508779"/>
            <a:chExt cx="7928596" cy="4224485"/>
          </a:xfrm>
        </p:grpSpPr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7031579" y="2054126"/>
              <a:ext cx="647700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2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688580" name="Rectangle 4"/>
            <p:cNvSpPr>
              <a:spLocks noChangeArrowheads="1"/>
            </p:cNvSpPr>
            <p:nvPr/>
          </p:nvSpPr>
          <p:spPr bwMode="auto">
            <a:xfrm>
              <a:off x="1191573" y="4651921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1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0180" name="Line 5"/>
            <p:cNvSpPr>
              <a:spLocks noChangeShapeType="1"/>
            </p:cNvSpPr>
            <p:nvPr/>
          </p:nvSpPr>
          <p:spPr bwMode="auto">
            <a:xfrm>
              <a:off x="1193160" y="5301208"/>
              <a:ext cx="67738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50181" name="Line 6"/>
            <p:cNvSpPr>
              <a:spLocks noChangeShapeType="1"/>
            </p:cNvSpPr>
            <p:nvPr/>
          </p:nvSpPr>
          <p:spPr bwMode="auto">
            <a:xfrm flipH="1" flipV="1">
              <a:off x="1193160" y="1669656"/>
              <a:ext cx="0" cy="36315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50182" name="Text Box 7"/>
            <p:cNvSpPr txBox="1">
              <a:spLocks noChangeArrowheads="1"/>
            </p:cNvSpPr>
            <p:nvPr/>
          </p:nvSpPr>
          <p:spPr bwMode="auto">
            <a:xfrm>
              <a:off x="7232575" y="5323865"/>
              <a:ext cx="1008063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 i="0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时间</a:t>
              </a:r>
              <a:r>
                <a:rPr lang="en-US" altLang="zh-CN" sz="1600" b="1" i="0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T</a:t>
              </a:r>
              <a:endParaRPr lang="en-US" altLang="zh-CN" sz="1600" b="1" i="0" baseline="-250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183" name="Line 8"/>
            <p:cNvSpPr>
              <a:spLocks noChangeShapeType="1"/>
            </p:cNvSpPr>
            <p:nvPr/>
          </p:nvSpPr>
          <p:spPr bwMode="auto">
            <a:xfrm>
              <a:off x="1191573" y="4651921"/>
              <a:ext cx="6485322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84" name="Line 9"/>
            <p:cNvSpPr>
              <a:spLocks noChangeShapeType="1"/>
            </p:cNvSpPr>
            <p:nvPr/>
          </p:nvSpPr>
          <p:spPr bwMode="auto">
            <a:xfrm flipV="1">
              <a:off x="1839273" y="2059534"/>
              <a:ext cx="0" cy="3241674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85" name="Line 10"/>
            <p:cNvSpPr>
              <a:spLocks noChangeShapeType="1"/>
            </p:cNvSpPr>
            <p:nvPr/>
          </p:nvSpPr>
          <p:spPr bwMode="auto">
            <a:xfrm flipV="1">
              <a:off x="2486973" y="2059534"/>
              <a:ext cx="0" cy="3241674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86" name="Line 11"/>
            <p:cNvSpPr>
              <a:spLocks noChangeShapeType="1"/>
            </p:cNvSpPr>
            <p:nvPr/>
          </p:nvSpPr>
          <p:spPr bwMode="auto">
            <a:xfrm flipV="1">
              <a:off x="3134673" y="2059534"/>
              <a:ext cx="0" cy="3241673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87" name="Line 12"/>
            <p:cNvSpPr>
              <a:spLocks noChangeShapeType="1"/>
            </p:cNvSpPr>
            <p:nvPr/>
          </p:nvSpPr>
          <p:spPr bwMode="auto">
            <a:xfrm flipV="1">
              <a:off x="4424239" y="2708821"/>
              <a:ext cx="0" cy="2592387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88" name="Line 13"/>
            <p:cNvSpPr>
              <a:spLocks noChangeShapeType="1"/>
            </p:cNvSpPr>
            <p:nvPr/>
          </p:nvSpPr>
          <p:spPr bwMode="auto">
            <a:xfrm flipV="1">
              <a:off x="5071939" y="2059534"/>
              <a:ext cx="0" cy="3241674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89" name="Line 14"/>
            <p:cNvSpPr>
              <a:spLocks noChangeShapeType="1"/>
            </p:cNvSpPr>
            <p:nvPr/>
          </p:nvSpPr>
          <p:spPr bwMode="auto">
            <a:xfrm flipV="1">
              <a:off x="5719639" y="2059534"/>
              <a:ext cx="0" cy="3241674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90" name="Line 15"/>
            <p:cNvSpPr>
              <a:spLocks noChangeShapeType="1"/>
            </p:cNvSpPr>
            <p:nvPr/>
          </p:nvSpPr>
          <p:spPr bwMode="auto">
            <a:xfrm flipV="1">
              <a:off x="6367339" y="2054126"/>
              <a:ext cx="0" cy="3247082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91" name="Line 16"/>
            <p:cNvSpPr>
              <a:spLocks noChangeShapeType="1"/>
            </p:cNvSpPr>
            <p:nvPr/>
          </p:nvSpPr>
          <p:spPr bwMode="auto">
            <a:xfrm flipV="1">
              <a:off x="7016627" y="2708821"/>
              <a:ext cx="0" cy="2592387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92" name="Line 17"/>
            <p:cNvSpPr>
              <a:spLocks noChangeShapeType="1"/>
            </p:cNvSpPr>
            <p:nvPr/>
          </p:nvSpPr>
          <p:spPr bwMode="auto">
            <a:xfrm>
              <a:off x="1191573" y="4004221"/>
              <a:ext cx="6545034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93" name="Line 18"/>
            <p:cNvSpPr>
              <a:spLocks noChangeShapeType="1"/>
            </p:cNvSpPr>
            <p:nvPr/>
          </p:nvSpPr>
          <p:spPr bwMode="auto">
            <a:xfrm>
              <a:off x="1191573" y="3356521"/>
              <a:ext cx="6485322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94" name="Line 19"/>
            <p:cNvSpPr>
              <a:spLocks noChangeShapeType="1"/>
            </p:cNvSpPr>
            <p:nvPr/>
          </p:nvSpPr>
          <p:spPr bwMode="auto">
            <a:xfrm>
              <a:off x="1191573" y="2708821"/>
              <a:ext cx="6473026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98" name="Text Box 23"/>
            <p:cNvSpPr txBox="1">
              <a:spLocks noChangeArrowheads="1"/>
            </p:cNvSpPr>
            <p:nvPr/>
          </p:nvSpPr>
          <p:spPr bwMode="auto">
            <a:xfrm>
              <a:off x="615310" y="4796382"/>
              <a:ext cx="792164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IF</a:t>
              </a:r>
              <a:endParaRPr lang="en-US" altLang="zh-CN" sz="1600" i="0" baseline="-2500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199" name="Text Box 24"/>
            <p:cNvSpPr txBox="1">
              <a:spLocks noChangeArrowheads="1"/>
            </p:cNvSpPr>
            <p:nvPr/>
          </p:nvSpPr>
          <p:spPr bwMode="auto">
            <a:xfrm>
              <a:off x="615310" y="4148684"/>
              <a:ext cx="792164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ID</a:t>
              </a:r>
              <a:endParaRPr lang="en-US" altLang="zh-CN" sz="1600" i="0" baseline="-2500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200" name="Text Box 25"/>
            <p:cNvSpPr txBox="1">
              <a:spLocks noChangeArrowheads="1"/>
            </p:cNvSpPr>
            <p:nvPr/>
          </p:nvSpPr>
          <p:spPr bwMode="auto">
            <a:xfrm>
              <a:off x="615310" y="3462882"/>
              <a:ext cx="792164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EX</a:t>
              </a:r>
              <a:endParaRPr lang="en-US" altLang="zh-CN" sz="1600" i="0" baseline="-250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201" name="Text Box 26"/>
            <p:cNvSpPr txBox="1">
              <a:spLocks noChangeArrowheads="1"/>
            </p:cNvSpPr>
            <p:nvPr/>
          </p:nvSpPr>
          <p:spPr bwMode="auto">
            <a:xfrm>
              <a:off x="433966" y="2859220"/>
              <a:ext cx="950273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 smtClean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MEM</a:t>
              </a:r>
              <a:endParaRPr lang="en-US" altLang="zh-CN" sz="1600" i="0" baseline="-250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202" name="Text Box 27"/>
            <p:cNvSpPr txBox="1">
              <a:spLocks noChangeArrowheads="1"/>
            </p:cNvSpPr>
            <p:nvPr/>
          </p:nvSpPr>
          <p:spPr bwMode="auto">
            <a:xfrm>
              <a:off x="375162" y="1508779"/>
              <a:ext cx="935038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 i="0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空间</a:t>
              </a:r>
              <a:r>
                <a:rPr lang="en-US" altLang="zh-CN" sz="1600" b="1" i="0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</a:t>
              </a:r>
              <a:endParaRPr lang="en-US" altLang="zh-CN" sz="1600" b="1" i="0" baseline="-250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688607" name="Rectangle 31"/>
            <p:cNvSpPr>
              <a:spLocks noChangeArrowheads="1"/>
            </p:cNvSpPr>
            <p:nvPr/>
          </p:nvSpPr>
          <p:spPr bwMode="auto">
            <a:xfrm>
              <a:off x="6368927" y="2708821"/>
              <a:ext cx="647700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2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688609" name="Text Box 33"/>
            <p:cNvSpPr txBox="1">
              <a:spLocks noChangeArrowheads="1"/>
            </p:cNvSpPr>
            <p:nvPr/>
          </p:nvSpPr>
          <p:spPr bwMode="auto">
            <a:xfrm>
              <a:off x="4275142" y="1620152"/>
              <a:ext cx="792162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600" i="0" baseline="-25000" dirty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1688610" name="Text Box 34"/>
            <p:cNvSpPr txBox="1">
              <a:spLocks noChangeArrowheads="1"/>
            </p:cNvSpPr>
            <p:nvPr/>
          </p:nvSpPr>
          <p:spPr bwMode="auto">
            <a:xfrm>
              <a:off x="7511596" y="1669657"/>
              <a:ext cx="792162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600" i="0" baseline="-25000" dirty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1688611" name="Line 35"/>
            <p:cNvSpPr>
              <a:spLocks noChangeShapeType="1"/>
            </p:cNvSpPr>
            <p:nvPr/>
          </p:nvSpPr>
          <p:spPr bwMode="auto">
            <a:xfrm flipH="1" flipV="1">
              <a:off x="7678483" y="1669655"/>
              <a:ext cx="0" cy="36315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 flipV="1">
              <a:off x="3783960" y="2102230"/>
              <a:ext cx="0" cy="3198977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 flipV="1">
              <a:off x="1182564" y="2059721"/>
              <a:ext cx="5849015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1836435" y="4002633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1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9" name="Rectangle 4"/>
            <p:cNvSpPr>
              <a:spLocks noChangeArrowheads="1"/>
            </p:cNvSpPr>
            <p:nvPr/>
          </p:nvSpPr>
          <p:spPr bwMode="auto">
            <a:xfrm>
              <a:off x="2481297" y="3353345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1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3135467" y="2709803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1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783221" y="2061310"/>
              <a:ext cx="639135" cy="640701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1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2" name="Rectangle 31"/>
            <p:cNvSpPr>
              <a:spLocks noChangeArrowheads="1"/>
            </p:cNvSpPr>
            <p:nvPr/>
          </p:nvSpPr>
          <p:spPr bwMode="auto">
            <a:xfrm>
              <a:off x="5725923" y="3345983"/>
              <a:ext cx="647700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2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3" name="Rectangle 31"/>
            <p:cNvSpPr>
              <a:spLocks noChangeArrowheads="1"/>
            </p:cNvSpPr>
            <p:nvPr/>
          </p:nvSpPr>
          <p:spPr bwMode="auto">
            <a:xfrm>
              <a:off x="5079416" y="3991625"/>
              <a:ext cx="647700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2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4" name="Rectangle 31"/>
            <p:cNvSpPr>
              <a:spLocks noChangeArrowheads="1"/>
            </p:cNvSpPr>
            <p:nvPr/>
          </p:nvSpPr>
          <p:spPr bwMode="auto">
            <a:xfrm>
              <a:off x="4427547" y="4646511"/>
              <a:ext cx="647700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2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569789" y="2230805"/>
              <a:ext cx="678628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 smtClean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WB</a:t>
              </a:r>
              <a:endParaRPr lang="en-US" altLang="zh-CN" sz="1600" i="0" baseline="-250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688608" name="Line 32"/>
            <p:cNvSpPr>
              <a:spLocks noChangeShapeType="1"/>
            </p:cNvSpPr>
            <p:nvPr/>
          </p:nvSpPr>
          <p:spPr bwMode="auto">
            <a:xfrm flipV="1">
              <a:off x="4424239" y="1669656"/>
              <a:ext cx="0" cy="36315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Arial Black" panose="020B0A04020102020204" pitchFamily="34" charset="0"/>
              </a:rPr>
              <a:t>流水线时空图</a:t>
            </a:r>
          </a:p>
        </p:txBody>
      </p:sp>
      <p:sp>
        <p:nvSpPr>
          <p:cNvPr id="50211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7812088" y="6337300"/>
            <a:ext cx="10160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406B9736-C5E3-4113-8FC7-9E119B552F13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33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43608" y="1916832"/>
            <a:ext cx="6554634" cy="3800621"/>
            <a:chOff x="375162" y="1508779"/>
            <a:chExt cx="7322503" cy="4245861"/>
          </a:xfrm>
        </p:grpSpPr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4439092" y="2060516"/>
              <a:ext cx="647699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2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688580" name="Rectangle 4"/>
            <p:cNvSpPr>
              <a:spLocks noChangeArrowheads="1"/>
            </p:cNvSpPr>
            <p:nvPr/>
          </p:nvSpPr>
          <p:spPr bwMode="auto">
            <a:xfrm>
              <a:off x="1191573" y="4651921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1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0180" name="Line 5"/>
            <p:cNvSpPr>
              <a:spLocks noChangeShapeType="1"/>
            </p:cNvSpPr>
            <p:nvPr/>
          </p:nvSpPr>
          <p:spPr bwMode="auto">
            <a:xfrm>
              <a:off x="1193161" y="5301208"/>
              <a:ext cx="65045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50181" name="Line 6"/>
            <p:cNvSpPr>
              <a:spLocks noChangeShapeType="1"/>
            </p:cNvSpPr>
            <p:nvPr/>
          </p:nvSpPr>
          <p:spPr bwMode="auto">
            <a:xfrm flipH="1" flipV="1">
              <a:off x="1193160" y="1669656"/>
              <a:ext cx="0" cy="36315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50182" name="Text Box 7"/>
            <p:cNvSpPr txBox="1">
              <a:spLocks noChangeArrowheads="1"/>
            </p:cNvSpPr>
            <p:nvPr/>
          </p:nvSpPr>
          <p:spPr bwMode="auto">
            <a:xfrm>
              <a:off x="6689601" y="5345241"/>
              <a:ext cx="1008063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 i="0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时间</a:t>
              </a:r>
              <a:r>
                <a:rPr lang="en-US" altLang="zh-CN" sz="1600" b="1" i="0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T</a:t>
              </a:r>
              <a:endParaRPr lang="en-US" altLang="zh-CN" sz="1600" b="1" i="0" baseline="-250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183" name="Line 8"/>
            <p:cNvSpPr>
              <a:spLocks noChangeShapeType="1"/>
            </p:cNvSpPr>
            <p:nvPr/>
          </p:nvSpPr>
          <p:spPr bwMode="auto">
            <a:xfrm>
              <a:off x="1191573" y="4651921"/>
              <a:ext cx="6485322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84" name="Line 9"/>
            <p:cNvSpPr>
              <a:spLocks noChangeShapeType="1"/>
            </p:cNvSpPr>
            <p:nvPr/>
          </p:nvSpPr>
          <p:spPr bwMode="auto">
            <a:xfrm flipV="1">
              <a:off x="1839273" y="2059534"/>
              <a:ext cx="0" cy="3241674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85" name="Line 10"/>
            <p:cNvSpPr>
              <a:spLocks noChangeShapeType="1"/>
            </p:cNvSpPr>
            <p:nvPr/>
          </p:nvSpPr>
          <p:spPr bwMode="auto">
            <a:xfrm flipV="1">
              <a:off x="2486973" y="2059534"/>
              <a:ext cx="0" cy="3241674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86" name="Line 11"/>
            <p:cNvSpPr>
              <a:spLocks noChangeShapeType="1"/>
            </p:cNvSpPr>
            <p:nvPr/>
          </p:nvSpPr>
          <p:spPr bwMode="auto">
            <a:xfrm flipV="1">
              <a:off x="3134673" y="2059534"/>
              <a:ext cx="0" cy="3241673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87" name="Line 12"/>
            <p:cNvSpPr>
              <a:spLocks noChangeShapeType="1"/>
            </p:cNvSpPr>
            <p:nvPr/>
          </p:nvSpPr>
          <p:spPr bwMode="auto">
            <a:xfrm flipV="1">
              <a:off x="4424239" y="2708821"/>
              <a:ext cx="0" cy="2592387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88" name="Line 13"/>
            <p:cNvSpPr>
              <a:spLocks noChangeShapeType="1"/>
            </p:cNvSpPr>
            <p:nvPr/>
          </p:nvSpPr>
          <p:spPr bwMode="auto">
            <a:xfrm flipV="1">
              <a:off x="5071939" y="2059534"/>
              <a:ext cx="0" cy="3241674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89" name="Line 14"/>
            <p:cNvSpPr>
              <a:spLocks noChangeShapeType="1"/>
            </p:cNvSpPr>
            <p:nvPr/>
          </p:nvSpPr>
          <p:spPr bwMode="auto">
            <a:xfrm flipV="1">
              <a:off x="5719639" y="2059534"/>
              <a:ext cx="0" cy="3241674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90" name="Line 15"/>
            <p:cNvSpPr>
              <a:spLocks noChangeShapeType="1"/>
            </p:cNvSpPr>
            <p:nvPr/>
          </p:nvSpPr>
          <p:spPr bwMode="auto">
            <a:xfrm flipV="1">
              <a:off x="6367339" y="2054126"/>
              <a:ext cx="0" cy="3247082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91" name="Line 16"/>
            <p:cNvSpPr>
              <a:spLocks noChangeShapeType="1"/>
            </p:cNvSpPr>
            <p:nvPr/>
          </p:nvSpPr>
          <p:spPr bwMode="auto">
            <a:xfrm flipV="1">
              <a:off x="7016627" y="2029551"/>
              <a:ext cx="0" cy="3271656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92" name="Line 17"/>
            <p:cNvSpPr>
              <a:spLocks noChangeShapeType="1"/>
            </p:cNvSpPr>
            <p:nvPr/>
          </p:nvSpPr>
          <p:spPr bwMode="auto">
            <a:xfrm>
              <a:off x="1191575" y="4004221"/>
              <a:ext cx="6473025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93" name="Line 18"/>
            <p:cNvSpPr>
              <a:spLocks noChangeShapeType="1"/>
            </p:cNvSpPr>
            <p:nvPr/>
          </p:nvSpPr>
          <p:spPr bwMode="auto">
            <a:xfrm>
              <a:off x="1191573" y="3356521"/>
              <a:ext cx="6485322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94" name="Line 19"/>
            <p:cNvSpPr>
              <a:spLocks noChangeShapeType="1"/>
            </p:cNvSpPr>
            <p:nvPr/>
          </p:nvSpPr>
          <p:spPr bwMode="auto">
            <a:xfrm>
              <a:off x="1191573" y="2708821"/>
              <a:ext cx="6473026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0198" name="Text Box 23"/>
            <p:cNvSpPr txBox="1">
              <a:spLocks noChangeArrowheads="1"/>
            </p:cNvSpPr>
            <p:nvPr/>
          </p:nvSpPr>
          <p:spPr bwMode="auto">
            <a:xfrm>
              <a:off x="615310" y="4796382"/>
              <a:ext cx="792164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IF</a:t>
              </a:r>
              <a:endParaRPr lang="en-US" altLang="zh-CN" sz="1600" i="0" baseline="-2500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199" name="Text Box 24"/>
            <p:cNvSpPr txBox="1">
              <a:spLocks noChangeArrowheads="1"/>
            </p:cNvSpPr>
            <p:nvPr/>
          </p:nvSpPr>
          <p:spPr bwMode="auto">
            <a:xfrm>
              <a:off x="615310" y="4148684"/>
              <a:ext cx="792164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ID</a:t>
              </a:r>
              <a:endParaRPr lang="en-US" altLang="zh-CN" sz="1600" i="0" baseline="-2500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200" name="Text Box 25"/>
            <p:cNvSpPr txBox="1">
              <a:spLocks noChangeArrowheads="1"/>
            </p:cNvSpPr>
            <p:nvPr/>
          </p:nvSpPr>
          <p:spPr bwMode="auto">
            <a:xfrm>
              <a:off x="615310" y="3462882"/>
              <a:ext cx="792164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EX</a:t>
              </a:r>
              <a:endParaRPr lang="en-US" altLang="zh-CN" sz="1600" i="0" baseline="-250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201" name="Text Box 26"/>
            <p:cNvSpPr txBox="1">
              <a:spLocks noChangeArrowheads="1"/>
            </p:cNvSpPr>
            <p:nvPr/>
          </p:nvSpPr>
          <p:spPr bwMode="auto">
            <a:xfrm>
              <a:off x="433966" y="2859220"/>
              <a:ext cx="950273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 smtClean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MEM</a:t>
              </a:r>
              <a:endParaRPr lang="en-US" altLang="zh-CN" sz="1600" i="0" baseline="-250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202" name="Text Box 27"/>
            <p:cNvSpPr txBox="1">
              <a:spLocks noChangeArrowheads="1"/>
            </p:cNvSpPr>
            <p:nvPr/>
          </p:nvSpPr>
          <p:spPr bwMode="auto">
            <a:xfrm>
              <a:off x="375162" y="1508779"/>
              <a:ext cx="935038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 i="0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空间</a:t>
              </a:r>
              <a:r>
                <a:rPr lang="en-US" altLang="zh-CN" sz="1600" b="1" i="0" dirty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</a:t>
              </a:r>
              <a:endParaRPr lang="en-US" altLang="zh-CN" sz="1600" b="1" i="0" baseline="-250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688607" name="Rectangle 31"/>
            <p:cNvSpPr>
              <a:spLocks noChangeArrowheads="1"/>
            </p:cNvSpPr>
            <p:nvPr/>
          </p:nvSpPr>
          <p:spPr bwMode="auto">
            <a:xfrm>
              <a:off x="3776440" y="2715210"/>
              <a:ext cx="647699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2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688609" name="Text Box 33"/>
            <p:cNvSpPr txBox="1">
              <a:spLocks noChangeArrowheads="1"/>
            </p:cNvSpPr>
            <p:nvPr/>
          </p:nvSpPr>
          <p:spPr bwMode="auto">
            <a:xfrm>
              <a:off x="4275142" y="1620152"/>
              <a:ext cx="792162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600" i="0" baseline="-25000" dirty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1688610" name="Text Box 34"/>
            <p:cNvSpPr txBox="1">
              <a:spLocks noChangeArrowheads="1"/>
            </p:cNvSpPr>
            <p:nvPr/>
          </p:nvSpPr>
          <p:spPr bwMode="auto">
            <a:xfrm>
              <a:off x="4858287" y="1609757"/>
              <a:ext cx="792162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600" i="0" baseline="-25000" dirty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 flipV="1">
              <a:off x="3783960" y="2102230"/>
              <a:ext cx="0" cy="3198977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 flipV="1">
              <a:off x="1182564" y="2059721"/>
              <a:ext cx="5849015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1836435" y="4002633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1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9" name="Rectangle 4"/>
            <p:cNvSpPr>
              <a:spLocks noChangeArrowheads="1"/>
            </p:cNvSpPr>
            <p:nvPr/>
          </p:nvSpPr>
          <p:spPr bwMode="auto">
            <a:xfrm>
              <a:off x="2481297" y="3353345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1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3135467" y="2709803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1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783226" y="2061591"/>
              <a:ext cx="639135" cy="640701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1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2" name="Rectangle 31"/>
            <p:cNvSpPr>
              <a:spLocks noChangeArrowheads="1"/>
            </p:cNvSpPr>
            <p:nvPr/>
          </p:nvSpPr>
          <p:spPr bwMode="auto">
            <a:xfrm>
              <a:off x="3133436" y="3352372"/>
              <a:ext cx="647699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2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3" name="Rectangle 31"/>
            <p:cNvSpPr>
              <a:spLocks noChangeArrowheads="1"/>
            </p:cNvSpPr>
            <p:nvPr/>
          </p:nvSpPr>
          <p:spPr bwMode="auto">
            <a:xfrm>
              <a:off x="2486929" y="3998014"/>
              <a:ext cx="647699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2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4" name="Rectangle 31"/>
            <p:cNvSpPr>
              <a:spLocks noChangeArrowheads="1"/>
            </p:cNvSpPr>
            <p:nvPr/>
          </p:nvSpPr>
          <p:spPr bwMode="auto">
            <a:xfrm>
              <a:off x="1835060" y="4652900"/>
              <a:ext cx="647699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2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569789" y="2230805"/>
              <a:ext cx="678628" cy="40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 smtClean="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WB</a:t>
              </a:r>
              <a:endParaRPr lang="en-US" altLang="zh-CN" sz="1600" i="0" baseline="-250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2" name="Rectangle 22"/>
            <p:cNvSpPr>
              <a:spLocks noChangeArrowheads="1"/>
            </p:cNvSpPr>
            <p:nvPr/>
          </p:nvSpPr>
          <p:spPr bwMode="auto">
            <a:xfrm>
              <a:off x="5067832" y="2065929"/>
              <a:ext cx="647699" cy="649287"/>
            </a:xfrm>
            <a:prstGeom prst="rect">
              <a:avLst/>
            </a:prstGeom>
            <a:solidFill>
              <a:srgbClr val="00B0F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3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7" name="Rectangle 22"/>
            <p:cNvSpPr>
              <a:spLocks noChangeArrowheads="1"/>
            </p:cNvSpPr>
            <p:nvPr/>
          </p:nvSpPr>
          <p:spPr bwMode="auto">
            <a:xfrm>
              <a:off x="4423977" y="2713628"/>
              <a:ext cx="647699" cy="649287"/>
            </a:xfrm>
            <a:prstGeom prst="rect">
              <a:avLst/>
            </a:prstGeom>
            <a:solidFill>
              <a:srgbClr val="00B0F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3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8" name="Rectangle 22"/>
            <p:cNvSpPr>
              <a:spLocks noChangeArrowheads="1"/>
            </p:cNvSpPr>
            <p:nvPr/>
          </p:nvSpPr>
          <p:spPr bwMode="auto">
            <a:xfrm>
              <a:off x="3780121" y="3361326"/>
              <a:ext cx="647699" cy="649287"/>
            </a:xfrm>
            <a:prstGeom prst="rect">
              <a:avLst/>
            </a:prstGeom>
            <a:solidFill>
              <a:srgbClr val="00B0F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3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9" name="Rectangle 22"/>
            <p:cNvSpPr>
              <a:spLocks noChangeArrowheads="1"/>
            </p:cNvSpPr>
            <p:nvPr/>
          </p:nvSpPr>
          <p:spPr bwMode="auto">
            <a:xfrm>
              <a:off x="3136266" y="4009025"/>
              <a:ext cx="647699" cy="649287"/>
            </a:xfrm>
            <a:prstGeom prst="rect">
              <a:avLst/>
            </a:prstGeom>
            <a:solidFill>
              <a:srgbClr val="00B0F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3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60" name="Rectangle 22"/>
            <p:cNvSpPr>
              <a:spLocks noChangeArrowheads="1"/>
            </p:cNvSpPr>
            <p:nvPr/>
          </p:nvSpPr>
          <p:spPr bwMode="auto">
            <a:xfrm>
              <a:off x="2483108" y="4650968"/>
              <a:ext cx="647700" cy="649287"/>
            </a:xfrm>
            <a:prstGeom prst="rect">
              <a:avLst/>
            </a:prstGeom>
            <a:solidFill>
              <a:srgbClr val="00B0F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3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5702919" y="2068502"/>
              <a:ext cx="647699" cy="649287"/>
            </a:xfrm>
            <a:prstGeom prst="rect">
              <a:avLst/>
            </a:prstGeom>
            <a:solidFill>
              <a:srgbClr val="FF9999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4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62" name="Rectangle 22"/>
            <p:cNvSpPr>
              <a:spLocks noChangeArrowheads="1"/>
            </p:cNvSpPr>
            <p:nvPr/>
          </p:nvSpPr>
          <p:spPr bwMode="auto">
            <a:xfrm>
              <a:off x="5070701" y="2716747"/>
              <a:ext cx="647699" cy="649287"/>
            </a:xfrm>
            <a:prstGeom prst="rect">
              <a:avLst/>
            </a:prstGeom>
            <a:solidFill>
              <a:srgbClr val="FF9999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4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63" name="Rectangle 22"/>
            <p:cNvSpPr>
              <a:spLocks noChangeArrowheads="1"/>
            </p:cNvSpPr>
            <p:nvPr/>
          </p:nvSpPr>
          <p:spPr bwMode="auto">
            <a:xfrm>
              <a:off x="4423203" y="3359339"/>
              <a:ext cx="647699" cy="649287"/>
            </a:xfrm>
            <a:prstGeom prst="rect">
              <a:avLst/>
            </a:prstGeom>
            <a:solidFill>
              <a:srgbClr val="FF9999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4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64" name="Rectangle 22"/>
            <p:cNvSpPr>
              <a:spLocks noChangeArrowheads="1"/>
            </p:cNvSpPr>
            <p:nvPr/>
          </p:nvSpPr>
          <p:spPr bwMode="auto">
            <a:xfrm>
              <a:off x="3789196" y="4013030"/>
              <a:ext cx="647699" cy="649287"/>
            </a:xfrm>
            <a:prstGeom prst="rect">
              <a:avLst/>
            </a:prstGeom>
            <a:solidFill>
              <a:srgbClr val="FF9999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4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65" name="Rectangle 22"/>
            <p:cNvSpPr>
              <a:spLocks noChangeArrowheads="1"/>
            </p:cNvSpPr>
            <p:nvPr/>
          </p:nvSpPr>
          <p:spPr bwMode="auto">
            <a:xfrm>
              <a:off x="3120577" y="4647926"/>
              <a:ext cx="656228" cy="649287"/>
            </a:xfrm>
            <a:prstGeom prst="rect">
              <a:avLst/>
            </a:prstGeom>
            <a:solidFill>
              <a:srgbClr val="FF9999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4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14" name="Rectangle 22"/>
            <p:cNvSpPr>
              <a:spLocks noChangeArrowheads="1"/>
            </p:cNvSpPr>
            <p:nvPr/>
          </p:nvSpPr>
          <p:spPr bwMode="auto">
            <a:xfrm>
              <a:off x="6357716" y="2059534"/>
              <a:ext cx="647699" cy="649287"/>
            </a:xfrm>
            <a:prstGeom prst="rect">
              <a:avLst/>
            </a:prstGeom>
            <a:solidFill>
              <a:srgbClr val="7030A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5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64" name="Rectangle 22"/>
            <p:cNvSpPr>
              <a:spLocks noChangeArrowheads="1"/>
            </p:cNvSpPr>
            <p:nvPr/>
          </p:nvSpPr>
          <p:spPr bwMode="auto">
            <a:xfrm>
              <a:off x="5718379" y="2707813"/>
              <a:ext cx="647699" cy="649287"/>
            </a:xfrm>
            <a:prstGeom prst="rect">
              <a:avLst/>
            </a:prstGeom>
            <a:solidFill>
              <a:srgbClr val="7030A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5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65" name="Rectangle 22"/>
            <p:cNvSpPr>
              <a:spLocks noChangeArrowheads="1"/>
            </p:cNvSpPr>
            <p:nvPr/>
          </p:nvSpPr>
          <p:spPr bwMode="auto">
            <a:xfrm>
              <a:off x="5079043" y="3356092"/>
              <a:ext cx="647699" cy="649287"/>
            </a:xfrm>
            <a:prstGeom prst="rect">
              <a:avLst/>
            </a:prstGeom>
            <a:solidFill>
              <a:srgbClr val="7030A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5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66" name="Rectangle 22"/>
            <p:cNvSpPr>
              <a:spLocks noChangeArrowheads="1"/>
            </p:cNvSpPr>
            <p:nvPr/>
          </p:nvSpPr>
          <p:spPr bwMode="auto">
            <a:xfrm>
              <a:off x="4439706" y="4004372"/>
              <a:ext cx="647699" cy="649287"/>
            </a:xfrm>
            <a:prstGeom prst="rect">
              <a:avLst/>
            </a:prstGeom>
            <a:solidFill>
              <a:srgbClr val="7030A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5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67" name="Rectangle 22"/>
            <p:cNvSpPr>
              <a:spLocks noChangeArrowheads="1"/>
            </p:cNvSpPr>
            <p:nvPr/>
          </p:nvSpPr>
          <p:spPr bwMode="auto">
            <a:xfrm>
              <a:off x="3779332" y="4653590"/>
              <a:ext cx="647700" cy="649287"/>
            </a:xfrm>
            <a:prstGeom prst="rect">
              <a:avLst/>
            </a:prstGeom>
            <a:solidFill>
              <a:srgbClr val="7030A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5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69" name="Text Box 34"/>
            <p:cNvSpPr txBox="1">
              <a:spLocks noChangeArrowheads="1"/>
            </p:cNvSpPr>
            <p:nvPr/>
          </p:nvSpPr>
          <p:spPr bwMode="auto">
            <a:xfrm>
              <a:off x="5478016" y="1620152"/>
              <a:ext cx="792163" cy="37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 smtClean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600" i="0" baseline="-25000" dirty="0" smtClean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3</a:t>
              </a:r>
              <a:endParaRPr lang="en-US" altLang="zh-CN" sz="1600" i="0" baseline="-25000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688608" name="Line 32"/>
            <p:cNvSpPr>
              <a:spLocks noChangeShapeType="1"/>
            </p:cNvSpPr>
            <p:nvPr/>
          </p:nvSpPr>
          <p:spPr bwMode="auto">
            <a:xfrm flipV="1">
              <a:off x="4424239" y="1669656"/>
              <a:ext cx="0" cy="36315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73" name="Text Box 34"/>
            <p:cNvSpPr txBox="1">
              <a:spLocks noChangeArrowheads="1"/>
            </p:cNvSpPr>
            <p:nvPr/>
          </p:nvSpPr>
          <p:spPr bwMode="auto">
            <a:xfrm>
              <a:off x="6779108" y="1630615"/>
              <a:ext cx="792163" cy="37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 smtClean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600" i="0" baseline="-25000" dirty="0" smtClean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5</a:t>
              </a:r>
              <a:endParaRPr lang="en-US" altLang="zh-CN" sz="1600" i="0" baseline="-25000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74" name="Rectangle 4"/>
            <p:cNvSpPr>
              <a:spLocks noChangeArrowheads="1"/>
            </p:cNvSpPr>
            <p:nvPr/>
          </p:nvSpPr>
          <p:spPr bwMode="auto">
            <a:xfrm>
              <a:off x="4442175" y="4651274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6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75" name="Rectangle 31"/>
            <p:cNvSpPr>
              <a:spLocks noChangeArrowheads="1"/>
            </p:cNvSpPr>
            <p:nvPr/>
          </p:nvSpPr>
          <p:spPr bwMode="auto">
            <a:xfrm>
              <a:off x="5085662" y="4652253"/>
              <a:ext cx="647700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7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76" name="Rectangle 22"/>
            <p:cNvSpPr>
              <a:spLocks noChangeArrowheads="1"/>
            </p:cNvSpPr>
            <p:nvPr/>
          </p:nvSpPr>
          <p:spPr bwMode="auto">
            <a:xfrm>
              <a:off x="5710649" y="4656681"/>
              <a:ext cx="647700" cy="649287"/>
            </a:xfrm>
            <a:prstGeom prst="rect">
              <a:avLst/>
            </a:prstGeom>
            <a:solidFill>
              <a:srgbClr val="00B0F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8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77" name="Rectangle 22"/>
            <p:cNvSpPr>
              <a:spLocks noChangeArrowheads="1"/>
            </p:cNvSpPr>
            <p:nvPr/>
          </p:nvSpPr>
          <p:spPr bwMode="auto">
            <a:xfrm>
              <a:off x="6389451" y="4650968"/>
              <a:ext cx="647700" cy="649287"/>
            </a:xfrm>
            <a:prstGeom prst="rect">
              <a:avLst/>
            </a:prstGeom>
            <a:solidFill>
              <a:srgbClr val="FF9999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9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79" name="Rectangle 4"/>
            <p:cNvSpPr>
              <a:spLocks noChangeArrowheads="1"/>
            </p:cNvSpPr>
            <p:nvPr/>
          </p:nvSpPr>
          <p:spPr bwMode="auto">
            <a:xfrm>
              <a:off x="5083246" y="4005814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6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80" name="Rectangle 31"/>
            <p:cNvSpPr>
              <a:spLocks noChangeArrowheads="1"/>
            </p:cNvSpPr>
            <p:nvPr/>
          </p:nvSpPr>
          <p:spPr bwMode="auto">
            <a:xfrm>
              <a:off x="5726733" y="4006793"/>
              <a:ext cx="647700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7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81" name="Rectangle 22"/>
            <p:cNvSpPr>
              <a:spLocks noChangeArrowheads="1"/>
            </p:cNvSpPr>
            <p:nvPr/>
          </p:nvSpPr>
          <p:spPr bwMode="auto">
            <a:xfrm>
              <a:off x="6384083" y="4010616"/>
              <a:ext cx="647700" cy="649287"/>
            </a:xfrm>
            <a:prstGeom prst="rect">
              <a:avLst/>
            </a:prstGeom>
            <a:solidFill>
              <a:srgbClr val="00B0F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8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82" name="Rectangle 4"/>
            <p:cNvSpPr>
              <a:spLocks noChangeArrowheads="1"/>
            </p:cNvSpPr>
            <p:nvPr/>
          </p:nvSpPr>
          <p:spPr bwMode="auto">
            <a:xfrm>
              <a:off x="5739633" y="3346029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6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83" name="Rectangle 31"/>
            <p:cNvSpPr>
              <a:spLocks noChangeArrowheads="1"/>
            </p:cNvSpPr>
            <p:nvPr/>
          </p:nvSpPr>
          <p:spPr bwMode="auto">
            <a:xfrm>
              <a:off x="6383120" y="3347008"/>
              <a:ext cx="647700" cy="649287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7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84" name="Rectangle 4"/>
            <p:cNvSpPr>
              <a:spLocks noChangeArrowheads="1"/>
            </p:cNvSpPr>
            <p:nvPr/>
          </p:nvSpPr>
          <p:spPr bwMode="auto">
            <a:xfrm>
              <a:off x="6369459" y="2692476"/>
              <a:ext cx="647700" cy="649287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I</a:t>
              </a:r>
              <a:r>
                <a:rPr lang="en-US" altLang="zh-CN" sz="1400" i="0" baseline="-25000" dirty="0" smtClean="0">
                  <a:solidFill>
                    <a:schemeClr val="folHlink"/>
                  </a:solidFill>
                  <a:latin typeface="Arial Black" panose="020B0A04020102020204" pitchFamily="34" charset="0"/>
                  <a:ea typeface="华文新魏" panose="02010800040101010101" pitchFamily="2" charset="-122"/>
                </a:rPr>
                <a:t>6</a:t>
              </a:r>
              <a:endParaRPr lang="en-US" altLang="zh-CN" sz="1400" i="0" dirty="0">
                <a:solidFill>
                  <a:schemeClr val="accent2"/>
                </a:solidFill>
                <a:latin typeface="Arial Black" panose="020B0A040201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68" name="Line 35"/>
            <p:cNvSpPr>
              <a:spLocks noChangeShapeType="1"/>
            </p:cNvSpPr>
            <p:nvPr/>
          </p:nvSpPr>
          <p:spPr bwMode="auto">
            <a:xfrm flipH="1" flipV="1">
              <a:off x="5067305" y="1682498"/>
              <a:ext cx="0" cy="36315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70" name="Line 35"/>
            <p:cNvSpPr>
              <a:spLocks noChangeShapeType="1"/>
            </p:cNvSpPr>
            <p:nvPr/>
          </p:nvSpPr>
          <p:spPr bwMode="auto">
            <a:xfrm flipH="1" flipV="1">
              <a:off x="5715532" y="1682498"/>
              <a:ext cx="0" cy="36315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72" name="Text Box 34"/>
            <p:cNvSpPr txBox="1">
              <a:spLocks noChangeArrowheads="1"/>
            </p:cNvSpPr>
            <p:nvPr/>
          </p:nvSpPr>
          <p:spPr bwMode="auto">
            <a:xfrm>
              <a:off x="6128562" y="1625384"/>
              <a:ext cx="792163" cy="37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0" dirty="0" smtClean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600" i="0" baseline="-25000" dirty="0" smtClean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4</a:t>
              </a:r>
              <a:endParaRPr lang="en-US" altLang="zh-CN" sz="1600" i="0" baseline="-25000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688611" name="Line 35"/>
            <p:cNvSpPr>
              <a:spLocks noChangeShapeType="1"/>
            </p:cNvSpPr>
            <p:nvPr/>
          </p:nvSpPr>
          <p:spPr bwMode="auto">
            <a:xfrm flipH="1" flipV="1">
              <a:off x="7025757" y="1674459"/>
              <a:ext cx="0" cy="36315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71" name="Line 35"/>
            <p:cNvSpPr>
              <a:spLocks noChangeShapeType="1"/>
            </p:cNvSpPr>
            <p:nvPr/>
          </p:nvSpPr>
          <p:spPr bwMode="auto">
            <a:xfrm flipH="1" flipV="1">
              <a:off x="6366078" y="1665446"/>
              <a:ext cx="0" cy="36315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为何要使用流水线技术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dirty="0" smtClean="0"/>
              <a:t>单周期</a:t>
            </a:r>
            <a:r>
              <a:rPr lang="en-US" altLang="zh-CN" dirty="0" smtClean="0"/>
              <a:t>CPI=1</a:t>
            </a:r>
          </a:p>
          <a:p>
            <a:r>
              <a:rPr lang="en-US" altLang="zh-CN" dirty="0" smtClean="0"/>
              <a:t>T=IF+ID+EX+MEM+WB</a:t>
            </a:r>
          </a:p>
          <a:p>
            <a:endParaRPr lang="en-US" altLang="zh-CN" dirty="0" smtClean="0"/>
          </a:p>
          <a:p>
            <a:r>
              <a:rPr dirty="0" smtClean="0"/>
              <a:t>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dirty="0" smtClean="0"/>
              <a:t>流水线理想性能</a:t>
            </a:r>
            <a:r>
              <a:rPr lang="en-US" altLang="zh-CN" dirty="0" smtClean="0"/>
              <a:t>T/5</a:t>
            </a:r>
            <a:r>
              <a:rPr dirty="0" smtClean="0"/>
              <a:t>，</a:t>
            </a:r>
            <a:endParaRPr lang="en-US" altLang="zh-CN" dirty="0" smtClean="0"/>
          </a:p>
          <a:p>
            <a:r>
              <a:rPr dirty="0" smtClean="0"/>
              <a:t>流水线充满后每隔一个</a:t>
            </a:r>
            <a:r>
              <a:rPr lang="en-US" altLang="zh-CN" dirty="0" smtClean="0"/>
              <a:t>T/5</a:t>
            </a:r>
            <a:r>
              <a:rPr dirty="0" smtClean="0"/>
              <a:t>，完成一条指令</a:t>
            </a:r>
            <a:endParaRPr lang="en-US" altLang="zh-CN" dirty="0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EDC4B2E6-DC32-42E5-A497-67CF555F9B73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34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理想流水线</a:t>
            </a:r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832475"/>
          </a:xfrm>
        </p:spPr>
        <p:txBody>
          <a:bodyPr/>
          <a:lstStyle/>
          <a:p>
            <a:r>
              <a:rPr dirty="0" smtClean="0"/>
              <a:t>所有对象均通过同样的部件（阶段）</a:t>
            </a:r>
          </a:p>
          <a:p>
            <a:r>
              <a:rPr dirty="0" smtClean="0"/>
              <a:t>不同阶段之间无共享资源</a:t>
            </a:r>
          </a:p>
          <a:p>
            <a:r>
              <a:rPr dirty="0" smtClean="0"/>
              <a:t>各段传输延迟一致（取最慢的同步）</a:t>
            </a:r>
          </a:p>
          <a:p>
            <a:r>
              <a:rPr dirty="0" smtClean="0"/>
              <a:t>进入流水线的对象不受其他阶段的影响</a:t>
            </a:r>
          </a:p>
          <a:p>
            <a:r>
              <a:rPr dirty="0" smtClean="0"/>
              <a:t>适合工业流水线</a:t>
            </a:r>
          </a:p>
          <a:p>
            <a:endParaRPr dirty="0" smtClean="0"/>
          </a:p>
          <a:p>
            <a:endParaRPr dirty="0" smtClean="0"/>
          </a:p>
          <a:p>
            <a:endParaRPr lang="en-US" dirty="0" smtClean="0"/>
          </a:p>
          <a:p>
            <a:r>
              <a:rPr dirty="0" smtClean="0"/>
              <a:t>绿色部件为各段间接口，各段间通过接口传递什么？</a:t>
            </a:r>
          </a:p>
          <a:p>
            <a:pPr lvl="1"/>
            <a:r>
              <a:rPr dirty="0" smtClean="0"/>
              <a:t>待加工的数据、控制数据加工的控制信号、反馈信号</a:t>
            </a:r>
            <a:endParaRPr lang="en-US" altLang="zh-CN" dirty="0" smtClean="0"/>
          </a:p>
          <a:p>
            <a:pPr lvl="1"/>
            <a:r>
              <a:rPr dirty="0" smtClean="0"/>
              <a:t>否则后段无法对数据 进行处理</a:t>
            </a: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AFCC690E-6991-4A05-AC38-5AAC33802043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35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94434" y="3538538"/>
            <a:ext cx="7566866" cy="1258887"/>
            <a:chOff x="294434" y="3538538"/>
            <a:chExt cx="7566866" cy="1258887"/>
          </a:xfrm>
        </p:grpSpPr>
        <p:grpSp>
          <p:nvGrpSpPr>
            <p:cNvPr id="5" name="Group 4"/>
            <p:cNvGrpSpPr/>
            <p:nvPr/>
          </p:nvGrpSpPr>
          <p:grpSpPr bwMode="auto">
            <a:xfrm>
              <a:off x="862013" y="3538538"/>
              <a:ext cx="6999287" cy="862012"/>
              <a:chOff x="-287" y="837"/>
              <a:chExt cx="5878" cy="725"/>
            </a:xfrm>
          </p:grpSpPr>
          <p:sp>
            <p:nvSpPr>
              <p:cNvPr id="56331" name="Rectangle 5"/>
              <p:cNvSpPr>
                <a:spLocks noChangeArrowheads="1"/>
              </p:cNvSpPr>
              <p:nvPr/>
            </p:nvSpPr>
            <p:spPr bwMode="auto">
              <a:xfrm>
                <a:off x="951" y="845"/>
                <a:ext cx="608" cy="7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332" name="Rectangle 6"/>
              <p:cNvSpPr>
                <a:spLocks noChangeArrowheads="1"/>
              </p:cNvSpPr>
              <p:nvPr/>
            </p:nvSpPr>
            <p:spPr bwMode="auto">
              <a:xfrm>
                <a:off x="1759" y="893"/>
                <a:ext cx="200" cy="600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333" name="Line 7"/>
              <p:cNvSpPr>
                <a:spLocks noChangeShapeType="1"/>
              </p:cNvSpPr>
              <p:nvPr/>
            </p:nvSpPr>
            <p:spPr bwMode="auto">
              <a:xfrm>
                <a:off x="1575" y="1197"/>
                <a:ext cx="1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34" name="Rectangle 8"/>
              <p:cNvSpPr>
                <a:spLocks noChangeArrowheads="1"/>
              </p:cNvSpPr>
              <p:nvPr/>
            </p:nvSpPr>
            <p:spPr bwMode="auto">
              <a:xfrm>
                <a:off x="2231" y="837"/>
                <a:ext cx="608" cy="7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335" name="Rectangle 9"/>
              <p:cNvSpPr>
                <a:spLocks noChangeArrowheads="1"/>
              </p:cNvSpPr>
              <p:nvPr/>
            </p:nvSpPr>
            <p:spPr bwMode="auto">
              <a:xfrm>
                <a:off x="3039" y="885"/>
                <a:ext cx="200" cy="600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336" name="Line 10"/>
              <p:cNvSpPr>
                <a:spLocks noChangeShapeType="1"/>
              </p:cNvSpPr>
              <p:nvPr/>
            </p:nvSpPr>
            <p:spPr bwMode="auto">
              <a:xfrm>
                <a:off x="2855" y="1189"/>
                <a:ext cx="1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37" name="Rectangle 11"/>
              <p:cNvSpPr>
                <a:spLocks noChangeArrowheads="1"/>
              </p:cNvSpPr>
              <p:nvPr/>
            </p:nvSpPr>
            <p:spPr bwMode="auto">
              <a:xfrm>
                <a:off x="3511" y="837"/>
                <a:ext cx="608" cy="7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338" name="Rectangle 12"/>
              <p:cNvSpPr>
                <a:spLocks noChangeArrowheads="1"/>
              </p:cNvSpPr>
              <p:nvPr/>
            </p:nvSpPr>
            <p:spPr bwMode="auto">
              <a:xfrm>
                <a:off x="4319" y="885"/>
                <a:ext cx="200" cy="600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339" name="Line 13"/>
              <p:cNvSpPr>
                <a:spLocks noChangeShapeType="1"/>
              </p:cNvSpPr>
              <p:nvPr/>
            </p:nvSpPr>
            <p:spPr bwMode="auto">
              <a:xfrm>
                <a:off x="4135" y="1189"/>
                <a:ext cx="1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40" name="Rectangle 14"/>
              <p:cNvSpPr>
                <a:spLocks noChangeArrowheads="1"/>
              </p:cNvSpPr>
              <p:nvPr/>
            </p:nvSpPr>
            <p:spPr bwMode="auto">
              <a:xfrm>
                <a:off x="4791" y="837"/>
                <a:ext cx="608" cy="7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341" name="Line 15"/>
              <p:cNvSpPr>
                <a:spLocks noChangeShapeType="1"/>
              </p:cNvSpPr>
              <p:nvPr/>
            </p:nvSpPr>
            <p:spPr bwMode="auto">
              <a:xfrm>
                <a:off x="5415" y="1189"/>
                <a:ext cx="1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42" name="Rectangle 16"/>
              <p:cNvSpPr>
                <a:spLocks noChangeArrowheads="1"/>
              </p:cNvSpPr>
              <p:nvPr/>
            </p:nvSpPr>
            <p:spPr bwMode="auto">
              <a:xfrm>
                <a:off x="495" y="889"/>
                <a:ext cx="200" cy="600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343" name="Line 17"/>
              <p:cNvSpPr>
                <a:spLocks noChangeShapeType="1"/>
              </p:cNvSpPr>
              <p:nvPr/>
            </p:nvSpPr>
            <p:spPr bwMode="auto">
              <a:xfrm flipV="1">
                <a:off x="703" y="1199"/>
                <a:ext cx="245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1112" y="1085"/>
                <a:ext cx="288" cy="232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 wrap="none" lIns="67866" tIns="33338" rIns="67866" bIns="333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1350" dirty="0" smtClean="0">
                    <a:solidFill>
                      <a:srgbClr val="56127A"/>
                    </a:solidFill>
                    <a:latin typeface="Verdana" panose="020B0604030504040204" pitchFamily="34" charset="0"/>
                  </a:rPr>
                  <a:t>ID</a:t>
                </a:r>
                <a:endParaRPr lang="en-US" sz="1350" dirty="0">
                  <a:solidFill>
                    <a:srgbClr val="56127A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2373" y="1081"/>
                <a:ext cx="308" cy="232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 wrap="none" lIns="67866" tIns="33338" rIns="67866" bIns="333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1350" dirty="0" smtClean="0">
                    <a:solidFill>
                      <a:srgbClr val="56127A"/>
                    </a:solidFill>
                    <a:latin typeface="Verdana" panose="020B0604030504040204" pitchFamily="34" charset="0"/>
                  </a:rPr>
                  <a:t>EX</a:t>
                </a:r>
                <a:endParaRPr lang="en-US" sz="1350" dirty="0">
                  <a:solidFill>
                    <a:srgbClr val="56127A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589" y="1075"/>
                <a:ext cx="452" cy="231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 wrap="none" lIns="67866" tIns="33338" rIns="67866" bIns="333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1350" dirty="0" smtClean="0">
                    <a:solidFill>
                      <a:srgbClr val="56127A"/>
                    </a:solidFill>
                    <a:latin typeface="Verdana" panose="020B0604030504040204" pitchFamily="34" charset="0"/>
                  </a:rPr>
                  <a:t>MEM</a:t>
                </a:r>
                <a:endParaRPr lang="en-US" sz="1350" dirty="0">
                  <a:solidFill>
                    <a:srgbClr val="56127A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4916" y="1049"/>
                <a:ext cx="359" cy="231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 wrap="none" lIns="67866" tIns="33338" rIns="67866" bIns="333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1350" dirty="0" smtClean="0">
                    <a:solidFill>
                      <a:srgbClr val="56127A"/>
                    </a:solidFill>
                    <a:latin typeface="Verdana" panose="020B0604030504040204" pitchFamily="34" charset="0"/>
                  </a:rPr>
                  <a:t>WB</a:t>
                </a:r>
                <a:endParaRPr lang="en-US" sz="1350" dirty="0">
                  <a:solidFill>
                    <a:srgbClr val="56127A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56348" name="Line 22"/>
              <p:cNvSpPr>
                <a:spLocks noChangeShapeType="1"/>
              </p:cNvSpPr>
              <p:nvPr/>
            </p:nvSpPr>
            <p:spPr bwMode="auto">
              <a:xfrm flipV="1">
                <a:off x="4536" y="1190"/>
                <a:ext cx="245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49" name="Line 23"/>
              <p:cNvSpPr>
                <a:spLocks noChangeShapeType="1"/>
              </p:cNvSpPr>
              <p:nvPr/>
            </p:nvSpPr>
            <p:spPr bwMode="auto">
              <a:xfrm flipV="1">
                <a:off x="3254" y="1185"/>
                <a:ext cx="245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50" name="Line 24"/>
              <p:cNvSpPr>
                <a:spLocks noChangeShapeType="1"/>
              </p:cNvSpPr>
              <p:nvPr/>
            </p:nvSpPr>
            <p:spPr bwMode="auto">
              <a:xfrm flipV="1">
                <a:off x="1969" y="1183"/>
                <a:ext cx="245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51" name="Line 25"/>
              <p:cNvSpPr>
                <a:spLocks noChangeShapeType="1"/>
              </p:cNvSpPr>
              <p:nvPr/>
            </p:nvSpPr>
            <p:spPr bwMode="auto">
              <a:xfrm>
                <a:off x="321" y="1210"/>
                <a:ext cx="1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52" name="Rectangle 5"/>
              <p:cNvSpPr>
                <a:spLocks noChangeArrowheads="1"/>
              </p:cNvSpPr>
              <p:nvPr/>
            </p:nvSpPr>
            <p:spPr bwMode="auto">
              <a:xfrm>
                <a:off x="-287" y="858"/>
                <a:ext cx="608" cy="7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18"/>
              <p:cNvSpPr>
                <a:spLocks noChangeArrowheads="1"/>
              </p:cNvSpPr>
              <p:nvPr/>
            </p:nvSpPr>
            <p:spPr bwMode="auto">
              <a:xfrm>
                <a:off x="-104" y="1095"/>
                <a:ext cx="260" cy="231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 wrap="none" lIns="67866" tIns="33338" rIns="67866" bIns="333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1350" dirty="0" smtClean="0">
                    <a:solidFill>
                      <a:srgbClr val="56127A"/>
                    </a:solidFill>
                    <a:latin typeface="Verdana" panose="020B0604030504040204" pitchFamily="34" charset="0"/>
                  </a:rPr>
                  <a:t>IF</a:t>
                </a:r>
                <a:endParaRPr lang="en-US" sz="1350" dirty="0">
                  <a:solidFill>
                    <a:srgbClr val="56127A"/>
                  </a:solidFill>
                  <a:latin typeface="Verdana" panose="020B0604030504040204" pitchFamily="34" charset="0"/>
                </a:endParaRPr>
              </a:p>
            </p:txBody>
          </p:sp>
        </p:grpSp>
        <p:cxnSp>
          <p:nvCxnSpPr>
            <p:cNvPr id="3" name="直接连接符 2"/>
            <p:cNvCxnSpPr/>
            <p:nvPr/>
          </p:nvCxnSpPr>
          <p:spPr>
            <a:xfrm>
              <a:off x="611188" y="4797425"/>
              <a:ext cx="5854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>
              <a:stCxn id="56342" idx="2"/>
            </p:cNvCxnSpPr>
            <p:nvPr/>
          </p:nvCxnSpPr>
          <p:spPr>
            <a:xfrm>
              <a:off x="1911350" y="4314825"/>
              <a:ext cx="0" cy="482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3416300" y="4310063"/>
              <a:ext cx="0" cy="482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4922838" y="4305300"/>
              <a:ext cx="0" cy="482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6465888" y="4300538"/>
              <a:ext cx="0" cy="482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文本框 1"/>
            <p:cNvSpPr txBox="1"/>
            <p:nvPr/>
          </p:nvSpPr>
          <p:spPr>
            <a:xfrm>
              <a:off x="294434" y="4453062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CLK</a:t>
              </a:r>
              <a:endParaRPr lang="zh-CN" alt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smtClean="0"/>
              <a:t>现实是残酷的</a:t>
            </a:r>
            <a:endParaRPr lang="en-US" altLang="zh-CN" smtClean="0"/>
          </a:p>
          <a:p>
            <a:r>
              <a:rPr smtClean="0"/>
              <a:t>指令不适合流水</a:t>
            </a:r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9CF2C4D4-52F0-42D1-AF2C-6142643FEC35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36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指令流水线？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pPr>
              <a:defRPr/>
            </a:pPr>
            <a:endParaRPr lang="en-US" u="sng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u="sng" dirty="0" smtClean="0">
                <a:solidFill>
                  <a:srgbClr val="FF0000"/>
                </a:solidFill>
              </a:rPr>
              <a:t>资源相关</a:t>
            </a:r>
          </a:p>
          <a:p>
            <a:pPr lvl="1">
              <a:defRPr/>
            </a:pPr>
            <a:r>
              <a:rPr dirty="0" smtClean="0"/>
              <a:t>取操作数与取指令都需要访问主存，</a:t>
            </a:r>
          </a:p>
          <a:p>
            <a:pPr>
              <a:defRPr/>
            </a:pPr>
            <a:r>
              <a:rPr dirty="0" smtClean="0"/>
              <a:t>数据相关</a:t>
            </a:r>
          </a:p>
          <a:p>
            <a:pPr lvl="1">
              <a:defRPr/>
            </a:pPr>
            <a:r>
              <a:rPr dirty="0" smtClean="0"/>
              <a:t>后一条指令的操作数依赖于前一条指令的执行结果</a:t>
            </a:r>
          </a:p>
          <a:p>
            <a:pPr>
              <a:defRPr/>
            </a:pPr>
            <a:r>
              <a:rPr dirty="0" smtClean="0"/>
              <a:t>分支相关</a:t>
            </a:r>
          </a:p>
          <a:p>
            <a:pPr lvl="1">
              <a:defRPr/>
            </a:pPr>
            <a:r>
              <a:rPr dirty="0" smtClean="0"/>
              <a:t>转移指令使得流水线发生中断</a:t>
            </a:r>
            <a:endParaRPr lang="en-US" altLang="zh-CN" dirty="0" smtClean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dirty="0" smtClean="0"/>
          </a:p>
          <a:p>
            <a:pPr>
              <a:defRPr/>
            </a:pPr>
            <a:endParaRPr lang="en-US" altLang="zh-CN" dirty="0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7812088" y="6337300"/>
            <a:ext cx="10160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6EC4E3C6-B289-4FEA-9189-66CDF5AD6226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37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单周期</a:t>
            </a:r>
            <a:r>
              <a:rPr lang="en-US" altLang="zh-CN" smtClean="0"/>
              <a:t>MIPS</a:t>
            </a:r>
            <a:r>
              <a:rPr lang="zh-CN" altLang="en-US" smtClean="0"/>
              <a:t>处理器改流水线</a:t>
            </a:r>
          </a:p>
        </p:txBody>
      </p:sp>
      <p:sp>
        <p:nvSpPr>
          <p:cNvPr id="60419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0460E6A6-BD39-4DE4-872C-4232818E88B4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38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pic>
        <p:nvPicPr>
          <p:cNvPr id="60420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412875"/>
            <a:ext cx="83153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单周期改五段流水（分段）</a:t>
            </a:r>
          </a:p>
        </p:txBody>
      </p:sp>
      <p:pic>
        <p:nvPicPr>
          <p:cNvPr id="61443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341438"/>
            <a:ext cx="8655050" cy="4113212"/>
          </a:xfrm>
        </p:spPr>
      </p:pic>
      <p:sp>
        <p:nvSpPr>
          <p:cNvPr id="61444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2E7043FF-F71D-4507-9F1A-940F21855C66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39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823913" y="4749800"/>
            <a:ext cx="17287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IF </a:t>
            </a:r>
            <a:r>
              <a:rPr lang="zh-CN" altLang="en-US" sz="1600" i="0">
                <a:solidFill>
                  <a:srgbClr val="FF0000"/>
                </a:solidFill>
              </a:rPr>
              <a:t>取指令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913063" y="4749800"/>
            <a:ext cx="172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ID </a:t>
            </a:r>
            <a:r>
              <a:rPr lang="zh-CN" altLang="en-US" sz="1600" i="0">
                <a:solidFill>
                  <a:srgbClr val="FF0000"/>
                </a:solidFill>
              </a:rPr>
              <a:t>译码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4784725" y="4749800"/>
            <a:ext cx="1728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EX </a:t>
            </a:r>
            <a:r>
              <a:rPr lang="zh-CN" altLang="en-US" sz="1600" i="0">
                <a:solidFill>
                  <a:srgbClr val="FF0000"/>
                </a:solidFill>
              </a:rPr>
              <a:t>执行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296025" y="4749800"/>
            <a:ext cx="172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Mem </a:t>
            </a:r>
            <a:r>
              <a:rPr lang="zh-CN" altLang="en-US" sz="1600" i="0">
                <a:solidFill>
                  <a:srgbClr val="FF0000"/>
                </a:solidFill>
              </a:rPr>
              <a:t>访存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7664450" y="4757738"/>
            <a:ext cx="1728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WB </a:t>
            </a:r>
            <a:r>
              <a:rPr lang="zh-CN" altLang="en-US" sz="1600" i="0">
                <a:solidFill>
                  <a:srgbClr val="FF0000"/>
                </a:solidFill>
              </a:rPr>
              <a:t>写回</a:t>
            </a:r>
          </a:p>
        </p:txBody>
      </p:sp>
      <p:sp>
        <p:nvSpPr>
          <p:cNvPr id="61450" name="内容占位符 2"/>
          <p:cNvSpPr txBox="1"/>
          <p:nvPr/>
        </p:nvSpPr>
        <p:spPr bwMode="auto">
          <a:xfrm>
            <a:off x="401638" y="5516563"/>
            <a:ext cx="821848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i="0"/>
              <a:t>分段原则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指导检查教师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166" y="1692316"/>
            <a:ext cx="1381703" cy="1842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4</a:t>
            </a:fld>
            <a:r>
              <a:rPr lang="en-US" altLang="zh-CN" smtClean="0"/>
              <a:t>- 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484" y="1700302"/>
            <a:ext cx="1453406" cy="1850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312" y="1672528"/>
            <a:ext cx="1385965" cy="1850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矩形 10"/>
          <p:cNvSpPr/>
          <p:nvPr/>
        </p:nvSpPr>
        <p:spPr>
          <a:xfrm>
            <a:off x="2570627" y="3605023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0" kern="0" dirty="0" smtClean="0">
                <a:solidFill>
                  <a:srgbClr val="00B050"/>
                </a:solidFill>
                <a:latin typeface="+mj-ea"/>
                <a:ea typeface="+mj-ea"/>
              </a:rPr>
              <a:t>秦磊华 </a:t>
            </a:r>
            <a:endParaRPr lang="zh-CN" altLang="en-US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20185" y="364636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0" kern="0" dirty="0" smtClean="0">
                <a:solidFill>
                  <a:srgbClr val="00B050"/>
                </a:solidFill>
                <a:latin typeface="+mj-ea"/>
                <a:ea typeface="+mj-ea"/>
              </a:rPr>
              <a:t>谭志虎</a:t>
            </a:r>
            <a:endParaRPr lang="zh-CN" altLang="en-US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27882" y="3641100"/>
            <a:ext cx="915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0" kern="0" dirty="0" smtClean="0">
                <a:solidFill>
                  <a:srgbClr val="00B050"/>
                </a:solidFill>
                <a:latin typeface="+mj-ea"/>
                <a:ea typeface="+mj-ea"/>
              </a:rPr>
              <a:t>胡迪青</a:t>
            </a:r>
            <a:endParaRPr lang="zh-CN" altLang="en-US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18" name="内容占位符 2"/>
          <p:cNvSpPr txBox="1"/>
          <p:nvPr/>
        </p:nvSpPr>
        <p:spPr bwMode="auto">
          <a:xfrm>
            <a:off x="471131" y="4438156"/>
            <a:ext cx="8218487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i="0" kern="0" dirty="0" smtClean="0"/>
              <a:t>指导检查教师</a:t>
            </a:r>
          </a:p>
          <a:p>
            <a:pPr lvl="1"/>
            <a:r>
              <a:rPr lang="en-US" altLang="zh-CN" sz="1800" i="0" kern="0" dirty="0" smtClean="0"/>
              <a:t>5 </a:t>
            </a:r>
            <a:r>
              <a:rPr lang="zh-CN" altLang="en-US" sz="1800" i="0" kern="0" dirty="0" smtClean="0"/>
              <a:t>班</a:t>
            </a:r>
            <a:r>
              <a:rPr lang="zh-CN" altLang="en-US" sz="1800" i="0" kern="0" dirty="0"/>
              <a:t>：谭志虎   </a:t>
            </a:r>
            <a:r>
              <a:rPr lang="zh-CN" altLang="en-US" sz="1800" i="0" kern="0" dirty="0" smtClean="0"/>
              <a:t>      </a:t>
            </a:r>
            <a:r>
              <a:rPr lang="en-US" altLang="zh-CN" sz="1800" i="0" kern="0" dirty="0" smtClean="0"/>
              <a:t>6</a:t>
            </a:r>
            <a:r>
              <a:rPr lang="zh-CN" altLang="en-US" sz="1800" i="0" kern="0" dirty="0"/>
              <a:t>班：胡迪青  </a:t>
            </a:r>
            <a:r>
              <a:rPr lang="zh-CN" altLang="en-US" sz="1800" i="0" kern="0" dirty="0" smtClean="0"/>
              <a:t>     </a:t>
            </a:r>
            <a:r>
              <a:rPr lang="en-US" altLang="zh-CN" sz="1800" i="0" kern="0" dirty="0"/>
              <a:t>ACM</a:t>
            </a:r>
            <a:r>
              <a:rPr lang="zh-CN" altLang="en-US" sz="1800" i="0" kern="0" dirty="0"/>
              <a:t>班：</a:t>
            </a:r>
            <a:r>
              <a:rPr lang="zh-CN" altLang="en-US" sz="1800" i="0" kern="0" dirty="0" smtClean="0"/>
              <a:t>秦磊华       </a:t>
            </a:r>
            <a:endParaRPr lang="en-US" altLang="zh-CN" sz="1800" i="0" kern="0" dirty="0" smtClean="0"/>
          </a:p>
          <a:p>
            <a:pPr lvl="1"/>
            <a:r>
              <a:rPr lang="zh-CN" altLang="en-US" sz="1800" i="0" kern="0" dirty="0" smtClean="0"/>
              <a:t>卓越</a:t>
            </a:r>
            <a:r>
              <a:rPr lang="zh-CN" altLang="en-US" sz="1800" i="0" kern="0" dirty="0"/>
              <a:t>：</a:t>
            </a:r>
            <a:r>
              <a:rPr lang="zh-CN" altLang="en-US" sz="1800" i="0" kern="0" dirty="0" smtClean="0"/>
              <a:t>谭志虎    物</a:t>
            </a:r>
            <a:r>
              <a:rPr lang="zh-CN" altLang="en-US" sz="1800" i="0" kern="0" dirty="0"/>
              <a:t>联网：胡迪青</a:t>
            </a:r>
          </a:p>
          <a:p>
            <a:endParaRPr lang="zh-CN" altLang="en-US" i="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消除结构相关的理想流水线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400675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dirty="0" smtClean="0"/>
              <a:t>消除通路中结构相关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指令数据存储器分离</a:t>
            </a:r>
            <a:endParaRPr lang="en-US" altLang="zh-CN" dirty="0" smtClean="0"/>
          </a:p>
          <a:p>
            <a:pPr>
              <a:defRPr/>
            </a:pPr>
            <a:r>
              <a:rPr dirty="0" smtClean="0"/>
              <a:t>将指令过程分成</a:t>
            </a:r>
            <a:r>
              <a:rPr lang="en-US" altLang="zh-CN" dirty="0" smtClean="0"/>
              <a:t>5</a:t>
            </a:r>
            <a:r>
              <a:rPr dirty="0" smtClean="0"/>
              <a:t>个阶段 （所有指令至少</a:t>
            </a:r>
            <a:r>
              <a:rPr lang="en-US" altLang="zh-CN" dirty="0" smtClean="0"/>
              <a:t>3</a:t>
            </a:r>
            <a:r>
              <a:rPr dirty="0" smtClean="0"/>
              <a:t>个阶段）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IF  ID  EX MEM WB</a:t>
            </a:r>
          </a:p>
          <a:p>
            <a:pPr>
              <a:defRPr/>
            </a:pPr>
            <a:r>
              <a:rPr dirty="0" smtClean="0"/>
              <a:t>不同阶段之间设置缓冲接口部件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构建各阶段之间的接口部件（本质是寄存器）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流水线通过接口传递与指令相关的数据信息，控制信息，反馈信息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后续部件对数据的加工处理依赖于前阶段传递过来的信息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ID</a:t>
            </a:r>
            <a:r>
              <a:rPr dirty="0" smtClean="0"/>
              <a:t>段译码生成该指令的所有控制信号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控制信号向后传递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后续部件控制信号不再单独生成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单周期</a:t>
            </a:r>
            <a:r>
              <a:rPr lang="en-US" altLang="zh-CN" dirty="0" smtClean="0"/>
              <a:t>CPU</a:t>
            </a:r>
            <a:r>
              <a:rPr dirty="0" smtClean="0"/>
              <a:t>实现中的控制器在</a:t>
            </a:r>
            <a:r>
              <a:rPr lang="en-US" altLang="zh-CN" dirty="0" smtClean="0"/>
              <a:t>ID</a:t>
            </a:r>
            <a:r>
              <a:rPr dirty="0" smtClean="0"/>
              <a:t>段复用</a:t>
            </a:r>
            <a:endParaRPr lang="en-US" altLang="zh-CN" dirty="0" smtClean="0"/>
          </a:p>
          <a:p>
            <a:pPr>
              <a:defRPr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r>
              <a:rPr lang="zh-CN" altLang="en-US" smtClean="0"/>
              <a:t>段流水控制信号传递</a:t>
            </a:r>
          </a:p>
        </p:txBody>
      </p:sp>
      <p:pic>
        <p:nvPicPr>
          <p:cNvPr id="63491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052513"/>
            <a:ext cx="8142287" cy="5040312"/>
          </a:xfrm>
        </p:spPr>
      </p:pic>
      <p:sp>
        <p:nvSpPr>
          <p:cNvPr id="6349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BA83FB22-E462-4A98-A60C-979D46EE24D1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41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-360363" y="5300663"/>
            <a:ext cx="17287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IF </a:t>
            </a:r>
            <a:r>
              <a:rPr lang="zh-CN" altLang="en-US" sz="1600" i="0">
                <a:solidFill>
                  <a:srgbClr val="FF0000"/>
                </a:solidFill>
              </a:rPr>
              <a:t>取指令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476375" y="5300663"/>
            <a:ext cx="1727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ID </a:t>
            </a:r>
            <a:r>
              <a:rPr lang="zh-CN" altLang="en-US" sz="1600" i="0">
                <a:solidFill>
                  <a:srgbClr val="FF0000"/>
                </a:solidFill>
              </a:rPr>
              <a:t>译码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3646488" y="5308600"/>
            <a:ext cx="1727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EX </a:t>
            </a:r>
            <a:r>
              <a:rPr lang="zh-CN" altLang="en-US" sz="1600" i="0">
                <a:solidFill>
                  <a:srgbClr val="FF0000"/>
                </a:solidFill>
              </a:rPr>
              <a:t>执行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5807075" y="5287963"/>
            <a:ext cx="1728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Mem </a:t>
            </a:r>
            <a:r>
              <a:rPr lang="zh-CN" altLang="en-US" sz="1600" i="0">
                <a:solidFill>
                  <a:srgbClr val="FF0000"/>
                </a:solidFill>
              </a:rPr>
              <a:t>访存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7667625" y="5308600"/>
            <a:ext cx="17287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WB </a:t>
            </a:r>
            <a:r>
              <a:rPr lang="zh-CN" altLang="en-US" sz="1600" i="0">
                <a:solidFill>
                  <a:srgbClr val="FF0000"/>
                </a:solidFill>
              </a:rPr>
              <a:t>写回</a:t>
            </a:r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1100138" y="3644900"/>
            <a:ext cx="346075" cy="381000"/>
            <a:chOff x="265311" y="5063698"/>
            <a:chExt cx="346249" cy="381526"/>
          </a:xfrm>
        </p:grpSpPr>
        <p:sp>
          <p:nvSpPr>
            <p:cNvPr id="12" name="矩形 11"/>
            <p:cNvSpPr/>
            <p:nvPr/>
          </p:nvSpPr>
          <p:spPr>
            <a:xfrm>
              <a:off x="319313" y="5095492"/>
              <a:ext cx="216009" cy="317938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anose="02010600040101010101" pitchFamily="2" charset="-122"/>
                </a:rPr>
                <a:t>PC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1109663" y="4244975"/>
            <a:ext cx="346075" cy="382588"/>
            <a:chOff x="265311" y="5063698"/>
            <a:chExt cx="346249" cy="381526"/>
          </a:xfrm>
        </p:grpSpPr>
        <p:sp>
          <p:nvSpPr>
            <p:cNvPr id="18" name="矩形 17"/>
            <p:cNvSpPr/>
            <p:nvPr/>
          </p:nvSpPr>
          <p:spPr>
            <a:xfrm>
              <a:off x="319313" y="5095360"/>
              <a:ext cx="216009" cy="318202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anose="02010600040101010101" pitchFamily="2" charset="-122"/>
                </a:rPr>
                <a:t>IR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3348038" y="3613150"/>
            <a:ext cx="346075" cy="381000"/>
            <a:chOff x="265311" y="5063698"/>
            <a:chExt cx="346249" cy="381526"/>
          </a:xfrm>
        </p:grpSpPr>
        <p:sp>
          <p:nvSpPr>
            <p:cNvPr id="20" name="矩形 19"/>
            <p:cNvSpPr/>
            <p:nvPr/>
          </p:nvSpPr>
          <p:spPr>
            <a:xfrm>
              <a:off x="319313" y="5095492"/>
              <a:ext cx="216009" cy="317938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anose="02010600040101010101" pitchFamily="2" charset="-122"/>
                </a:rPr>
                <a:t>PC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3336925" y="4087813"/>
            <a:ext cx="346075" cy="381000"/>
            <a:chOff x="265311" y="5063698"/>
            <a:chExt cx="346249" cy="381526"/>
          </a:xfrm>
        </p:grpSpPr>
        <p:sp>
          <p:nvSpPr>
            <p:cNvPr id="24" name="矩形 23"/>
            <p:cNvSpPr/>
            <p:nvPr/>
          </p:nvSpPr>
          <p:spPr>
            <a:xfrm>
              <a:off x="319313" y="5095492"/>
              <a:ext cx="216009" cy="317938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anose="02010600040101010101" pitchFamily="2" charset="-122"/>
                </a:rPr>
                <a:t>A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3336925" y="4551363"/>
            <a:ext cx="346075" cy="382587"/>
            <a:chOff x="265311" y="5063698"/>
            <a:chExt cx="346249" cy="381526"/>
          </a:xfrm>
        </p:grpSpPr>
        <p:sp>
          <p:nvSpPr>
            <p:cNvPr id="28" name="矩形 27"/>
            <p:cNvSpPr/>
            <p:nvPr/>
          </p:nvSpPr>
          <p:spPr>
            <a:xfrm>
              <a:off x="319313" y="5095360"/>
              <a:ext cx="216009" cy="318202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anose="02010600040101010101" pitchFamily="2" charset="-122"/>
                </a:rPr>
                <a:t>B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 bwMode="auto">
          <a:xfrm>
            <a:off x="3335338" y="5016500"/>
            <a:ext cx="346075" cy="382588"/>
            <a:chOff x="265311" y="5063698"/>
            <a:chExt cx="346249" cy="381526"/>
          </a:xfrm>
        </p:grpSpPr>
        <p:sp>
          <p:nvSpPr>
            <p:cNvPr id="31" name="矩形 30"/>
            <p:cNvSpPr/>
            <p:nvPr/>
          </p:nvSpPr>
          <p:spPr>
            <a:xfrm>
              <a:off x="319313" y="5095360"/>
              <a:ext cx="216009" cy="318202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anose="02010600040101010101" pitchFamily="2" charset="-122"/>
                </a:rPr>
                <a:t>IMM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5521325" y="3592513"/>
            <a:ext cx="346075" cy="381000"/>
            <a:chOff x="265311" y="5063698"/>
            <a:chExt cx="346249" cy="381526"/>
          </a:xfrm>
        </p:grpSpPr>
        <p:sp>
          <p:nvSpPr>
            <p:cNvPr id="34" name="矩形 33"/>
            <p:cNvSpPr/>
            <p:nvPr/>
          </p:nvSpPr>
          <p:spPr>
            <a:xfrm>
              <a:off x="319313" y="5095492"/>
              <a:ext cx="216009" cy="317938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 err="1">
                  <a:ea typeface="华文细黑" panose="02010600040101010101" pitchFamily="2" charset="-122"/>
                </a:rPr>
                <a:t>Alu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 bwMode="auto">
          <a:xfrm>
            <a:off x="7667625" y="3579813"/>
            <a:ext cx="346075" cy="382587"/>
            <a:chOff x="265311" y="5063698"/>
            <a:chExt cx="346249" cy="381526"/>
          </a:xfrm>
        </p:grpSpPr>
        <p:sp>
          <p:nvSpPr>
            <p:cNvPr id="40" name="矩形 39"/>
            <p:cNvSpPr/>
            <p:nvPr/>
          </p:nvSpPr>
          <p:spPr>
            <a:xfrm>
              <a:off x="319313" y="5095360"/>
              <a:ext cx="216009" cy="318202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 err="1">
                  <a:ea typeface="华文细黑" panose="02010600040101010101" pitchFamily="2" charset="-122"/>
                </a:rPr>
                <a:t>Alu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7672388" y="4097338"/>
            <a:ext cx="347662" cy="381000"/>
            <a:chOff x="265311" y="5063698"/>
            <a:chExt cx="346249" cy="381526"/>
          </a:xfrm>
        </p:grpSpPr>
        <p:sp>
          <p:nvSpPr>
            <p:cNvPr id="43" name="矩形 42"/>
            <p:cNvSpPr/>
            <p:nvPr/>
          </p:nvSpPr>
          <p:spPr>
            <a:xfrm>
              <a:off x="319067" y="5095492"/>
              <a:ext cx="216603" cy="317938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 err="1">
                  <a:ea typeface="华文细黑" panose="02010600040101010101" pitchFamily="2" charset="-122"/>
                </a:rPr>
                <a:t>Md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接口定义（仅供参考）</a:t>
            </a:r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472113"/>
          </a:xfrm>
        </p:spPr>
        <p:txBody>
          <a:bodyPr/>
          <a:lstStyle/>
          <a:p>
            <a:r>
              <a:rPr lang="en-US" altLang="zh-CN" sz="1800" smtClean="0"/>
              <a:t>IF</a:t>
            </a:r>
            <a:r>
              <a:rPr lang="en-US" altLang="zh-CN" sz="1800" smtClean="0">
                <a:sym typeface="Wingdings" panose="05000000000000000000" pitchFamily="2" charset="2"/>
              </a:rPr>
              <a:t>IF/ID   </a:t>
            </a:r>
          </a:p>
          <a:p>
            <a:pPr lvl="1"/>
            <a:r>
              <a:rPr sz="1600" smtClean="0"/>
              <a:t>数据  </a:t>
            </a:r>
            <a:r>
              <a:rPr lang="en-US" altLang="zh-CN" sz="1600" smtClean="0"/>
              <a:t>IR</a:t>
            </a:r>
          </a:p>
          <a:p>
            <a:r>
              <a:rPr lang="en-US" altLang="zh-CN" sz="1800" smtClean="0"/>
              <a:t>ID</a:t>
            </a:r>
            <a:r>
              <a:rPr lang="en-US" altLang="zh-CN" sz="1800" smtClean="0">
                <a:sym typeface="Wingdings" panose="05000000000000000000" pitchFamily="2" charset="2"/>
              </a:rPr>
              <a:t>ID/EX</a:t>
            </a:r>
          </a:p>
          <a:p>
            <a:pPr lvl="1"/>
            <a:r>
              <a:rPr sz="1600" smtClean="0"/>
              <a:t>数据  </a:t>
            </a:r>
            <a:r>
              <a:rPr lang="en-US" altLang="zh-CN" sz="1600" smtClean="0"/>
              <a:t>IR  WriteReg#  A  B</a:t>
            </a:r>
          </a:p>
          <a:p>
            <a:pPr lvl="1"/>
            <a:r>
              <a:rPr sz="1600" smtClean="0"/>
              <a:t>控制  </a:t>
            </a:r>
            <a:r>
              <a:rPr lang="en-US" altLang="zh-CN" sz="1600" smtClean="0"/>
              <a:t>ALU OP</a:t>
            </a:r>
            <a:r>
              <a:rPr sz="1600" smtClean="0"/>
              <a:t>、</a:t>
            </a:r>
            <a:r>
              <a:rPr lang="en-US" altLang="zh-CN" sz="1600" smtClean="0"/>
              <a:t>IMM</a:t>
            </a:r>
            <a:r>
              <a:rPr sz="1600" smtClean="0"/>
              <a:t>、</a:t>
            </a:r>
            <a:r>
              <a:rPr lang="en-US" altLang="zh-CN" sz="1600" smtClean="0"/>
              <a:t>ALUSrc</a:t>
            </a:r>
            <a:r>
              <a:rPr sz="1600" smtClean="0"/>
              <a:t>、 </a:t>
            </a:r>
            <a:r>
              <a:rPr lang="en-US" altLang="zh-CN" sz="1600" smtClean="0"/>
              <a:t>beq</a:t>
            </a:r>
            <a:r>
              <a:rPr sz="1600" smtClean="0"/>
              <a:t>，</a:t>
            </a:r>
            <a:r>
              <a:rPr lang="en-US" altLang="zh-CN" sz="1600" smtClean="0"/>
              <a:t>bne</a:t>
            </a:r>
            <a:r>
              <a:rPr sz="1600" smtClean="0"/>
              <a:t>，</a:t>
            </a:r>
            <a:r>
              <a:rPr lang="en-US" altLang="zh-CN" sz="1600" smtClean="0"/>
              <a:t>jmp</a:t>
            </a:r>
          </a:p>
          <a:p>
            <a:pPr lvl="1"/>
            <a:r>
              <a:rPr lang="en-US" altLang="zh-CN" sz="1600" smtClean="0">
                <a:solidFill>
                  <a:srgbClr val="0000FF"/>
                </a:solidFill>
              </a:rPr>
              <a:t>MemReq   MemWrite  RegWrite  MemRead</a:t>
            </a:r>
          </a:p>
          <a:p>
            <a:r>
              <a:rPr lang="en-US" altLang="zh-CN" sz="1800" smtClean="0"/>
              <a:t>EX</a:t>
            </a:r>
            <a:r>
              <a:rPr lang="en-US" altLang="zh-CN" sz="1800" smtClean="0">
                <a:sym typeface="Wingdings" panose="05000000000000000000" pitchFamily="2" charset="2"/>
              </a:rPr>
              <a:t>EX/MEM</a:t>
            </a:r>
          </a:p>
          <a:p>
            <a:pPr lvl="1"/>
            <a:r>
              <a:rPr sz="1600" smtClean="0"/>
              <a:t>数据  </a:t>
            </a:r>
            <a:r>
              <a:rPr lang="en-US" altLang="zh-CN" sz="1600" smtClean="0"/>
              <a:t>IR </a:t>
            </a:r>
            <a:r>
              <a:rPr sz="1600" smtClean="0"/>
              <a:t> </a:t>
            </a:r>
            <a:r>
              <a:rPr lang="en-US" altLang="zh-CN" sz="1600" smtClean="0"/>
              <a:t>WriteReg#  AluResult  Rt </a:t>
            </a:r>
          </a:p>
          <a:p>
            <a:pPr lvl="1"/>
            <a:r>
              <a:rPr sz="1600" smtClean="0">
                <a:solidFill>
                  <a:srgbClr val="0000FF"/>
                </a:solidFill>
              </a:rPr>
              <a:t>控制  </a:t>
            </a:r>
            <a:r>
              <a:rPr lang="en-US" altLang="zh-CN" sz="1600" smtClean="0">
                <a:solidFill>
                  <a:srgbClr val="0000FF"/>
                </a:solidFill>
              </a:rPr>
              <a:t>MemReq   MemWrite  RegWrite  MemRead</a:t>
            </a:r>
          </a:p>
          <a:p>
            <a:r>
              <a:rPr lang="en-US" altLang="zh-CN" sz="1800" smtClean="0"/>
              <a:t>MEM</a:t>
            </a:r>
            <a:r>
              <a:rPr lang="en-US" altLang="zh-CN" sz="1800" smtClean="0">
                <a:sym typeface="Wingdings" panose="05000000000000000000" pitchFamily="2" charset="2"/>
              </a:rPr>
              <a:t>MEM/WB</a:t>
            </a:r>
          </a:p>
          <a:p>
            <a:pPr lvl="1"/>
            <a:r>
              <a:rPr sz="1600" smtClean="0"/>
              <a:t>数据  </a:t>
            </a:r>
            <a:r>
              <a:rPr lang="en-US" altLang="zh-CN" sz="1600" smtClean="0"/>
              <a:t>WriteReg#  </a:t>
            </a:r>
            <a:r>
              <a:rPr lang="en-US" altLang="zh-CN" sz="1600" smtClean="0">
                <a:solidFill>
                  <a:srgbClr val="0000FF"/>
                </a:solidFill>
              </a:rPr>
              <a:t>WriteBackData</a:t>
            </a:r>
            <a:endParaRPr lang="en-US" altLang="zh-CN" sz="1600" smtClean="0"/>
          </a:p>
          <a:p>
            <a:pPr lvl="1"/>
            <a:r>
              <a:rPr sz="1600" smtClean="0"/>
              <a:t>控制  </a:t>
            </a:r>
            <a:r>
              <a:rPr lang="en-US" altLang="zh-CN" sz="1600" smtClean="0">
                <a:solidFill>
                  <a:srgbClr val="0000FF"/>
                </a:solidFill>
              </a:rPr>
              <a:t>RegWrite </a:t>
            </a:r>
          </a:p>
          <a:p>
            <a:pPr lvl="1"/>
            <a:endParaRPr lang="en-US" altLang="zh-CN" sz="1600" smtClean="0">
              <a:solidFill>
                <a:srgbClr val="0000FF"/>
              </a:solidFill>
            </a:endParaRPr>
          </a:p>
          <a:p>
            <a:r>
              <a:rPr lang="en-US" altLang="zh-CN" sz="1800" smtClean="0"/>
              <a:t>PC IR</a:t>
            </a:r>
            <a:r>
              <a:rPr sz="1800" smtClean="0"/>
              <a:t>请全部传递，便于流水线调试</a:t>
            </a:r>
            <a:endParaRPr lang="en-US" altLang="zh-CN" sz="1800" smtClean="0"/>
          </a:p>
          <a:p>
            <a:endParaRPr lang="en-US" altLang="zh-CN" smtClean="0">
              <a:sym typeface="Wingdings" panose="05000000000000000000" pitchFamily="2" charset="2"/>
            </a:endParaRPr>
          </a:p>
          <a:p>
            <a:endParaRPr lang="en-US" altLang="zh-CN" smtClean="0">
              <a:sym typeface="Wingdings" panose="05000000000000000000" pitchFamily="2" charset="2"/>
            </a:endParaRPr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36AEFB3F-F886-4DDE-96EB-979CCA96C5C3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42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数据相关</a:t>
            </a:r>
          </a:p>
        </p:txBody>
      </p:sp>
      <p:sp>
        <p:nvSpPr>
          <p:cNvPr id="65539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5F946D79-2281-48BA-AB26-F121DB08E377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43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pic>
        <p:nvPicPr>
          <p:cNvPr id="65540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1268413"/>
            <a:ext cx="8655050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2700338" y="177323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add $0,$1,$2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4572000" y="1773238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or $1,$1,$2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6161088" y="1773238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and $1,$1,$2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7524750" y="177323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lw $1,$2,4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2627313" y="5381625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$0=$1+$2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4500563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$1=$1 | 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089650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$1=$1&amp;$2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7524750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$1=Mem[$2+4]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相关检测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en-US" altLang="zh-CN" smtClean="0"/>
              <a:t>ID</a:t>
            </a:r>
            <a:r>
              <a:rPr smtClean="0"/>
              <a:t>段进行检测</a:t>
            </a:r>
            <a:endParaRPr lang="en-US" altLang="zh-CN" smtClean="0"/>
          </a:p>
          <a:p>
            <a:r>
              <a:rPr smtClean="0"/>
              <a:t>不同类型指令有区分</a:t>
            </a:r>
            <a:endParaRPr lang="en-US" altLang="zh-CN" smtClean="0"/>
          </a:p>
          <a:p>
            <a:pPr lvl="1"/>
            <a:r>
              <a:rPr lang="en-US" altLang="zh-CN" smtClean="0"/>
              <a:t>R</a:t>
            </a:r>
            <a:r>
              <a:rPr smtClean="0"/>
              <a:t>型指令</a:t>
            </a:r>
            <a:endParaRPr lang="en-US" altLang="zh-CN" smtClean="0"/>
          </a:p>
          <a:p>
            <a:pPr lvl="2"/>
            <a:r>
              <a:rPr smtClean="0"/>
              <a:t>涉及两个源操作数</a:t>
            </a:r>
            <a:r>
              <a:rPr lang="en-US" altLang="zh-CN" smtClean="0"/>
              <a:t>Rs,Rt</a:t>
            </a:r>
          </a:p>
          <a:p>
            <a:pPr lvl="1"/>
            <a:r>
              <a:rPr lang="en-US" altLang="zh-CN" smtClean="0"/>
              <a:t>I</a:t>
            </a:r>
            <a:r>
              <a:rPr smtClean="0"/>
              <a:t>型指令</a:t>
            </a:r>
            <a:endParaRPr lang="en-US" altLang="zh-CN" smtClean="0"/>
          </a:p>
          <a:p>
            <a:pPr lvl="2"/>
            <a:r>
              <a:rPr smtClean="0"/>
              <a:t>涉及一个或两个源操作数</a:t>
            </a:r>
            <a:r>
              <a:rPr lang="en-US" altLang="zh-CN" smtClean="0"/>
              <a:t>Rs</a:t>
            </a:r>
            <a:r>
              <a:rPr smtClean="0"/>
              <a:t>（</a:t>
            </a:r>
            <a:r>
              <a:rPr lang="en-US" altLang="zh-CN" smtClean="0"/>
              <a:t>Lui</a:t>
            </a:r>
            <a:r>
              <a:rPr smtClean="0"/>
              <a:t>无相关）</a:t>
            </a:r>
            <a:endParaRPr lang="en-US" altLang="zh-CN" smtClean="0"/>
          </a:p>
          <a:p>
            <a:pPr lvl="1"/>
            <a:r>
              <a:rPr smtClean="0"/>
              <a:t>其他分支指令（</a:t>
            </a:r>
            <a:r>
              <a:rPr lang="en-US" altLang="zh-CN" smtClean="0"/>
              <a:t>Beq</a:t>
            </a:r>
            <a:r>
              <a:rPr smtClean="0"/>
              <a:t>，</a:t>
            </a:r>
            <a:r>
              <a:rPr lang="en-US" altLang="zh-CN" smtClean="0"/>
              <a:t>Bne, Bgt</a:t>
            </a:r>
            <a:r>
              <a:rPr smtClean="0"/>
              <a:t>）</a:t>
            </a:r>
            <a:endParaRPr lang="en-US" altLang="zh-CN" smtClean="0"/>
          </a:p>
          <a:p>
            <a:pPr lvl="2"/>
            <a:r>
              <a:rPr smtClean="0"/>
              <a:t>涉及两个源操作数</a:t>
            </a:r>
            <a:r>
              <a:rPr lang="en-US" altLang="zh-CN" smtClean="0"/>
              <a:t>Rs,Rt</a:t>
            </a:r>
          </a:p>
          <a:p>
            <a:pPr lvl="1"/>
            <a:r>
              <a:rPr lang="en-US" altLang="zh-CN" smtClean="0"/>
              <a:t>J</a:t>
            </a:r>
            <a:r>
              <a:rPr smtClean="0"/>
              <a:t>型指令（无相关</a:t>
            </a:r>
            <a:r>
              <a:rPr lang="en-US" altLang="zh-CN" smtClean="0"/>
              <a:t>,</a:t>
            </a:r>
            <a:r>
              <a:rPr smtClean="0"/>
              <a:t>直接产生分支相关信号）</a:t>
            </a:r>
            <a:endParaRPr lang="en-US" altLang="zh-CN" smtClean="0"/>
          </a:p>
          <a:p>
            <a:pPr lvl="1"/>
            <a:r>
              <a:rPr smtClean="0"/>
              <a:t>相关数据需与后续段中的结果寄存器编号比较</a:t>
            </a:r>
            <a:endParaRPr lang="en-US" altLang="zh-CN" smtClean="0"/>
          </a:p>
          <a:p>
            <a:pPr lvl="2"/>
            <a:r>
              <a:rPr lang="en-US" altLang="zh-CN" smtClean="0"/>
              <a:t>EX.WriteReg </a:t>
            </a:r>
            <a:r>
              <a:rPr smtClean="0"/>
              <a:t>  </a:t>
            </a:r>
            <a:r>
              <a:rPr lang="en-US" altLang="zh-CN" smtClean="0"/>
              <a:t>Mem.WriteReg    WB.WriteReg  </a:t>
            </a:r>
            <a:r>
              <a:rPr smtClean="0"/>
              <a:t>？？？</a:t>
            </a:r>
          </a:p>
          <a:p>
            <a:pPr lvl="2"/>
            <a:r>
              <a:rPr smtClean="0"/>
              <a:t>写回信号</a:t>
            </a:r>
            <a:endParaRPr lang="en-US" altLang="zh-CN" smtClean="0"/>
          </a:p>
          <a:p>
            <a:endParaRPr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数据相关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  <a:defRPr/>
            </a:pPr>
            <a:r>
              <a:rPr dirty="0"/>
              <a:t>软件方法</a:t>
            </a:r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dirty="0"/>
              <a:t>插入空指令</a:t>
            </a:r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dirty="0"/>
              <a:t>调整程序顺序，是相关性在流水线中消失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dirty="0"/>
              <a:t>编译器完成</a:t>
            </a:r>
          </a:p>
          <a:p>
            <a:pPr>
              <a:buFont typeface="Wingdings" panose="05000000000000000000" pitchFamily="2" charset="2"/>
              <a:buChar char="u"/>
              <a:defRPr/>
            </a:pPr>
            <a:r>
              <a:rPr dirty="0"/>
              <a:t>硬件方法</a:t>
            </a:r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dirty="0"/>
              <a:t>寄存器堆写入和读出过程分离（先写后读，下跳沿写</a:t>
            </a:r>
            <a:r>
              <a:rPr dirty="0" smtClean="0"/>
              <a:t>）</a:t>
            </a:r>
            <a:endParaRPr dirty="0"/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dirty="0" smtClean="0"/>
              <a:t>插入气泡</a:t>
            </a:r>
            <a:endParaRPr dirty="0"/>
          </a:p>
          <a:p>
            <a:pPr marL="1212850" lvl="2" indent="-355600">
              <a:buFont typeface="Wingdings" panose="05000000000000000000" pitchFamily="2" charset="2"/>
              <a:buChar char="p"/>
              <a:defRPr/>
            </a:pPr>
            <a:r>
              <a:rPr dirty="0"/>
              <a:t>向流水线后段插入气泡</a:t>
            </a:r>
          </a:p>
          <a:p>
            <a:pPr marL="1212850" lvl="2" indent="-355600">
              <a:buFont typeface="Wingdings" panose="05000000000000000000" pitchFamily="2" charset="2"/>
              <a:buChar char="p"/>
              <a:defRPr/>
            </a:pPr>
            <a:r>
              <a:rPr dirty="0"/>
              <a:t>向前给出流水线阻塞信号</a:t>
            </a:r>
            <a:endParaRPr lang="en-US" altLang="zh-CN" dirty="0"/>
          </a:p>
          <a:p>
            <a:pPr marL="1212850" lvl="2" indent="-355600">
              <a:buFont typeface="Wingdings" panose="05000000000000000000" pitchFamily="2" charset="2"/>
              <a:buChar char="p"/>
              <a:defRPr/>
            </a:pPr>
            <a:r>
              <a:rPr dirty="0" smtClean="0"/>
              <a:t>避免当前指令被新指令取代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dirty="0" smtClean="0"/>
              <a:t>数据重定向</a:t>
            </a:r>
            <a:r>
              <a:rPr lang="en-US" altLang="zh-CN" dirty="0"/>
              <a:t>bypass</a:t>
            </a:r>
          </a:p>
          <a:p>
            <a:pPr lvl="2">
              <a:defRPr/>
            </a:pPr>
            <a:r>
              <a:rPr dirty="0"/>
              <a:t>将后端处理后的数据（还没来得及写回）重定向</a:t>
            </a:r>
          </a:p>
          <a:p>
            <a:pPr>
              <a:defRPr/>
            </a:pPr>
            <a:endParaRPr dirty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83399C19-475A-47A8-9C01-72147D6EE1B6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45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理想流水线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832475"/>
          </a:xfrm>
        </p:spPr>
        <p:txBody>
          <a:bodyPr/>
          <a:lstStyle/>
          <a:p>
            <a:r>
              <a:rPr dirty="0" smtClean="0"/>
              <a:t>所有对象均通过同样的部件（阶段）</a:t>
            </a:r>
          </a:p>
          <a:p>
            <a:r>
              <a:rPr dirty="0" smtClean="0"/>
              <a:t>不同阶段之间无共享资源</a:t>
            </a:r>
          </a:p>
          <a:p>
            <a:r>
              <a:rPr dirty="0" smtClean="0"/>
              <a:t>各段传输延迟一致（取最慢的同步）</a:t>
            </a:r>
          </a:p>
          <a:p>
            <a:r>
              <a:rPr dirty="0" smtClean="0"/>
              <a:t>进入流水线的对象不受其他阶段的影响</a:t>
            </a:r>
          </a:p>
          <a:p>
            <a:r>
              <a:rPr dirty="0" smtClean="0"/>
              <a:t>适合工业流水线</a:t>
            </a:r>
          </a:p>
          <a:p>
            <a:endParaRPr dirty="0" smtClean="0"/>
          </a:p>
          <a:p>
            <a:endParaRPr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理想指令流水线</a:t>
            </a:r>
            <a:endParaRPr lang="zh-CN" altLang="en-US" dirty="0" smtClean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395536" y="2802148"/>
            <a:ext cx="8218487" cy="437126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将指令过程分成</a:t>
            </a:r>
            <a:r>
              <a:rPr lang="en-US" altLang="zh-CN" dirty="0"/>
              <a:t>5</a:t>
            </a:r>
            <a:r>
              <a:rPr lang="zh-CN" altLang="en-US" dirty="0"/>
              <a:t>个阶段 （所有指令至少</a:t>
            </a:r>
            <a:r>
              <a:rPr lang="en-US" altLang="zh-CN" dirty="0"/>
              <a:t>3</a:t>
            </a:r>
            <a:r>
              <a:rPr lang="zh-CN" altLang="en-US" dirty="0"/>
              <a:t>个阶段）</a:t>
            </a:r>
          </a:p>
          <a:p>
            <a:pPr lvl="1">
              <a:defRPr/>
            </a:pPr>
            <a:r>
              <a:rPr lang="en-US" altLang="zh-CN" dirty="0" smtClean="0"/>
              <a:t>IF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WB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不同阶段之间设置缓冲接口</a:t>
            </a:r>
            <a:r>
              <a:rPr lang="zh-CN" altLang="en-US" dirty="0" smtClean="0"/>
              <a:t>部件（绿色部分）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接口部件本质</a:t>
            </a:r>
            <a:r>
              <a:rPr lang="zh-CN" altLang="en-US" dirty="0"/>
              <a:t>是</a:t>
            </a:r>
            <a:r>
              <a:rPr lang="zh-CN" altLang="en-US" dirty="0" smtClean="0"/>
              <a:t>寄存器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各段通过</a:t>
            </a:r>
            <a:r>
              <a:rPr lang="zh-CN" altLang="en-US" dirty="0"/>
              <a:t>接口传递与指令相关的</a:t>
            </a:r>
            <a:r>
              <a:rPr lang="zh-CN" altLang="en-US" dirty="0" smtClean="0"/>
              <a:t>数据，控制，</a:t>
            </a:r>
            <a:r>
              <a:rPr lang="zh-CN" altLang="en-US" dirty="0"/>
              <a:t>反馈信息</a:t>
            </a:r>
          </a:p>
          <a:p>
            <a:pPr lvl="1">
              <a:defRPr/>
            </a:pPr>
            <a:r>
              <a:rPr lang="zh-CN" altLang="en-US" dirty="0" smtClean="0"/>
              <a:t>对数据</a:t>
            </a:r>
            <a:r>
              <a:rPr lang="zh-CN" altLang="en-US" dirty="0"/>
              <a:t>的加工处理依赖于</a:t>
            </a:r>
            <a:r>
              <a:rPr lang="zh-CN" altLang="en-US" dirty="0" smtClean="0"/>
              <a:t>前段接口传递</a:t>
            </a:r>
            <a:r>
              <a:rPr lang="zh-CN" altLang="en-US" dirty="0"/>
              <a:t>过来的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 smtClean="0"/>
              <a:t>冒险</a:t>
            </a:r>
            <a:r>
              <a:rPr lang="en-US" altLang="zh-CN" dirty="0" smtClean="0"/>
              <a:t>(</a:t>
            </a:r>
            <a:r>
              <a:rPr lang="zh-CN" altLang="en-US" dirty="0" smtClean="0"/>
              <a:t>相关</a:t>
            </a:r>
            <a:r>
              <a:rPr lang="en-US" altLang="zh-CN" dirty="0" smtClean="0"/>
              <a:t>)</a:t>
            </a:r>
            <a:r>
              <a:rPr lang="zh-CN" altLang="en-US" dirty="0" smtClean="0"/>
              <a:t>给流水线带来诸多实际实现问题</a:t>
            </a:r>
            <a:endParaRPr lang="zh-CN" altLang="en-US" dirty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8BDD6998-2548-45D9-A073-54692EDE773B}" type="slidenum"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47</a:t>
            </a:fld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83568" y="1988840"/>
            <a:ext cx="6244017" cy="500572"/>
            <a:chOff x="221871" y="4300538"/>
            <a:chExt cx="6244017" cy="500572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21871" y="4797425"/>
              <a:ext cx="62440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1870125" y="4310063"/>
              <a:ext cx="0" cy="482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3416300" y="4310063"/>
              <a:ext cx="0" cy="482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4922838" y="4305300"/>
              <a:ext cx="0" cy="482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6465888" y="4300538"/>
              <a:ext cx="0" cy="482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545259" y="4318510"/>
              <a:ext cx="0" cy="482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343310" y="1226840"/>
            <a:ext cx="7979687" cy="1277374"/>
            <a:chOff x="-80808" y="1268760"/>
            <a:chExt cx="7979687" cy="1277374"/>
          </a:xfrm>
        </p:grpSpPr>
        <p:grpSp>
          <p:nvGrpSpPr>
            <p:cNvPr id="5" name="Group 4"/>
            <p:cNvGrpSpPr/>
            <p:nvPr/>
          </p:nvGrpSpPr>
          <p:grpSpPr bwMode="auto">
            <a:xfrm>
              <a:off x="463774" y="1268760"/>
              <a:ext cx="7435105" cy="862012"/>
              <a:chOff x="-653" y="837"/>
              <a:chExt cx="6244" cy="725"/>
            </a:xfrm>
          </p:grpSpPr>
          <p:sp>
            <p:nvSpPr>
              <p:cNvPr id="49163" name="Rectangle 5"/>
              <p:cNvSpPr>
                <a:spLocks noChangeArrowheads="1"/>
              </p:cNvSpPr>
              <p:nvPr/>
            </p:nvSpPr>
            <p:spPr bwMode="auto">
              <a:xfrm>
                <a:off x="951" y="845"/>
                <a:ext cx="608" cy="7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164" name="Rectangle 6"/>
              <p:cNvSpPr>
                <a:spLocks noChangeArrowheads="1"/>
              </p:cNvSpPr>
              <p:nvPr/>
            </p:nvSpPr>
            <p:spPr bwMode="auto">
              <a:xfrm>
                <a:off x="1759" y="893"/>
                <a:ext cx="200" cy="600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165" name="Line 7"/>
              <p:cNvSpPr>
                <a:spLocks noChangeShapeType="1"/>
              </p:cNvSpPr>
              <p:nvPr/>
            </p:nvSpPr>
            <p:spPr bwMode="auto">
              <a:xfrm>
                <a:off x="1575" y="1197"/>
                <a:ext cx="1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6" name="Rectangle 8"/>
              <p:cNvSpPr>
                <a:spLocks noChangeArrowheads="1"/>
              </p:cNvSpPr>
              <p:nvPr/>
            </p:nvSpPr>
            <p:spPr bwMode="auto">
              <a:xfrm>
                <a:off x="2231" y="837"/>
                <a:ext cx="608" cy="7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167" name="Rectangle 9"/>
              <p:cNvSpPr>
                <a:spLocks noChangeArrowheads="1"/>
              </p:cNvSpPr>
              <p:nvPr/>
            </p:nvSpPr>
            <p:spPr bwMode="auto">
              <a:xfrm>
                <a:off x="3039" y="885"/>
                <a:ext cx="200" cy="600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168" name="Line 10"/>
              <p:cNvSpPr>
                <a:spLocks noChangeShapeType="1"/>
              </p:cNvSpPr>
              <p:nvPr/>
            </p:nvSpPr>
            <p:spPr bwMode="auto">
              <a:xfrm>
                <a:off x="2855" y="1189"/>
                <a:ext cx="1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9" name="Rectangle 11"/>
              <p:cNvSpPr>
                <a:spLocks noChangeArrowheads="1"/>
              </p:cNvSpPr>
              <p:nvPr/>
            </p:nvSpPr>
            <p:spPr bwMode="auto">
              <a:xfrm>
                <a:off x="3511" y="837"/>
                <a:ext cx="608" cy="7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170" name="Rectangle 12"/>
              <p:cNvSpPr>
                <a:spLocks noChangeArrowheads="1"/>
              </p:cNvSpPr>
              <p:nvPr/>
            </p:nvSpPr>
            <p:spPr bwMode="auto">
              <a:xfrm>
                <a:off x="4319" y="885"/>
                <a:ext cx="200" cy="600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171" name="Line 13"/>
              <p:cNvSpPr>
                <a:spLocks noChangeShapeType="1"/>
              </p:cNvSpPr>
              <p:nvPr/>
            </p:nvSpPr>
            <p:spPr bwMode="auto">
              <a:xfrm>
                <a:off x="4135" y="1189"/>
                <a:ext cx="1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2" name="Rectangle 14"/>
              <p:cNvSpPr>
                <a:spLocks noChangeArrowheads="1"/>
              </p:cNvSpPr>
              <p:nvPr/>
            </p:nvSpPr>
            <p:spPr bwMode="auto">
              <a:xfrm>
                <a:off x="4791" y="837"/>
                <a:ext cx="608" cy="7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173" name="Line 15"/>
              <p:cNvSpPr>
                <a:spLocks noChangeShapeType="1"/>
              </p:cNvSpPr>
              <p:nvPr/>
            </p:nvSpPr>
            <p:spPr bwMode="auto">
              <a:xfrm>
                <a:off x="5415" y="1189"/>
                <a:ext cx="1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4" name="Rectangle 16"/>
              <p:cNvSpPr>
                <a:spLocks noChangeArrowheads="1"/>
              </p:cNvSpPr>
              <p:nvPr/>
            </p:nvSpPr>
            <p:spPr bwMode="auto">
              <a:xfrm>
                <a:off x="495" y="889"/>
                <a:ext cx="200" cy="600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175" name="Line 17"/>
              <p:cNvSpPr>
                <a:spLocks noChangeShapeType="1"/>
              </p:cNvSpPr>
              <p:nvPr/>
            </p:nvSpPr>
            <p:spPr bwMode="auto">
              <a:xfrm flipV="1">
                <a:off x="703" y="1199"/>
                <a:ext cx="245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1112" y="1085"/>
                <a:ext cx="288" cy="232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 wrap="none" lIns="67866" tIns="33338" rIns="67866" bIns="333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1350" dirty="0" smtClean="0">
                    <a:solidFill>
                      <a:srgbClr val="56127A"/>
                    </a:solidFill>
                    <a:latin typeface="Verdana" panose="020B0604030504040204" pitchFamily="34" charset="0"/>
                  </a:rPr>
                  <a:t>ID</a:t>
                </a:r>
                <a:endParaRPr lang="en-US" sz="1350" dirty="0">
                  <a:solidFill>
                    <a:srgbClr val="56127A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2373" y="1081"/>
                <a:ext cx="308" cy="232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 wrap="none" lIns="67866" tIns="33338" rIns="67866" bIns="333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1350" dirty="0" smtClean="0">
                    <a:solidFill>
                      <a:srgbClr val="56127A"/>
                    </a:solidFill>
                    <a:latin typeface="Verdana" panose="020B0604030504040204" pitchFamily="34" charset="0"/>
                  </a:rPr>
                  <a:t>EX</a:t>
                </a:r>
                <a:endParaRPr lang="en-US" sz="1350" dirty="0">
                  <a:solidFill>
                    <a:srgbClr val="56127A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589" y="1075"/>
                <a:ext cx="452" cy="231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 wrap="none" lIns="67866" tIns="33338" rIns="67866" bIns="333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1350" dirty="0" smtClean="0">
                    <a:solidFill>
                      <a:srgbClr val="56127A"/>
                    </a:solidFill>
                    <a:latin typeface="Verdana" panose="020B0604030504040204" pitchFamily="34" charset="0"/>
                  </a:rPr>
                  <a:t>MEM</a:t>
                </a:r>
                <a:endParaRPr lang="en-US" sz="1350" dirty="0">
                  <a:solidFill>
                    <a:srgbClr val="56127A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4916" y="1049"/>
                <a:ext cx="359" cy="231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 wrap="none" lIns="67866" tIns="33338" rIns="67866" bIns="333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1350" dirty="0" smtClean="0">
                    <a:solidFill>
                      <a:srgbClr val="56127A"/>
                    </a:solidFill>
                    <a:latin typeface="Verdana" panose="020B0604030504040204" pitchFamily="34" charset="0"/>
                  </a:rPr>
                  <a:t>WB</a:t>
                </a:r>
                <a:endParaRPr lang="en-US" sz="1350" dirty="0">
                  <a:solidFill>
                    <a:srgbClr val="56127A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49180" name="Line 22"/>
              <p:cNvSpPr>
                <a:spLocks noChangeShapeType="1"/>
              </p:cNvSpPr>
              <p:nvPr/>
            </p:nvSpPr>
            <p:spPr bwMode="auto">
              <a:xfrm flipV="1">
                <a:off x="4536" y="1190"/>
                <a:ext cx="245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1" name="Line 23"/>
              <p:cNvSpPr>
                <a:spLocks noChangeShapeType="1"/>
              </p:cNvSpPr>
              <p:nvPr/>
            </p:nvSpPr>
            <p:spPr bwMode="auto">
              <a:xfrm flipV="1">
                <a:off x="3254" y="1185"/>
                <a:ext cx="245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2" name="Line 24"/>
              <p:cNvSpPr>
                <a:spLocks noChangeShapeType="1"/>
              </p:cNvSpPr>
              <p:nvPr/>
            </p:nvSpPr>
            <p:spPr bwMode="auto">
              <a:xfrm flipV="1">
                <a:off x="1969" y="1183"/>
                <a:ext cx="245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3" name="Line 25"/>
              <p:cNvSpPr>
                <a:spLocks noChangeShapeType="1"/>
              </p:cNvSpPr>
              <p:nvPr/>
            </p:nvSpPr>
            <p:spPr bwMode="auto">
              <a:xfrm>
                <a:off x="321" y="1210"/>
                <a:ext cx="1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4" name="Rectangle 5"/>
              <p:cNvSpPr>
                <a:spLocks noChangeArrowheads="1"/>
              </p:cNvSpPr>
              <p:nvPr/>
            </p:nvSpPr>
            <p:spPr bwMode="auto">
              <a:xfrm>
                <a:off x="-287" y="858"/>
                <a:ext cx="608" cy="7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18"/>
              <p:cNvSpPr>
                <a:spLocks noChangeArrowheads="1"/>
              </p:cNvSpPr>
              <p:nvPr/>
            </p:nvSpPr>
            <p:spPr bwMode="auto">
              <a:xfrm>
                <a:off x="-104" y="1095"/>
                <a:ext cx="260" cy="231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 wrap="none" lIns="67866" tIns="33338" rIns="67866" bIns="333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600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1350" dirty="0" smtClean="0">
                    <a:solidFill>
                      <a:srgbClr val="56127A"/>
                    </a:solidFill>
                    <a:latin typeface="Verdana" panose="020B0604030504040204" pitchFamily="34" charset="0"/>
                  </a:rPr>
                  <a:t>IF</a:t>
                </a:r>
                <a:endParaRPr lang="en-US" sz="1350" dirty="0">
                  <a:solidFill>
                    <a:srgbClr val="56127A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37" name="Rectangle 16"/>
              <p:cNvSpPr>
                <a:spLocks noChangeArrowheads="1"/>
              </p:cNvSpPr>
              <p:nvPr/>
            </p:nvSpPr>
            <p:spPr bwMode="auto">
              <a:xfrm>
                <a:off x="-653" y="893"/>
                <a:ext cx="200" cy="600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8" name="Line 17"/>
              <p:cNvSpPr>
                <a:spLocks noChangeShapeType="1"/>
              </p:cNvSpPr>
              <p:nvPr/>
            </p:nvSpPr>
            <p:spPr bwMode="auto">
              <a:xfrm flipV="1">
                <a:off x="-420" y="1169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-80808" y="2176802"/>
              <a:ext cx="633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CLK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单周期改五段流水（分段）</a:t>
            </a:r>
          </a:p>
        </p:txBody>
      </p:sp>
      <p:pic>
        <p:nvPicPr>
          <p:cNvPr id="5427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341438"/>
            <a:ext cx="8655050" cy="4113212"/>
          </a:xfrm>
        </p:spPr>
      </p:pic>
      <p:sp>
        <p:nvSpPr>
          <p:cNvPr id="5427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CB5A5A1B-85F4-4610-8182-CC53706072B2}" type="slidenum"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48</a:t>
            </a:fld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823913" y="4749800"/>
            <a:ext cx="17287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IF </a:t>
            </a:r>
            <a:r>
              <a:rPr lang="zh-CN" altLang="en-US" sz="1600" i="0">
                <a:solidFill>
                  <a:srgbClr val="FF0000"/>
                </a:solidFill>
              </a:rPr>
              <a:t>取指令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913063" y="4749800"/>
            <a:ext cx="172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ID </a:t>
            </a:r>
            <a:r>
              <a:rPr lang="zh-CN" altLang="en-US" sz="1600" i="0">
                <a:solidFill>
                  <a:srgbClr val="FF0000"/>
                </a:solidFill>
              </a:rPr>
              <a:t>译码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4784725" y="4749800"/>
            <a:ext cx="1728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EX </a:t>
            </a:r>
            <a:r>
              <a:rPr lang="zh-CN" altLang="en-US" sz="1600" i="0">
                <a:solidFill>
                  <a:srgbClr val="FF0000"/>
                </a:solidFill>
              </a:rPr>
              <a:t>执行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296025" y="4749800"/>
            <a:ext cx="172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Mem </a:t>
            </a:r>
            <a:r>
              <a:rPr lang="zh-CN" altLang="en-US" sz="1600" i="0">
                <a:solidFill>
                  <a:srgbClr val="FF0000"/>
                </a:solidFill>
              </a:rPr>
              <a:t>访存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7664450" y="4757738"/>
            <a:ext cx="1728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WB </a:t>
            </a:r>
            <a:r>
              <a:rPr lang="zh-CN" altLang="en-US" sz="1600" i="0">
                <a:solidFill>
                  <a:srgbClr val="FF0000"/>
                </a:solidFill>
              </a:rPr>
              <a:t>写回</a:t>
            </a:r>
          </a:p>
        </p:txBody>
      </p:sp>
      <p:sp>
        <p:nvSpPr>
          <p:cNvPr id="54282" name="内容占位符 2"/>
          <p:cNvSpPr txBox="1"/>
          <p:nvPr/>
        </p:nvSpPr>
        <p:spPr bwMode="auto">
          <a:xfrm>
            <a:off x="4151828" y="5496152"/>
            <a:ext cx="4480172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i="0" dirty="0"/>
              <a:t>分段</a:t>
            </a:r>
            <a:r>
              <a:rPr lang="zh-CN" altLang="en-US" sz="2000" i="0" dirty="0" smtClean="0"/>
              <a:t>原则</a:t>
            </a:r>
            <a:endParaRPr lang="en-US" altLang="zh-CN" sz="2000" i="0" dirty="0"/>
          </a:p>
          <a:p>
            <a:pPr lvl="1" algn="l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i="0" kern="0" dirty="0" smtClean="0"/>
              <a:t>各段时间均等</a:t>
            </a:r>
            <a:endParaRPr lang="en-US" altLang="zh-CN" sz="1800" i="0" kern="0" dirty="0" smtClean="0"/>
          </a:p>
          <a:p>
            <a:pPr lvl="1" algn="l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i="0" kern="0" dirty="0" smtClean="0"/>
              <a:t>流水线深度？</a:t>
            </a:r>
            <a:endParaRPr lang="en-US" altLang="zh-CN" sz="1800" i="0" kern="0" dirty="0"/>
          </a:p>
          <a:p>
            <a:pPr lvl="1" algn="l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zh-CN" altLang="en-US" sz="1800" i="0" dirty="0"/>
          </a:p>
        </p:txBody>
      </p:sp>
      <p:sp>
        <p:nvSpPr>
          <p:cNvPr id="11" name="内容占位符 2"/>
          <p:cNvSpPr txBox="1"/>
          <p:nvPr/>
        </p:nvSpPr>
        <p:spPr bwMode="auto">
          <a:xfrm>
            <a:off x="395537" y="5516563"/>
            <a:ext cx="3744416" cy="11242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92500" lnSpcReduction="20000"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i="0" kern="0" dirty="0" smtClean="0"/>
              <a:t>消除通路中资源相关</a:t>
            </a:r>
          </a:p>
          <a:p>
            <a:pPr lvl="1">
              <a:defRPr/>
            </a:pPr>
            <a:r>
              <a:rPr lang="zh-CN" altLang="en-US" i="0" kern="0" dirty="0" smtClean="0"/>
              <a:t>指令数据存储器分离</a:t>
            </a:r>
            <a:endParaRPr lang="en-US" altLang="zh-CN" i="0" kern="0" dirty="0" smtClean="0"/>
          </a:p>
          <a:p>
            <a:pPr lvl="1">
              <a:defRPr/>
            </a:pPr>
            <a:r>
              <a:rPr lang="zh-CN" altLang="en-US" i="0" kern="0" dirty="0" smtClean="0"/>
              <a:t>读写寄存器如何处理？</a:t>
            </a:r>
            <a:endParaRPr lang="en-US" altLang="zh-CN" i="0" kern="0" dirty="0" smtClean="0"/>
          </a:p>
          <a:p>
            <a:pPr lvl="1">
              <a:defRPr/>
            </a:pPr>
            <a:endParaRPr lang="zh-CN" altLang="en-US" i="0" kern="0" dirty="0" smtClean="0"/>
          </a:p>
          <a:p>
            <a:pPr>
              <a:defRPr/>
            </a:pPr>
            <a:endParaRPr lang="zh-CN" altLang="en-US" i="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段流水控制数据与信号传递</a:t>
            </a:r>
          </a:p>
        </p:txBody>
      </p:sp>
      <p:pic>
        <p:nvPicPr>
          <p:cNvPr id="56323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0813" y="868114"/>
            <a:ext cx="7901627" cy="4891336"/>
          </a:xfrm>
        </p:spPr>
      </p:pic>
      <p:sp>
        <p:nvSpPr>
          <p:cNvPr id="5632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04090627-EBAD-4767-8C6F-56FE0EF52E7F}" type="slidenum"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49</a:t>
            </a:fld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-265031" y="5002478"/>
            <a:ext cx="17287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 dirty="0">
                <a:solidFill>
                  <a:srgbClr val="FF0000"/>
                </a:solidFill>
              </a:rPr>
              <a:t>IF </a:t>
            </a:r>
            <a:r>
              <a:rPr lang="zh-CN" altLang="en-US" sz="1600" i="0" dirty="0">
                <a:solidFill>
                  <a:srgbClr val="FF0000"/>
                </a:solidFill>
              </a:rPr>
              <a:t>取指令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476623" y="5012283"/>
            <a:ext cx="1727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 dirty="0">
                <a:solidFill>
                  <a:srgbClr val="FF0000"/>
                </a:solidFill>
              </a:rPr>
              <a:t>ID </a:t>
            </a:r>
            <a:r>
              <a:rPr lang="zh-CN" altLang="en-US" sz="1600" i="0" dirty="0">
                <a:solidFill>
                  <a:srgbClr val="FF0000"/>
                </a:solidFill>
              </a:rPr>
              <a:t>译码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3646736" y="5020220"/>
            <a:ext cx="1727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EX </a:t>
            </a:r>
            <a:r>
              <a:rPr lang="zh-CN" altLang="en-US" sz="1600" i="0">
                <a:solidFill>
                  <a:srgbClr val="FF0000"/>
                </a:solidFill>
              </a:rPr>
              <a:t>执行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5807323" y="4999583"/>
            <a:ext cx="1728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Mem </a:t>
            </a:r>
            <a:r>
              <a:rPr lang="zh-CN" altLang="en-US" sz="1600" i="0">
                <a:solidFill>
                  <a:srgbClr val="FF0000"/>
                </a:solidFill>
              </a:rPr>
              <a:t>访存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7667873" y="5020220"/>
            <a:ext cx="17287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i="0">
                <a:solidFill>
                  <a:srgbClr val="FF0000"/>
                </a:solidFill>
              </a:rPr>
              <a:t>WB </a:t>
            </a:r>
            <a:r>
              <a:rPr lang="zh-CN" altLang="en-US" sz="1600" i="0">
                <a:solidFill>
                  <a:srgbClr val="FF0000"/>
                </a:solidFill>
              </a:rPr>
              <a:t>写回</a:t>
            </a:r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1100386" y="3356520"/>
            <a:ext cx="346075" cy="381000"/>
            <a:chOff x="265311" y="5063698"/>
            <a:chExt cx="346249" cy="381526"/>
          </a:xfrm>
        </p:grpSpPr>
        <p:sp>
          <p:nvSpPr>
            <p:cNvPr id="12" name="矩形 11"/>
            <p:cNvSpPr/>
            <p:nvPr/>
          </p:nvSpPr>
          <p:spPr>
            <a:xfrm>
              <a:off x="319313" y="5095492"/>
              <a:ext cx="216009" cy="317938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anose="02010600040101010101" pitchFamily="2" charset="-122"/>
                </a:rPr>
                <a:t>PC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1109911" y="3956595"/>
            <a:ext cx="346075" cy="382588"/>
            <a:chOff x="265311" y="5063698"/>
            <a:chExt cx="346249" cy="381526"/>
          </a:xfrm>
        </p:grpSpPr>
        <p:sp>
          <p:nvSpPr>
            <p:cNvPr id="18" name="矩形 17"/>
            <p:cNvSpPr/>
            <p:nvPr/>
          </p:nvSpPr>
          <p:spPr>
            <a:xfrm>
              <a:off x="319313" y="5095360"/>
              <a:ext cx="216009" cy="318202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anose="02010600040101010101" pitchFamily="2" charset="-122"/>
                </a:rPr>
                <a:t>IR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3251282" y="3332893"/>
            <a:ext cx="346075" cy="381000"/>
            <a:chOff x="265311" y="5063698"/>
            <a:chExt cx="346249" cy="381526"/>
          </a:xfrm>
        </p:grpSpPr>
        <p:sp>
          <p:nvSpPr>
            <p:cNvPr id="20" name="矩形 19"/>
            <p:cNvSpPr/>
            <p:nvPr/>
          </p:nvSpPr>
          <p:spPr>
            <a:xfrm>
              <a:off x="319313" y="5095492"/>
              <a:ext cx="216009" cy="317938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anose="02010600040101010101" pitchFamily="2" charset="-122"/>
                </a:rPr>
                <a:t>PC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3263982" y="3808958"/>
            <a:ext cx="346075" cy="381000"/>
            <a:chOff x="265311" y="5063698"/>
            <a:chExt cx="346249" cy="381526"/>
          </a:xfrm>
        </p:grpSpPr>
        <p:sp>
          <p:nvSpPr>
            <p:cNvPr id="24" name="矩形 23"/>
            <p:cNvSpPr/>
            <p:nvPr/>
          </p:nvSpPr>
          <p:spPr>
            <a:xfrm>
              <a:off x="319313" y="5095492"/>
              <a:ext cx="216009" cy="317938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anose="02010600040101010101" pitchFamily="2" charset="-122"/>
                </a:rPr>
                <a:t>A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3263982" y="4272508"/>
            <a:ext cx="346075" cy="382587"/>
            <a:chOff x="265311" y="5063698"/>
            <a:chExt cx="346249" cy="381526"/>
          </a:xfrm>
        </p:grpSpPr>
        <p:sp>
          <p:nvSpPr>
            <p:cNvPr id="28" name="矩形 27"/>
            <p:cNvSpPr/>
            <p:nvPr/>
          </p:nvSpPr>
          <p:spPr>
            <a:xfrm>
              <a:off x="319313" y="5095360"/>
              <a:ext cx="216009" cy="318202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anose="02010600040101010101" pitchFamily="2" charset="-122"/>
                </a:rPr>
                <a:t>B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 bwMode="auto">
          <a:xfrm>
            <a:off x="3262395" y="4737645"/>
            <a:ext cx="346075" cy="382588"/>
            <a:chOff x="265311" y="5063698"/>
            <a:chExt cx="346249" cy="381526"/>
          </a:xfrm>
        </p:grpSpPr>
        <p:sp>
          <p:nvSpPr>
            <p:cNvPr id="31" name="矩形 30"/>
            <p:cNvSpPr/>
            <p:nvPr/>
          </p:nvSpPr>
          <p:spPr>
            <a:xfrm>
              <a:off x="319313" y="5095360"/>
              <a:ext cx="216009" cy="318202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>
                  <a:ea typeface="华文细黑" panose="02010600040101010101" pitchFamily="2" charset="-122"/>
                </a:rPr>
                <a:t>IMM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5369936" y="3297936"/>
            <a:ext cx="346075" cy="381000"/>
            <a:chOff x="265311" y="5063698"/>
            <a:chExt cx="346249" cy="381526"/>
          </a:xfrm>
        </p:grpSpPr>
        <p:sp>
          <p:nvSpPr>
            <p:cNvPr id="34" name="矩形 33"/>
            <p:cNvSpPr/>
            <p:nvPr/>
          </p:nvSpPr>
          <p:spPr>
            <a:xfrm>
              <a:off x="319313" y="5095492"/>
              <a:ext cx="216009" cy="317938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 err="1">
                  <a:ea typeface="华文细黑" panose="02010600040101010101" pitchFamily="2" charset="-122"/>
                </a:rPr>
                <a:t>Alu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 bwMode="auto">
          <a:xfrm>
            <a:off x="7495381" y="3296349"/>
            <a:ext cx="346075" cy="382587"/>
            <a:chOff x="265311" y="5063698"/>
            <a:chExt cx="346249" cy="381526"/>
          </a:xfrm>
        </p:grpSpPr>
        <p:sp>
          <p:nvSpPr>
            <p:cNvPr id="40" name="矩形 39"/>
            <p:cNvSpPr/>
            <p:nvPr/>
          </p:nvSpPr>
          <p:spPr>
            <a:xfrm>
              <a:off x="319313" y="5095360"/>
              <a:ext cx="216009" cy="318202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 err="1">
                  <a:ea typeface="华文细黑" panose="02010600040101010101" pitchFamily="2" charset="-122"/>
                </a:rPr>
                <a:t>Alu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7493794" y="3797845"/>
            <a:ext cx="347662" cy="381000"/>
            <a:chOff x="265311" y="5063698"/>
            <a:chExt cx="346249" cy="381526"/>
          </a:xfrm>
        </p:grpSpPr>
        <p:sp>
          <p:nvSpPr>
            <p:cNvPr id="43" name="矩形 42"/>
            <p:cNvSpPr/>
            <p:nvPr/>
          </p:nvSpPr>
          <p:spPr>
            <a:xfrm>
              <a:off x="319067" y="5095492"/>
              <a:ext cx="216603" cy="317938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b="1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65311" y="5063698"/>
              <a:ext cx="346249" cy="38152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050" b="1" dirty="0" err="1">
                  <a:ea typeface="华文细黑" panose="02010600040101010101" pitchFamily="2" charset="-122"/>
                </a:rPr>
                <a:t>Md</a:t>
              </a:r>
              <a:endParaRPr lang="zh-CN" altLang="en-US" sz="1050" b="1" dirty="0">
                <a:ea typeface="华文细黑" panose="02010600040101010101" pitchFamily="2" charset="-122"/>
              </a:endParaRPr>
            </a:p>
          </p:txBody>
        </p:sp>
      </p:grpSp>
      <p:sp>
        <p:nvSpPr>
          <p:cNvPr id="37" name="内容占位符 2"/>
          <p:cNvSpPr txBox="1"/>
          <p:nvPr/>
        </p:nvSpPr>
        <p:spPr bwMode="auto">
          <a:xfrm>
            <a:off x="640439" y="5843090"/>
            <a:ext cx="8218487" cy="8313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000" i="0" kern="0" dirty="0" smtClean="0"/>
              <a:t>ID</a:t>
            </a:r>
            <a:r>
              <a:rPr lang="zh-CN" altLang="en-US" sz="2000" i="0" kern="0" dirty="0" smtClean="0"/>
              <a:t>段译码生成该指令的所有控制信号</a:t>
            </a:r>
          </a:p>
          <a:p>
            <a:pPr lvl="1">
              <a:defRPr/>
            </a:pPr>
            <a:r>
              <a:rPr lang="zh-CN" altLang="en-US" sz="1800" i="0" kern="0" dirty="0" smtClean="0"/>
              <a:t>控制信号向后传递，后续部件控制信号不再单独生成</a:t>
            </a:r>
          </a:p>
          <a:p>
            <a:pPr>
              <a:defRPr/>
            </a:pPr>
            <a:endParaRPr lang="zh-CN" altLang="en-US" sz="2000" i="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纪律要求</a:t>
            </a:r>
            <a:r>
              <a:rPr lang="en-US" altLang="zh-CN" dirty="0" smtClean="0"/>
              <a:t>	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543550"/>
          </a:xfrm>
        </p:spPr>
        <p:txBody>
          <a:bodyPr/>
          <a:lstStyle/>
          <a:p>
            <a:pPr>
              <a:defRPr/>
            </a:pPr>
            <a:r>
              <a:rPr dirty="0" smtClean="0"/>
              <a:t>严格考勤   周一</a:t>
            </a:r>
            <a:r>
              <a:rPr lang="en-US" altLang="zh-CN" dirty="0" smtClean="0"/>
              <a:t>~</a:t>
            </a:r>
            <a:r>
              <a:rPr dirty="0" smtClean="0"/>
              <a:t>周五 </a:t>
            </a:r>
            <a:r>
              <a:rPr lang="en-US" altLang="zh-CN" dirty="0" smtClean="0"/>
              <a:t>8:00-11:00   14:00-17:00</a:t>
            </a:r>
          </a:p>
          <a:p>
            <a:pPr lvl="1">
              <a:defRPr/>
            </a:pPr>
            <a:r>
              <a:rPr dirty="0" smtClean="0"/>
              <a:t>迟到，早退按缺勤处理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9</a:t>
            </a:r>
            <a:r>
              <a:rPr lang="zh-CN" altLang="en-US" dirty="0" smtClean="0"/>
              <a:t>天</a:t>
            </a:r>
            <a:r>
              <a:rPr lang="en-US" altLang="zh-CN" dirty="0" smtClean="0"/>
              <a:t>18</a:t>
            </a:r>
            <a:r>
              <a:rPr lang="zh-CN" altLang="en-US" dirty="0" smtClean="0"/>
              <a:t>次考勤</a:t>
            </a:r>
            <a:r>
              <a:rPr lang="en-US" altLang="zh-CN" dirty="0" smtClean="0"/>
              <a:t>14</a:t>
            </a:r>
            <a:r>
              <a:rPr lang="zh-CN" altLang="en-US" dirty="0" smtClean="0"/>
              <a:t>次为满分</a:t>
            </a:r>
          </a:p>
          <a:p>
            <a:pPr lvl="1">
              <a:defRPr/>
            </a:pPr>
            <a:r>
              <a:rPr dirty="0" smtClean="0">
                <a:sym typeface="+mn-ea"/>
              </a:rPr>
              <a:t>报告完成后，可不考勤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不来的要通过微助教签名请假</a:t>
            </a:r>
            <a:endParaRPr lang="en-US" dirty="0" smtClean="0"/>
          </a:p>
          <a:p>
            <a:pPr lvl="1">
              <a:defRPr/>
            </a:pPr>
            <a:r>
              <a:rPr lang="zh-CN" altLang="en-US" dirty="0"/>
              <a:t>代</a:t>
            </a:r>
            <a:r>
              <a:rPr lang="zh-CN" altLang="en-US" dirty="0" smtClean="0"/>
              <a:t>签到（作弊处理，直接</a:t>
            </a:r>
            <a:r>
              <a:rPr lang="en-US" altLang="zh-CN" dirty="0" smtClean="0"/>
              <a:t>-10</a:t>
            </a:r>
            <a:r>
              <a:rPr lang="zh-CN" altLang="en-US" dirty="0" smtClean="0"/>
              <a:t>分）</a:t>
            </a:r>
            <a:endParaRPr dirty="0" smtClean="0"/>
          </a:p>
          <a:p>
            <a:pPr>
              <a:defRPr/>
            </a:pPr>
            <a:r>
              <a:rPr dirty="0" smtClean="0"/>
              <a:t>每日提交工作进度（一起写）</a:t>
            </a:r>
            <a:endParaRPr lang="en-US" altLang="zh-CN" dirty="0"/>
          </a:p>
          <a:p>
            <a:pPr lvl="1">
              <a:defRPr/>
            </a:pPr>
            <a:r>
              <a:rPr dirty="0" smtClean="0"/>
              <a:t>每日</a:t>
            </a:r>
            <a:r>
              <a:rPr lang="en-US" altLang="zh-CN" dirty="0" smtClean="0"/>
              <a:t>24:00</a:t>
            </a:r>
            <a:r>
              <a:rPr dirty="0" smtClean="0"/>
              <a:t>之前提交当日进度，未提交按缺勤处理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边实验，边写报告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在课设报告中</a:t>
            </a:r>
            <a:r>
              <a:rPr dirty="0" smtClean="0"/>
              <a:t>记录当日故障，解决方法</a:t>
            </a:r>
            <a:endParaRPr lang="en-US" altLang="zh-CN" dirty="0" smtClean="0"/>
          </a:p>
          <a:p>
            <a:pPr marL="0" lvl="1" indent="0">
              <a:buNone/>
              <a:defRPr/>
            </a:pPr>
            <a:endParaRPr lang="en-US" altLang="zh-CN" sz="2400" dirty="0" smtClean="0">
              <a:solidFill>
                <a:schemeClr val="tx1"/>
              </a:solidFill>
              <a:cs typeface="+mn-cs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809F2A60-37EB-4BF1-A2D5-B2CC40660FCD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5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流水线的相关冲突（</a:t>
            </a:r>
            <a:r>
              <a:rPr lang="en-US" altLang="zh-CN" dirty="0" err="1" smtClean="0"/>
              <a:t>hazzard</a:t>
            </a:r>
            <a:r>
              <a:rPr lang="zh-CN" altLang="en-US" dirty="0" smtClean="0"/>
              <a:t>）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资源相关</a:t>
            </a:r>
          </a:p>
          <a:p>
            <a:pPr lvl="1"/>
            <a:r>
              <a:rPr lang="zh-CN" altLang="en-US" dirty="0" smtClean="0"/>
              <a:t>取操作数与取指令都需要访问主存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多周期方案中计算</a:t>
            </a:r>
            <a:r>
              <a:rPr lang="en-US" altLang="zh-CN" dirty="0" smtClean="0"/>
              <a:t>PC</a:t>
            </a:r>
            <a:r>
              <a:rPr lang="zh-CN" altLang="en-US" dirty="0" smtClean="0"/>
              <a:t>、分支地址，运算指令  复用</a:t>
            </a:r>
            <a:r>
              <a:rPr lang="en-US" altLang="zh-CN" dirty="0" smtClean="0"/>
              <a:t>ALU</a:t>
            </a:r>
          </a:p>
          <a:p>
            <a:pPr lvl="1"/>
            <a:r>
              <a:rPr lang="zh-CN" altLang="en-US" dirty="0" smtClean="0"/>
              <a:t>增加部件消除</a:t>
            </a:r>
          </a:p>
          <a:p>
            <a:r>
              <a:rPr lang="zh-CN" altLang="en-US" dirty="0" smtClean="0"/>
              <a:t>数据相关</a:t>
            </a:r>
          </a:p>
          <a:p>
            <a:pPr lvl="1"/>
            <a:r>
              <a:rPr lang="zh-CN" altLang="en-US" dirty="0" smtClean="0"/>
              <a:t>指令操作数依赖于前一条指令的执行结果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引起流水线停顿直到数据写回</a:t>
            </a:r>
          </a:p>
          <a:p>
            <a:r>
              <a:rPr lang="zh-CN" altLang="en-US" dirty="0" smtClean="0"/>
              <a:t>分支相关</a:t>
            </a:r>
          </a:p>
          <a:p>
            <a:pPr lvl="1"/>
            <a:r>
              <a:rPr lang="zh-CN" altLang="en-US" dirty="0" smtClean="0"/>
              <a:t>转移指令使得流水线发生中断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提前取出指令作废，流水线清空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812360" y="6337126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50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数据相关</a:t>
            </a:r>
          </a:p>
        </p:txBody>
      </p:sp>
      <p:sp>
        <p:nvSpPr>
          <p:cNvPr id="58371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221B6FC0-32DE-468F-ACDF-909B2EBAC152}" type="slidenum"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51</a:t>
            </a:fld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pic>
        <p:nvPicPr>
          <p:cNvPr id="58372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8655050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2700338" y="177323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add $0,$1,$2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4572000" y="1773238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or $1,$1,$2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6161088" y="1773238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and $1,$1,$2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7524750" y="177323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lw $1,$2,4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2627313" y="5381625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$0=$1+$2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4500563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$1=$1 | 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089650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$1=$1&amp;$2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7524750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$1=Mem[$2+4]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2744442" y="2708920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smtClean="0">
                <a:solidFill>
                  <a:srgbClr val="FF0000"/>
                </a:solidFill>
              </a:rPr>
              <a:t>ID</a:t>
            </a:r>
            <a:r>
              <a:rPr lang="zh-CN" altLang="en-US" sz="1400" i="0" dirty="0" smtClean="0">
                <a:solidFill>
                  <a:srgbClr val="FF0000"/>
                </a:solidFill>
              </a:rPr>
              <a:t>段取操作数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395536" y="6009332"/>
            <a:ext cx="8218487" cy="1164084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ID</a:t>
            </a:r>
            <a:r>
              <a:rPr lang="zh-CN" altLang="en-US" dirty="0" smtClean="0"/>
              <a:t>段所需数据可能还未及时写回，涉及前续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条指令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数据相关处理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增加相关检测判定逻辑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当前指令读寄存器编号与后续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条指令写寄存器编号相同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当前指令可能有</a:t>
            </a:r>
            <a:r>
              <a:rPr lang="en-US" altLang="zh-CN" dirty="0" smtClean="0"/>
              <a:t>0~2</a:t>
            </a:r>
            <a:r>
              <a:rPr lang="zh-CN" altLang="en-US" dirty="0" smtClean="0"/>
              <a:t>个读寄存器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条指令可能有</a:t>
            </a:r>
            <a:r>
              <a:rPr lang="en-US" altLang="zh-CN" dirty="0" smtClean="0"/>
              <a:t>0~1</a:t>
            </a:r>
            <a:r>
              <a:rPr lang="zh-CN" altLang="en-US" dirty="0" smtClean="0"/>
              <a:t>个写寄存器</a:t>
            </a:r>
            <a:endParaRPr lang="en-US" altLang="zh-CN" dirty="0" smtClean="0"/>
          </a:p>
          <a:p>
            <a:r>
              <a:rPr lang="zh-CN" altLang="en-US" dirty="0" smtClean="0"/>
              <a:t>相关处理逻辑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流水线停顿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数据重定向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52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相关检测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en-US" altLang="zh-CN" dirty="0" smtClean="0"/>
              <a:t>ID</a:t>
            </a:r>
            <a:r>
              <a:rPr dirty="0" smtClean="0"/>
              <a:t>段进行检测</a:t>
            </a:r>
            <a:endParaRPr lang="en-US" altLang="zh-CN" dirty="0" smtClean="0"/>
          </a:p>
          <a:p>
            <a:r>
              <a:rPr dirty="0" smtClean="0"/>
              <a:t>不同类型指令有区分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</a:t>
            </a:r>
            <a:r>
              <a:rPr dirty="0" smtClean="0"/>
              <a:t>型指令</a:t>
            </a:r>
            <a:endParaRPr lang="en-US" altLang="zh-CN" dirty="0" smtClean="0"/>
          </a:p>
          <a:p>
            <a:pPr lvl="2"/>
            <a:r>
              <a:rPr dirty="0" smtClean="0"/>
              <a:t>涉及两个源操作数</a:t>
            </a:r>
            <a:r>
              <a:rPr lang="en-US" altLang="zh-CN" dirty="0" err="1" smtClean="0"/>
              <a:t>Rs,Rt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</a:t>
            </a:r>
            <a:r>
              <a:rPr dirty="0" smtClean="0"/>
              <a:t>型指令</a:t>
            </a:r>
            <a:endParaRPr lang="en-US" altLang="zh-CN" dirty="0" smtClean="0"/>
          </a:p>
          <a:p>
            <a:pPr lvl="2"/>
            <a:r>
              <a:rPr dirty="0" smtClean="0"/>
              <a:t>涉及一个或两个源操作数</a:t>
            </a:r>
            <a:r>
              <a:rPr lang="en-US" altLang="zh-CN" dirty="0" err="1"/>
              <a:t>Rs,Rt</a:t>
            </a:r>
            <a:endParaRPr lang="en-US" altLang="zh-CN" dirty="0"/>
          </a:p>
          <a:p>
            <a:pPr lvl="1"/>
            <a:r>
              <a:rPr dirty="0" smtClean="0"/>
              <a:t>其他分支指令（</a:t>
            </a:r>
            <a:r>
              <a:rPr lang="en-US" altLang="zh-CN" dirty="0" err="1" smtClean="0"/>
              <a:t>Beq</a:t>
            </a:r>
            <a:r>
              <a:rPr dirty="0" smtClean="0"/>
              <a:t>，</a:t>
            </a:r>
            <a:r>
              <a:rPr lang="en-US" altLang="zh-CN" dirty="0" err="1" smtClean="0"/>
              <a:t>Bne</a:t>
            </a:r>
            <a:r>
              <a:rPr dirty="0" smtClean="0"/>
              <a:t>）</a:t>
            </a:r>
            <a:endParaRPr lang="en-US" altLang="zh-CN" dirty="0" smtClean="0"/>
          </a:p>
          <a:p>
            <a:pPr lvl="2"/>
            <a:r>
              <a:rPr dirty="0" smtClean="0"/>
              <a:t>涉及两个源操作数</a:t>
            </a:r>
            <a:r>
              <a:rPr lang="en-US" altLang="zh-CN" dirty="0" err="1" smtClean="0"/>
              <a:t>Rs,Rt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</a:t>
            </a:r>
            <a:r>
              <a:rPr dirty="0" smtClean="0"/>
              <a:t>型指令（无相关</a:t>
            </a:r>
            <a:r>
              <a:rPr lang="en-US" altLang="zh-CN" dirty="0" smtClean="0"/>
              <a:t>,</a:t>
            </a:r>
            <a:r>
              <a:rPr dirty="0" smtClean="0"/>
              <a:t>直接产生分支相关信号）</a:t>
            </a:r>
            <a:endParaRPr lang="en-US" altLang="zh-CN" dirty="0" smtClean="0"/>
          </a:p>
          <a:p>
            <a:pPr lvl="1"/>
            <a:r>
              <a:rPr dirty="0" smtClean="0"/>
              <a:t>相关数据需与后续段中的结果寄存器编号比较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EX.WriteReg</a:t>
            </a:r>
            <a:r>
              <a:rPr lang="en-US" altLang="zh-CN" dirty="0" smtClean="0"/>
              <a:t> </a:t>
            </a:r>
            <a:r>
              <a:rPr dirty="0" smtClean="0"/>
              <a:t>  </a:t>
            </a:r>
            <a:r>
              <a:rPr lang="en-US" altLang="zh-CN" dirty="0" err="1" smtClean="0"/>
              <a:t>Mem.WriteReg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WB.WriteReg</a:t>
            </a:r>
            <a:r>
              <a:rPr lang="en-US" altLang="zh-CN" dirty="0" smtClean="0"/>
              <a:t>  </a:t>
            </a:r>
          </a:p>
          <a:p>
            <a:pPr lvl="2"/>
            <a:r>
              <a:rPr dirty="0" smtClean="0"/>
              <a:t>写回信号</a:t>
            </a:r>
            <a:endParaRPr lang="en-US" altLang="zh-CN" dirty="0" smtClean="0"/>
          </a:p>
          <a:p>
            <a:endParaRPr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数据相关处理机制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  <a:defRPr/>
            </a:pPr>
            <a:r>
              <a:rPr dirty="0" smtClean="0"/>
              <a:t>软件方法</a:t>
            </a:r>
            <a:r>
              <a:rPr lang="zh-CN" altLang="en-US" dirty="0" smtClean="0"/>
              <a:t>（编译器完成）</a:t>
            </a:r>
            <a:endParaRPr dirty="0" smtClean="0"/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dirty="0" smtClean="0"/>
              <a:t>插入空指令</a:t>
            </a:r>
            <a:endParaRPr dirty="0"/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dirty="0"/>
              <a:t>调整程序顺序</a:t>
            </a:r>
            <a:r>
              <a:rPr dirty="0" smtClean="0"/>
              <a:t>，</a:t>
            </a:r>
            <a:r>
              <a:rPr lang="zh-CN" altLang="en-US" dirty="0" smtClean="0"/>
              <a:t>使</a:t>
            </a:r>
            <a:r>
              <a:rPr dirty="0" smtClean="0"/>
              <a:t>相关性在流水线中消失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  <a:defRPr/>
            </a:pPr>
            <a:r>
              <a:rPr dirty="0" smtClean="0"/>
              <a:t>硬件方法</a:t>
            </a:r>
            <a:endParaRPr dirty="0"/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dirty="0" smtClean="0"/>
              <a:t>寄存器堆写入和读出过程分离（先写后读，下跳沿写）</a:t>
            </a:r>
            <a:endParaRPr dirty="0"/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dirty="0" smtClean="0"/>
              <a:t>插入气泡</a:t>
            </a:r>
            <a:r>
              <a:rPr lang="zh-CN" altLang="en-US" dirty="0" smtClean="0"/>
              <a:t>（空操作）</a:t>
            </a:r>
            <a:endParaRPr dirty="0"/>
          </a:p>
          <a:p>
            <a:pPr marL="1212850" lvl="2" indent="-355600">
              <a:buFont typeface="Wingdings" panose="05000000000000000000" pitchFamily="2" charset="2"/>
              <a:buChar char="p"/>
              <a:defRPr/>
            </a:pPr>
            <a:r>
              <a:rPr sz="1800" dirty="0" smtClean="0"/>
              <a:t>向后段插入气泡</a:t>
            </a:r>
            <a:r>
              <a:rPr lang="zh-CN" altLang="en-US" sz="1800" dirty="0" smtClean="0">
                <a:solidFill>
                  <a:srgbClr val="FF0000"/>
                </a:solidFill>
              </a:rPr>
              <a:t>（接口信号清零，最关键的是写回信号）</a:t>
            </a:r>
            <a:endParaRPr sz="1800" dirty="0">
              <a:solidFill>
                <a:srgbClr val="FF0000"/>
              </a:solidFill>
            </a:endParaRPr>
          </a:p>
          <a:p>
            <a:pPr marL="1212850" lvl="2" indent="-355600">
              <a:buFont typeface="Wingdings" panose="05000000000000000000" pitchFamily="2" charset="2"/>
              <a:buChar char="p"/>
              <a:defRPr/>
            </a:pPr>
            <a:r>
              <a:rPr sz="1800" dirty="0" smtClean="0"/>
              <a:t>向前给出阻塞信号</a:t>
            </a:r>
            <a:r>
              <a:rPr lang="zh-CN" altLang="en-US" sz="1800" dirty="0">
                <a:solidFill>
                  <a:srgbClr val="FF0000"/>
                </a:solidFill>
              </a:rPr>
              <a:t>（流水线停顿</a:t>
            </a:r>
            <a:r>
              <a:rPr lang="zh-CN" altLang="en-US" sz="1800" dirty="0" smtClean="0">
                <a:solidFill>
                  <a:srgbClr val="FF0000"/>
                </a:solidFill>
              </a:rPr>
              <a:t>）</a:t>
            </a:r>
            <a:r>
              <a:rPr sz="1800" dirty="0" smtClean="0"/>
              <a:t>避免当前指令被新指令取代</a:t>
            </a:r>
            <a:endParaRPr lang="en-US" sz="1800" dirty="0" smtClean="0"/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dirty="0" smtClean="0"/>
              <a:t>数据重定向</a:t>
            </a:r>
            <a:r>
              <a:rPr lang="en-US" altLang="zh-CN" dirty="0" smtClean="0"/>
              <a:t>bypass</a:t>
            </a:r>
            <a:r>
              <a:rPr lang="zh-CN" altLang="en-US" dirty="0" smtClean="0"/>
              <a:t>（数据旁路）</a:t>
            </a:r>
            <a:endParaRPr lang="en-US" altLang="zh-CN" dirty="0"/>
          </a:p>
          <a:p>
            <a:pPr lvl="2">
              <a:defRPr/>
            </a:pPr>
            <a:r>
              <a:rPr sz="1800" dirty="0"/>
              <a:t>将后端处理后的数据（还没来得及写回）</a:t>
            </a:r>
            <a:r>
              <a:rPr sz="1800" dirty="0" smtClean="0"/>
              <a:t>重定向</a:t>
            </a:r>
            <a:endParaRPr lang="en-US" sz="1800" dirty="0" smtClean="0"/>
          </a:p>
          <a:p>
            <a:pPr lvl="2">
              <a:defRPr/>
            </a:pPr>
            <a:r>
              <a:rPr lang="zh-CN" altLang="en-US" sz="1800" dirty="0" smtClean="0"/>
              <a:t>数据在哪就从哪送到运算器</a:t>
            </a:r>
            <a:endParaRPr sz="1800" dirty="0"/>
          </a:p>
          <a:p>
            <a:pPr>
              <a:defRPr/>
            </a:pPr>
            <a:endParaRPr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A41A740E-49FA-40B0-AD78-4A87C4B6CF35}" type="slidenum">
              <a:rPr lang="en-US" altLang="zh-CN" sz="14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54</a:t>
            </a:fld>
            <a:r>
              <a:rPr lang="en-US" altLang="zh-CN" sz="14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插入气泡</a:t>
            </a:r>
          </a:p>
        </p:txBody>
      </p:sp>
      <p:sp>
        <p:nvSpPr>
          <p:cNvPr id="68611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37CBB1FC-EE12-46DE-88A8-D648CFB20B92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55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pic>
        <p:nvPicPr>
          <p:cNvPr id="68612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1268413"/>
            <a:ext cx="8655050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2700338" y="177323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add $0,$1,$2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4572000" y="1773238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or $1,$1,$2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6161088" y="1773238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and </a:t>
            </a:r>
            <a:r>
              <a:rPr lang="en-US" altLang="zh-CN" sz="1400" i="0" dirty="0" smtClean="0">
                <a:solidFill>
                  <a:srgbClr val="FF0000"/>
                </a:solidFill>
              </a:rPr>
              <a:t>$3,$</a:t>
            </a:r>
            <a:r>
              <a:rPr lang="en-US" altLang="zh-CN" sz="1400" i="0" dirty="0">
                <a:solidFill>
                  <a:srgbClr val="FF0000"/>
                </a:solidFill>
              </a:rPr>
              <a:t>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2627313" y="5381625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$0=$1+$2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4500563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$1=$1 | 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089650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smtClean="0">
                <a:solidFill>
                  <a:srgbClr val="FF0000"/>
                </a:solidFill>
              </a:rPr>
              <a:t>$3=$</a:t>
            </a:r>
            <a:r>
              <a:rPr lang="en-US" altLang="zh-CN" sz="1400" i="0" dirty="0">
                <a:solidFill>
                  <a:srgbClr val="FF0000"/>
                </a:solidFill>
              </a:rPr>
              <a:t>1&amp;$2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913360" y="1750219"/>
            <a:ext cx="1298600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785316" y="1738710"/>
            <a:ext cx="1298600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913360" y="5382487"/>
            <a:ext cx="1298600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4785316" y="5370978"/>
            <a:ext cx="1298600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插入气泡</a:t>
            </a:r>
          </a:p>
        </p:txBody>
      </p:sp>
      <p:sp>
        <p:nvSpPr>
          <p:cNvPr id="69635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2A64178A-F981-47C6-886C-20DEA03FC698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56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pic>
        <p:nvPicPr>
          <p:cNvPr id="69636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1268413"/>
            <a:ext cx="8655050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2700338" y="177323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add $0,$1,$2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4572000" y="1773238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2627313" y="5381625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$0=$1+$2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4500563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i="0" dirty="0" smtClean="0">
                <a:solidFill>
                  <a:srgbClr val="FF0000"/>
                </a:solidFill>
              </a:rPr>
              <a:t>气泡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148388" y="1768475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or $1,$1,$2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076950" y="5376863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$1=$1 | 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7667625" y="1742517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and </a:t>
            </a:r>
            <a:r>
              <a:rPr lang="en-US" altLang="zh-CN" sz="1400" i="0" dirty="0" smtClean="0">
                <a:solidFill>
                  <a:srgbClr val="FF0000"/>
                </a:solidFill>
              </a:rPr>
              <a:t>$3,$</a:t>
            </a:r>
            <a:r>
              <a:rPr lang="en-US" altLang="zh-CN" sz="1400" i="0" dirty="0">
                <a:solidFill>
                  <a:srgbClr val="FF0000"/>
                </a:solidFill>
              </a:rPr>
              <a:t>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7596336" y="5379244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smtClean="0">
                <a:solidFill>
                  <a:srgbClr val="FF0000"/>
                </a:solidFill>
              </a:rPr>
              <a:t>$3=$</a:t>
            </a:r>
            <a:r>
              <a:rPr lang="en-US" altLang="zh-CN" sz="1400" i="0" dirty="0">
                <a:solidFill>
                  <a:srgbClr val="FF0000"/>
                </a:solidFill>
              </a:rPr>
              <a:t>1&amp;$2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914638" y="1719498"/>
            <a:ext cx="1298600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914638" y="5350904"/>
            <a:ext cx="1298600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4721612" y="1742517"/>
            <a:ext cx="1298600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4765677" y="5358606"/>
            <a:ext cx="1298600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436364" y="1725269"/>
            <a:ext cx="1113147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436364" y="5356675"/>
            <a:ext cx="1113147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074037" y="2247104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0" dirty="0" smtClean="0">
                <a:solidFill>
                  <a:srgbClr val="7030A0"/>
                </a:solidFill>
              </a:rPr>
              <a:t>前段停顿</a:t>
            </a:r>
            <a:endParaRPr lang="zh-CN" altLang="en-US" i="0" dirty="0">
              <a:solidFill>
                <a:srgbClr val="7030A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766980" y="27480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0" dirty="0" smtClean="0">
                <a:solidFill>
                  <a:srgbClr val="7030A0"/>
                </a:solidFill>
              </a:rPr>
              <a:t>后段插气泡</a:t>
            </a:r>
            <a:endParaRPr lang="zh-CN" altLang="en-US" i="0" dirty="0">
              <a:solidFill>
                <a:srgbClr val="7030A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74036" y="2536832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0" dirty="0" smtClean="0">
                <a:solidFill>
                  <a:srgbClr val="7030A0"/>
                </a:solidFill>
              </a:rPr>
              <a:t>等待数据</a:t>
            </a:r>
            <a:endParaRPr lang="zh-CN" altLang="en-US" i="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4" grpId="0" animBg="1"/>
      <p:bldP spid="25" grpId="0" animBg="1"/>
      <p:bldP spid="2" grpId="0"/>
      <p:bldP spid="26" grpId="0"/>
      <p:bldP spid="2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插入气泡</a:t>
            </a:r>
          </a:p>
        </p:txBody>
      </p:sp>
      <p:sp>
        <p:nvSpPr>
          <p:cNvPr id="70659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68B35602-9A0A-400B-B76D-1AEA8CF2BF57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57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pic>
        <p:nvPicPr>
          <p:cNvPr id="70660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1268413"/>
            <a:ext cx="8655050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2700338" y="177323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add $0,$1,$2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4572000" y="1773238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2627313" y="5381625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$0=$1+$2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4500563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148388" y="1768475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076950" y="5376863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7651750" y="1768475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or $1,$1,$2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7580313" y="5376863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$1=$1 | 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777328" y="1760774"/>
            <a:ext cx="1298600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821393" y="5376863"/>
            <a:ext cx="1298600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6550664" y="1760774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6594729" y="5376863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978162" y="1757984"/>
            <a:ext cx="1298600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959570" y="1756965"/>
            <a:ext cx="1113147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2972303" y="5366302"/>
            <a:ext cx="1298600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7953711" y="5365283"/>
            <a:ext cx="1113147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插入气泡</a:t>
            </a:r>
          </a:p>
        </p:txBody>
      </p:sp>
      <p:sp>
        <p:nvSpPr>
          <p:cNvPr id="70659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68B35602-9A0A-400B-B76D-1AEA8CF2BF57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58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pic>
        <p:nvPicPr>
          <p:cNvPr id="70660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1268413"/>
            <a:ext cx="8655050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2700338" y="177323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add $0,$1,$2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4572000" y="1773238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2627313" y="5381625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$0=$1+$2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4500563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148388" y="1768475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076950" y="5376863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777328" y="1760774"/>
            <a:ext cx="1298600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821393" y="5376863"/>
            <a:ext cx="1298600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6550664" y="1760774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6594729" y="5376863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7963528" y="1757984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0" dirty="0" err="1" smtClean="0">
                <a:solidFill>
                  <a:srgbClr val="FFCC00"/>
                </a:solidFill>
              </a:rPr>
              <a:t>nop</a:t>
            </a:r>
            <a:endParaRPr lang="zh-CN" altLang="en-US" sz="1400" i="0" dirty="0">
              <a:solidFill>
                <a:srgbClr val="FFCC00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007593" y="5374073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0">
                <a:solidFill>
                  <a:srgbClr val="FFCC00"/>
                </a:solidFill>
              </a:rPr>
              <a:t>nop</a:t>
            </a:r>
            <a:endParaRPr lang="zh-CN" altLang="en-US" sz="1400" i="0" dirty="0">
              <a:solidFill>
                <a:srgbClr val="FFCC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插入气泡</a:t>
            </a:r>
          </a:p>
        </p:txBody>
      </p:sp>
      <p:sp>
        <p:nvSpPr>
          <p:cNvPr id="70659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68B35602-9A0A-400B-B76D-1AEA8CF2BF57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59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pic>
        <p:nvPicPr>
          <p:cNvPr id="70660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1268413"/>
            <a:ext cx="8655050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4537034" y="170080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add $0,$1,$2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4524002" y="5397092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$0=$1+$2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148388" y="1768475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076950" y="5376863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nop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550664" y="1760774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6594729" y="5376863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7963528" y="1757984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0" dirty="0" err="1" smtClean="0">
                <a:solidFill>
                  <a:srgbClr val="FFCC00"/>
                </a:solidFill>
              </a:rPr>
              <a:t>nop</a:t>
            </a:r>
            <a:endParaRPr lang="zh-CN" altLang="en-US" sz="1400" i="0" dirty="0">
              <a:solidFill>
                <a:srgbClr val="FFCC00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007593" y="5374073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0">
                <a:solidFill>
                  <a:srgbClr val="FFCC00"/>
                </a:solidFill>
              </a:rPr>
              <a:t>nop</a:t>
            </a:r>
            <a:endParaRPr lang="zh-CN" altLang="en-US" sz="1400" i="0" dirty="0">
              <a:solidFill>
                <a:srgbClr val="FFCC00"/>
              </a:solidFill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2794482" y="170411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New </a:t>
            </a:r>
            <a:r>
              <a:rPr lang="en-US" altLang="zh-CN" sz="1400" i="0" dirty="0" err="1">
                <a:solidFill>
                  <a:srgbClr val="FF0000"/>
                </a:solidFill>
              </a:rPr>
              <a:t>inctruction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成绩评定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dirty="0" smtClean="0"/>
              <a:t>成绩构成</a:t>
            </a:r>
            <a:endParaRPr altLang="zh-CN" dirty="0" smtClean="0"/>
          </a:p>
          <a:p>
            <a:pPr lvl="1"/>
            <a:r>
              <a:rPr altLang="zh-CN" dirty="0" smtClean="0"/>
              <a:t>设计过程和结果占</a:t>
            </a:r>
            <a:r>
              <a:rPr lang="en-US" altLang="zh-CN" dirty="0" smtClean="0"/>
              <a:t>70%</a:t>
            </a:r>
          </a:p>
          <a:p>
            <a:pPr lvl="1"/>
            <a:r>
              <a:rPr altLang="zh-CN" dirty="0" smtClean="0"/>
              <a:t>报告部分占</a:t>
            </a:r>
            <a:r>
              <a:rPr lang="en-US" altLang="zh-CN" dirty="0" smtClean="0"/>
              <a:t>          30%</a:t>
            </a:r>
            <a:r>
              <a:rPr altLang="zh-CN" dirty="0" smtClean="0"/>
              <a:t>；</a:t>
            </a:r>
            <a:endParaRPr lang="en-US" altLang="zh-CN" dirty="0" smtClean="0"/>
          </a:p>
          <a:p>
            <a:pPr lvl="1"/>
            <a:r>
              <a:rPr dirty="0" smtClean="0"/>
              <a:t>缺勤直接负分（</a:t>
            </a:r>
            <a:r>
              <a:rPr lang="en-US" altLang="zh-CN" dirty="0" smtClean="0"/>
              <a:t>10%</a:t>
            </a:r>
            <a:r>
              <a:rPr dirty="0" smtClean="0"/>
              <a:t>），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缺勤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</a:t>
            </a:r>
            <a:r>
              <a:rPr lang="zh-CN" altLang="en-US" dirty="0"/>
              <a:t>，不扣分</a:t>
            </a:r>
          </a:p>
          <a:p>
            <a:pPr lvl="2"/>
            <a:r>
              <a:rPr lang="en-US" altLang="zh-CN" dirty="0" smtClean="0"/>
              <a:t>5</a:t>
            </a:r>
            <a:r>
              <a:rPr lang="zh-CN" altLang="en-US" dirty="0" smtClean="0"/>
              <a:t>次</a:t>
            </a:r>
            <a:r>
              <a:rPr lang="zh-CN" altLang="en-US" dirty="0"/>
              <a:t>扣</a:t>
            </a:r>
            <a:r>
              <a:rPr lang="en-US" altLang="zh-CN" dirty="0"/>
              <a:t>8</a:t>
            </a:r>
            <a:r>
              <a:rPr lang="zh-CN" altLang="en-US" dirty="0"/>
              <a:t>分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</a:t>
            </a:r>
            <a:r>
              <a:rPr lang="zh-CN" altLang="en-US" dirty="0"/>
              <a:t>扣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  <a:r>
              <a:rPr lang="zh-CN" altLang="en-US" dirty="0" smtClean="0"/>
              <a:t>，代签扣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分，不来微助教签到请假</a:t>
            </a:r>
            <a:endParaRPr lang="zh-CN" altLang="en-US" dirty="0"/>
          </a:p>
          <a:p>
            <a:pPr lvl="2"/>
            <a:r>
              <a:rPr lang="en-US" altLang="zh-CN" dirty="0" smtClean="0"/>
              <a:t>7</a:t>
            </a:r>
            <a:r>
              <a:rPr lang="zh-CN" altLang="en-US" dirty="0" smtClean="0"/>
              <a:t>次</a:t>
            </a:r>
            <a:r>
              <a:rPr lang="zh-CN" altLang="en-US" dirty="0"/>
              <a:t>以上按缺勤</a:t>
            </a:r>
            <a:r>
              <a:rPr lang="en-US" altLang="zh-CN" dirty="0"/>
              <a:t>1/3</a:t>
            </a:r>
            <a:r>
              <a:rPr lang="zh-CN" altLang="en-US" dirty="0"/>
              <a:t>记，无最终成绩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/>
              <a:t>抄袭或被抄袭  </a:t>
            </a:r>
            <a:r>
              <a:rPr lang="en-US" altLang="zh-CN" dirty="0"/>
              <a:t>0</a:t>
            </a:r>
            <a:r>
              <a:rPr lang="zh-CN" altLang="en-US" dirty="0" smtClean="0"/>
              <a:t>分，报告查重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单周期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版本代码可以共享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流水阶段代码不得共享</a:t>
            </a:r>
            <a:endParaRPr lang="zh-CN" altLang="en-US" dirty="0"/>
          </a:p>
          <a:p>
            <a:pPr marL="914400" lvl="2" indent="0">
              <a:buNone/>
            </a:pPr>
            <a:r>
              <a:rPr dirty="0" smtClean="0">
                <a:solidFill>
                  <a:schemeClr val="bg1"/>
                </a:solidFill>
              </a:rPr>
              <a:t>缺勤</a:t>
            </a:r>
            <a:r>
              <a:rPr lang="en-US" altLang="zh-CN" dirty="0" smtClean="0">
                <a:solidFill>
                  <a:schemeClr val="bg1"/>
                </a:solidFill>
              </a:rPr>
              <a:t>1/3</a:t>
            </a:r>
            <a:r>
              <a:rPr dirty="0" smtClean="0">
                <a:solidFill>
                  <a:schemeClr val="bg1"/>
                </a:solidFill>
              </a:rPr>
              <a:t>记，无最终成绩。</a:t>
            </a:r>
            <a:endParaRPr altLang="zh-CN" dirty="0" smtClean="0">
              <a:solidFill>
                <a:schemeClr val="bg1"/>
              </a:solidFill>
            </a:endParaRPr>
          </a:p>
          <a:p>
            <a:endParaRPr dirty="0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2511046F-2086-45B6-BCCE-A62E0EB66C27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6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气泡处理流程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60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24001" y="1397000"/>
          <a:ext cx="2975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24001" y="1768964"/>
          <a:ext cx="2975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524001" y="1057726"/>
          <a:ext cx="2975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IF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EX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WB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534346" y="2139804"/>
          <a:ext cx="2975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34346" y="2510644"/>
          <a:ext cx="2975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534346" y="2881484"/>
          <a:ext cx="2975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534346" y="3252324"/>
          <a:ext cx="2975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气泡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534346" y="3623164"/>
          <a:ext cx="297599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气泡</a:t>
                      </a:r>
                    </a:p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气泡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534346" y="3994004"/>
          <a:ext cx="2975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气泡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气泡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气泡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534346" y="4361680"/>
          <a:ext cx="29759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 j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气泡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气泡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534346" y="4729844"/>
          <a:ext cx="2975990" cy="36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 j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气泡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534346" y="5094844"/>
          <a:ext cx="2975990" cy="36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6j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540284" y="5459844"/>
          <a:ext cx="2975990" cy="36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15</a:t>
                      </a:r>
                      <a:endParaRPr lang="zh-CN" alt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气泡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气泡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6j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546222" y="5833360"/>
          <a:ext cx="2975990" cy="36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16</a:t>
                      </a:r>
                      <a:endParaRPr lang="zh-CN" alt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气泡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气泡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6 j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4572000" y="2510644"/>
            <a:ext cx="205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0" dirty="0" smtClean="0"/>
              <a:t>指令</a:t>
            </a:r>
            <a:r>
              <a:rPr lang="en-US" altLang="zh-CN" i="0" dirty="0" smtClean="0"/>
              <a:t>4</a:t>
            </a:r>
            <a:r>
              <a:rPr lang="zh-CN" altLang="en-US" i="0" dirty="0" smtClean="0"/>
              <a:t>与</a:t>
            </a:r>
            <a:r>
              <a:rPr lang="en-US" altLang="zh-CN" i="0" dirty="0" smtClean="0"/>
              <a:t>3</a:t>
            </a:r>
            <a:r>
              <a:rPr lang="zh-CN" altLang="en-US" i="0" dirty="0" smtClean="0"/>
              <a:t>数据相关</a:t>
            </a:r>
            <a:endParaRPr lang="zh-CN" altLang="en-US" i="0" dirty="0"/>
          </a:p>
        </p:txBody>
      </p:sp>
      <p:sp>
        <p:nvSpPr>
          <p:cNvPr id="21" name="文本框 20"/>
          <p:cNvSpPr txBox="1"/>
          <p:nvPr/>
        </p:nvSpPr>
        <p:spPr>
          <a:xfrm>
            <a:off x="4572000" y="472551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i="0" dirty="0" smtClean="0"/>
              <a:t>指令</a:t>
            </a:r>
            <a:r>
              <a:rPr lang="en-US" altLang="zh-CN" i="0" dirty="0" smtClean="0"/>
              <a:t>6</a:t>
            </a:r>
            <a:r>
              <a:rPr lang="zh-CN" altLang="en-US" i="0" dirty="0" smtClean="0"/>
              <a:t>为跳转指令</a:t>
            </a:r>
            <a:endParaRPr lang="zh-CN" altLang="en-US" i="0" dirty="0"/>
          </a:p>
        </p:txBody>
      </p:sp>
      <p:sp>
        <p:nvSpPr>
          <p:cNvPr id="22" name="文本框 21"/>
          <p:cNvSpPr txBox="1"/>
          <p:nvPr/>
        </p:nvSpPr>
        <p:spPr>
          <a:xfrm>
            <a:off x="4531666" y="5517232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i="0" dirty="0" smtClean="0"/>
              <a:t>清空误取的指令，同步</a:t>
            </a:r>
            <a:r>
              <a:rPr lang="en-US" altLang="zh-CN" i="0" dirty="0" smtClean="0"/>
              <a:t>/</a:t>
            </a:r>
            <a:r>
              <a:rPr lang="zh-CN" altLang="en-US" i="0" dirty="0" smtClean="0"/>
              <a:t>异步清空？</a:t>
            </a:r>
            <a:endParaRPr lang="zh-CN" altLang="en-US" i="0" dirty="0"/>
          </a:p>
        </p:txBody>
      </p:sp>
      <p:sp>
        <p:nvSpPr>
          <p:cNvPr id="23" name="文本框 22"/>
          <p:cNvSpPr txBox="1"/>
          <p:nvPr/>
        </p:nvSpPr>
        <p:spPr>
          <a:xfrm>
            <a:off x="4572000" y="3250662"/>
            <a:ext cx="2723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0" dirty="0" smtClean="0"/>
              <a:t>相关插入气泡，前段暂停</a:t>
            </a:r>
            <a:endParaRPr lang="zh-CN" altLang="en-US" i="0" dirty="0"/>
          </a:p>
        </p:txBody>
      </p:sp>
      <p:sp>
        <p:nvSpPr>
          <p:cNvPr id="24" name="文本框 23"/>
          <p:cNvSpPr txBox="1"/>
          <p:nvPr/>
        </p:nvSpPr>
        <p:spPr>
          <a:xfrm>
            <a:off x="4572000" y="3606394"/>
            <a:ext cx="2723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0" dirty="0" smtClean="0"/>
              <a:t>仍然相关，继续插入气泡</a:t>
            </a:r>
            <a:endParaRPr lang="zh-CN" altLang="en-US" i="0" dirty="0"/>
          </a:p>
        </p:txBody>
      </p:sp>
      <p:sp>
        <p:nvSpPr>
          <p:cNvPr id="25" name="文本框 24"/>
          <p:cNvSpPr txBox="1"/>
          <p:nvPr/>
        </p:nvSpPr>
        <p:spPr>
          <a:xfrm>
            <a:off x="4570776" y="3977269"/>
            <a:ext cx="2723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0" dirty="0" smtClean="0"/>
              <a:t>仍然相关，继续插入气泡</a:t>
            </a:r>
            <a:endParaRPr lang="zh-CN" altLang="en-US" i="0" dirty="0"/>
          </a:p>
        </p:txBody>
      </p:sp>
      <p:sp>
        <p:nvSpPr>
          <p:cNvPr id="26" name="文本框 25"/>
          <p:cNvSpPr txBox="1"/>
          <p:nvPr/>
        </p:nvSpPr>
        <p:spPr>
          <a:xfrm>
            <a:off x="4544792" y="435618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0" dirty="0" smtClean="0"/>
              <a:t>相关解除，流水线继续</a:t>
            </a:r>
            <a:endParaRPr lang="zh-CN" altLang="en-US" i="0" dirty="0"/>
          </a:p>
        </p:txBody>
      </p:sp>
      <p:sp>
        <p:nvSpPr>
          <p:cNvPr id="27" name="文本框 26"/>
          <p:cNvSpPr txBox="1"/>
          <p:nvPr/>
        </p:nvSpPr>
        <p:spPr>
          <a:xfrm>
            <a:off x="4574954" y="2854802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0" dirty="0" smtClean="0"/>
              <a:t>指令</a:t>
            </a:r>
            <a:r>
              <a:rPr lang="en-US" altLang="zh-CN" i="0" dirty="0" smtClean="0"/>
              <a:t>4 ID</a:t>
            </a:r>
            <a:r>
              <a:rPr lang="zh-CN" altLang="en-US" i="0" dirty="0" smtClean="0"/>
              <a:t>段不能取到正确数据</a:t>
            </a:r>
            <a:endParaRPr lang="zh-CN" altLang="en-US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分支相关</a:t>
            </a:r>
          </a:p>
        </p:txBody>
      </p:sp>
      <p:pic>
        <p:nvPicPr>
          <p:cNvPr id="63491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9525" y="1268413"/>
            <a:ext cx="8655050" cy="4113212"/>
          </a:xfrm>
        </p:spPr>
      </p:pic>
      <p:sp>
        <p:nvSpPr>
          <p:cNvPr id="6349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FE1AEB04-05E7-4869-8396-88F4C5DDFA25}" type="slidenum"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61</a:t>
            </a:fld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700338" y="1773238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Add $0,$1,$2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4572000" y="1773238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Jmp 0001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627313" y="5381625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$0=$1+$2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4500563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0001</a:t>
            </a:r>
            <a:r>
              <a:rPr lang="en-US" altLang="zh-CN" sz="1400" i="0">
                <a:solidFill>
                  <a:srgbClr val="FF0000"/>
                </a:solidFill>
                <a:sym typeface="Wingdings" panose="05000000000000000000" pitchFamily="2" charset="2"/>
              </a:rPr>
              <a:t>PC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804531" y="1798266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smtClean="0">
                <a:solidFill>
                  <a:srgbClr val="FF0000"/>
                </a:solidFill>
              </a:rPr>
              <a:t>sub </a:t>
            </a:r>
            <a:r>
              <a:rPr lang="en-US" altLang="zh-CN" sz="1400" i="0" dirty="0">
                <a:solidFill>
                  <a:srgbClr val="FF0000"/>
                </a:solidFill>
              </a:rPr>
              <a:t>$0,$1,$2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37707" y="2216706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0" dirty="0" smtClean="0">
                <a:solidFill>
                  <a:srgbClr val="7030A0"/>
                </a:solidFill>
              </a:rPr>
              <a:t>无用指令</a:t>
            </a:r>
            <a:endParaRPr lang="zh-CN" altLang="en-US" i="0" dirty="0">
              <a:solidFill>
                <a:srgbClr val="7030A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59632" y="2492896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0" dirty="0" smtClean="0">
                <a:solidFill>
                  <a:srgbClr val="7030A0"/>
                </a:solidFill>
              </a:rPr>
              <a:t>无用指令</a:t>
            </a:r>
            <a:endParaRPr lang="zh-CN" altLang="en-US" i="0" dirty="0">
              <a:solidFill>
                <a:srgbClr val="7030A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787094" y="1750219"/>
            <a:ext cx="1298600" cy="330994"/>
          </a:xfrm>
          <a:prstGeom prst="roundRect">
            <a:avLst/>
          </a:prstGeom>
          <a:solidFill>
            <a:srgbClr val="FFC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分支相关</a:t>
            </a:r>
          </a:p>
        </p:txBody>
      </p:sp>
      <p:pic>
        <p:nvPicPr>
          <p:cNvPr id="63491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9525" y="1268413"/>
            <a:ext cx="8655050" cy="4113212"/>
          </a:xfrm>
        </p:spPr>
      </p:pic>
      <p:sp>
        <p:nvSpPr>
          <p:cNvPr id="6349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FE1AEB04-05E7-4869-8396-88F4C5DDFA25}" type="slidenum"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62</a:t>
            </a:fld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4510336" y="1772816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err="1" smtClean="0">
                <a:solidFill>
                  <a:srgbClr val="FF0000"/>
                </a:solidFill>
              </a:rPr>
              <a:t>nop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273800" y="1797338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err="1">
                <a:solidFill>
                  <a:srgbClr val="FF0000"/>
                </a:solidFill>
              </a:rPr>
              <a:t>Jmp</a:t>
            </a:r>
            <a:r>
              <a:rPr lang="en-US" altLang="zh-CN" sz="1400" i="0" dirty="0">
                <a:solidFill>
                  <a:srgbClr val="FF0000"/>
                </a:solidFill>
              </a:rPr>
              <a:t> 0001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202363" y="54057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0001</a:t>
            </a:r>
            <a:r>
              <a:rPr lang="en-US" altLang="zh-CN" sz="1400" i="0">
                <a:solidFill>
                  <a:srgbClr val="FF0000"/>
                </a:solidFill>
                <a:sym typeface="Wingdings" panose="05000000000000000000" pitchFamily="2" charset="2"/>
              </a:rPr>
              <a:t>PC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804531" y="1798266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i="0" dirty="0" smtClean="0">
                <a:solidFill>
                  <a:srgbClr val="FF0000"/>
                </a:solidFill>
              </a:rPr>
              <a:t>正确指令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2740356" y="177281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err="1" smtClean="0">
                <a:solidFill>
                  <a:srgbClr val="FF0000"/>
                </a:solidFill>
              </a:rPr>
              <a:t>nop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164943" y="1761305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945468" y="1768390"/>
            <a:ext cx="867481" cy="330994"/>
          </a:xfrm>
          <a:prstGeom prst="roundRect">
            <a:avLst/>
          </a:prstGeom>
          <a:solidFill>
            <a:srgbClr val="99FF6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插入气泡总结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气泡</a:t>
            </a:r>
            <a:r>
              <a:rPr lang="en-US" altLang="zh-CN" dirty="0" smtClean="0"/>
              <a:t>=</a:t>
            </a:r>
            <a:r>
              <a:rPr lang="zh-CN" altLang="en-US" dirty="0" smtClean="0"/>
              <a:t>空操作</a:t>
            </a:r>
            <a:endParaRPr lang="en-US" altLang="zh-CN" dirty="0" smtClean="0"/>
          </a:p>
          <a:p>
            <a:r>
              <a:rPr lang="zh-CN" altLang="en-US" dirty="0" smtClean="0"/>
              <a:t>数据相关时需插入气泡</a:t>
            </a:r>
            <a:endParaRPr lang="zh-CN" altLang="en-US" dirty="0"/>
          </a:p>
          <a:p>
            <a:pPr lvl="1"/>
            <a:r>
              <a:rPr lang="zh-CN" altLang="en-US" dirty="0"/>
              <a:t>向后段</a:t>
            </a:r>
            <a:r>
              <a:rPr lang="zh-CN" altLang="en-US" dirty="0" smtClean="0"/>
              <a:t>插入一个气泡</a:t>
            </a:r>
            <a:r>
              <a:rPr lang="zh-CN" altLang="en-US" dirty="0"/>
              <a:t>（接口信号清零，最关键的是写回信号）</a:t>
            </a:r>
          </a:p>
          <a:p>
            <a:pPr lvl="1"/>
            <a:r>
              <a:rPr lang="zh-CN" altLang="en-US" dirty="0"/>
              <a:t>向前给出阻塞信号（流水线停顿）避免当前指令被新</a:t>
            </a:r>
            <a:r>
              <a:rPr lang="zh-CN" altLang="en-US" dirty="0" smtClean="0"/>
              <a:t>指令</a:t>
            </a:r>
            <a:endParaRPr lang="en-US" altLang="zh-CN" dirty="0"/>
          </a:p>
          <a:p>
            <a:r>
              <a:rPr lang="zh-CN" altLang="en-US" dirty="0" smtClean="0"/>
              <a:t>分支相关时</a:t>
            </a:r>
          </a:p>
          <a:p>
            <a:pPr lvl="1"/>
            <a:r>
              <a:rPr lang="zh-CN" altLang="en-US" dirty="0" smtClean="0"/>
              <a:t>向前段发出清零信号，清除误取的指令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后续指令继续执行</a:t>
            </a:r>
          </a:p>
          <a:p>
            <a:r>
              <a:rPr lang="zh-CN" altLang="en-US" dirty="0" smtClean="0"/>
              <a:t>气泡过多，效率较低</a:t>
            </a:r>
            <a:endParaRPr lang="en-US" altLang="zh-CN" dirty="0" smtClean="0"/>
          </a:p>
          <a:p>
            <a:r>
              <a:rPr lang="zh-CN" altLang="en-US" dirty="0" smtClean="0"/>
              <a:t>进一步优化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寄存器</a:t>
            </a:r>
            <a:r>
              <a:rPr lang="zh-CN" altLang="en-US" dirty="0"/>
              <a:t>堆写入和读出过程分离（先写后读，下跳沿写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数据重定向（</a:t>
            </a:r>
            <a:r>
              <a:rPr lang="en-US" altLang="zh-CN" dirty="0" smtClean="0"/>
              <a:t>forwarding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bypass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zh-CN" altLang="en-US" dirty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63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数据重定向</a:t>
            </a:r>
          </a:p>
        </p:txBody>
      </p:sp>
      <p:pic>
        <p:nvPicPr>
          <p:cNvPr id="61443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9525" y="1268413"/>
            <a:ext cx="8655050" cy="4113212"/>
          </a:xfrm>
        </p:spPr>
      </p:pic>
      <p:sp>
        <p:nvSpPr>
          <p:cNvPr id="6144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D98342E3-5C57-460A-9222-6DD341A22CFE}" type="slidenum"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64</a:t>
            </a:fld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4572000" y="1773238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or $1,$1,$2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161088" y="1773238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and </a:t>
            </a:r>
            <a:r>
              <a:rPr lang="en-US" altLang="zh-CN" sz="1400" i="0" smtClean="0">
                <a:solidFill>
                  <a:srgbClr val="FF0000"/>
                </a:solidFill>
              </a:rPr>
              <a:t>$1,$</a:t>
            </a:r>
            <a:r>
              <a:rPr lang="en-US" altLang="zh-CN" sz="1400" i="0" dirty="0" smtClean="0">
                <a:solidFill>
                  <a:srgbClr val="FF0000"/>
                </a:solidFill>
              </a:rPr>
              <a:t>3,$4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7516813" y="1773238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err="1">
                <a:solidFill>
                  <a:srgbClr val="00B0F0"/>
                </a:solidFill>
              </a:rPr>
              <a:t>lw</a:t>
            </a:r>
            <a:r>
              <a:rPr lang="en-US" altLang="zh-CN" sz="1400" i="0" dirty="0">
                <a:solidFill>
                  <a:srgbClr val="00B0F0"/>
                </a:solidFill>
              </a:rPr>
              <a:t> </a:t>
            </a:r>
            <a:r>
              <a:rPr lang="en-US" altLang="zh-CN" sz="1400" i="0" dirty="0" smtClean="0">
                <a:solidFill>
                  <a:srgbClr val="00B0F0"/>
                </a:solidFill>
              </a:rPr>
              <a:t>$2,$3,4</a:t>
            </a:r>
            <a:endParaRPr lang="zh-CN" altLang="en-US" sz="1400" i="0" dirty="0">
              <a:solidFill>
                <a:srgbClr val="00B0F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4500563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$1=$1 | 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089650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smtClean="0">
                <a:solidFill>
                  <a:srgbClr val="FF0000"/>
                </a:solidFill>
              </a:rPr>
              <a:t>$1=$3&amp;$4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7524750" y="53816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smtClean="0">
                <a:solidFill>
                  <a:srgbClr val="00B0F0"/>
                </a:solidFill>
              </a:rPr>
              <a:t>$2=Mem[$3+4</a:t>
            </a:r>
            <a:r>
              <a:rPr lang="en-US" altLang="zh-CN" sz="1400" i="0" dirty="0">
                <a:solidFill>
                  <a:srgbClr val="00B0F0"/>
                </a:solidFill>
              </a:rPr>
              <a:t>]</a:t>
            </a:r>
            <a:endParaRPr lang="zh-CN" altLang="en-US" sz="1400" i="0" dirty="0">
              <a:solidFill>
                <a:srgbClr val="00B0F0"/>
              </a:solidFill>
            </a:endParaRPr>
          </a:p>
        </p:txBody>
      </p:sp>
      <p:sp>
        <p:nvSpPr>
          <p:cNvPr id="2" name="弧形 1"/>
          <p:cNvSpPr/>
          <p:nvPr/>
        </p:nvSpPr>
        <p:spPr>
          <a:xfrm>
            <a:off x="5220072" y="2954337"/>
            <a:ext cx="1368151" cy="802166"/>
          </a:xfrm>
          <a:prstGeom prst="arc">
            <a:avLst>
              <a:gd name="adj1" fmla="val 11588496"/>
              <a:gd name="adj2" fmla="val 1466506"/>
            </a:avLst>
          </a:prstGeom>
          <a:ln w="3492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弧形 14"/>
          <p:cNvSpPr/>
          <p:nvPr/>
        </p:nvSpPr>
        <p:spPr>
          <a:xfrm flipV="1">
            <a:off x="5148263" y="3502025"/>
            <a:ext cx="3013075" cy="719138"/>
          </a:xfrm>
          <a:prstGeom prst="arc">
            <a:avLst>
              <a:gd name="adj1" fmla="val 11052364"/>
              <a:gd name="adj2" fmla="val 599535"/>
            </a:avLst>
          </a:prstGeom>
          <a:ln w="34925">
            <a:solidFill>
              <a:srgbClr val="00B0F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7" name="弧形 16"/>
          <p:cNvSpPr/>
          <p:nvPr/>
        </p:nvSpPr>
        <p:spPr>
          <a:xfrm flipV="1">
            <a:off x="5220071" y="3585607"/>
            <a:ext cx="2967337" cy="1284765"/>
          </a:xfrm>
          <a:prstGeom prst="arc">
            <a:avLst>
              <a:gd name="adj1" fmla="val 10507202"/>
              <a:gd name="adj2" fmla="val 20879148"/>
            </a:avLst>
          </a:prstGeom>
          <a:ln w="34925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/>
      <p:bldP spid="1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Use</a:t>
            </a:r>
            <a:r>
              <a:rPr lang="zh-CN" altLang="en-US" dirty="0" smtClean="0"/>
              <a:t>相关（</a:t>
            </a:r>
            <a:r>
              <a:rPr lang="zh-CN" altLang="en-US" dirty="0" smtClean="0">
                <a:solidFill>
                  <a:srgbClr val="FF0000"/>
                </a:solidFill>
              </a:rPr>
              <a:t>不能重定向</a:t>
            </a:r>
            <a:r>
              <a:rPr lang="zh-CN" altLang="en-US" dirty="0" smtClean="0"/>
              <a:t>）</a:t>
            </a:r>
          </a:p>
        </p:txBody>
      </p:sp>
      <p:pic>
        <p:nvPicPr>
          <p:cNvPr id="61443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1048154"/>
            <a:ext cx="8655050" cy="4113212"/>
          </a:xfrm>
        </p:spPr>
      </p:pic>
      <p:sp>
        <p:nvSpPr>
          <p:cNvPr id="6144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D98342E3-5C57-460A-9222-6DD341A22CFE}" type="slidenum"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65</a:t>
            </a:fld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4761037" y="1552979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or $1,$1,$2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345213" y="1564178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err="1" smtClean="0">
                <a:solidFill>
                  <a:srgbClr val="FF0000"/>
                </a:solidFill>
              </a:rPr>
              <a:t>Lw</a:t>
            </a:r>
            <a:r>
              <a:rPr lang="en-US" altLang="zh-CN" sz="1400" i="0" dirty="0" smtClean="0">
                <a:solidFill>
                  <a:srgbClr val="FF0000"/>
                </a:solidFill>
              </a:rPr>
              <a:t> </a:t>
            </a:r>
            <a:r>
              <a:rPr lang="en-US" altLang="zh-CN" sz="1400" i="0" dirty="0">
                <a:solidFill>
                  <a:srgbClr val="FF0000"/>
                </a:solidFill>
              </a:rPr>
              <a:t>$1,$2,4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4689600" y="5161366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$1=$1 | 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456069" y="5143903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>
                <a:solidFill>
                  <a:srgbClr val="FF0000"/>
                </a:solidFill>
              </a:rPr>
              <a:t>$1=Mem[$2+4]</a:t>
            </a:r>
            <a:endParaRPr lang="zh-CN" altLang="en-US" sz="1400" i="0">
              <a:solidFill>
                <a:srgbClr val="FF0000"/>
              </a:solidFill>
            </a:endParaRPr>
          </a:p>
        </p:txBody>
      </p:sp>
      <p:sp>
        <p:nvSpPr>
          <p:cNvPr id="15" name="弧形 14"/>
          <p:cNvSpPr/>
          <p:nvPr/>
        </p:nvSpPr>
        <p:spPr>
          <a:xfrm flipV="1">
            <a:off x="5337301" y="3281766"/>
            <a:ext cx="2519362" cy="719138"/>
          </a:xfrm>
          <a:prstGeom prst="arc">
            <a:avLst>
              <a:gd name="adj1" fmla="val 11052364"/>
              <a:gd name="adj2" fmla="val 596115"/>
            </a:avLst>
          </a:prstGeom>
          <a:ln w="3492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95536" y="5618337"/>
            <a:ext cx="8218488" cy="6568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i="0" kern="0" dirty="0" smtClean="0"/>
              <a:t>执行段路径时间过长</a:t>
            </a:r>
            <a:r>
              <a:rPr lang="en-US" altLang="zh-CN" i="0" kern="0" dirty="0" smtClean="0"/>
              <a:t>=</a:t>
            </a:r>
            <a:r>
              <a:rPr lang="zh-CN" altLang="en-US" i="0" kern="0" dirty="0" smtClean="0"/>
              <a:t>访存时间</a:t>
            </a:r>
            <a:r>
              <a:rPr lang="en-US" altLang="zh-CN" i="0" kern="0" dirty="0" smtClean="0"/>
              <a:t>+ALU</a:t>
            </a:r>
            <a:r>
              <a:rPr lang="zh-CN" altLang="en-US" i="0" kern="0" dirty="0" smtClean="0"/>
              <a:t>时间</a:t>
            </a:r>
            <a:endParaRPr lang="en-US" altLang="zh-CN" i="0" kern="0" dirty="0" smtClean="0"/>
          </a:p>
          <a:p>
            <a:r>
              <a:rPr lang="zh-CN" altLang="en-US" i="0" kern="0" dirty="0" smtClean="0"/>
              <a:t>正确方法：</a:t>
            </a:r>
            <a:r>
              <a:rPr lang="en-US" altLang="zh-CN" i="0" kern="0" dirty="0" smtClean="0"/>
              <a:t>ID</a:t>
            </a:r>
            <a:r>
              <a:rPr lang="zh-CN" altLang="en-US" i="0" kern="0" dirty="0" smtClean="0"/>
              <a:t>段发现</a:t>
            </a:r>
            <a:r>
              <a:rPr lang="en-US" altLang="zh-CN" i="0" kern="0" dirty="0" smtClean="0"/>
              <a:t>Load-Use</a:t>
            </a:r>
            <a:r>
              <a:rPr lang="zh-CN" altLang="en-US" i="0" kern="0" dirty="0" smtClean="0"/>
              <a:t>相关，</a:t>
            </a:r>
            <a:r>
              <a:rPr lang="zh-CN" altLang="en-US" b="1" i="0" u="sng" kern="0" dirty="0" smtClean="0">
                <a:solidFill>
                  <a:srgbClr val="FF0000"/>
                </a:solidFill>
              </a:rPr>
              <a:t>插入一个气泡</a:t>
            </a:r>
          </a:p>
        </p:txBody>
      </p:sp>
      <p:sp>
        <p:nvSpPr>
          <p:cNvPr id="3" name="乘号 2"/>
          <p:cNvSpPr/>
          <p:nvPr/>
        </p:nvSpPr>
        <p:spPr>
          <a:xfrm>
            <a:off x="6921574" y="3600295"/>
            <a:ext cx="576064" cy="64807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Use</a:t>
            </a:r>
            <a:r>
              <a:rPr lang="zh-CN" altLang="en-US" dirty="0" smtClean="0"/>
              <a:t>相关</a:t>
            </a:r>
          </a:p>
        </p:txBody>
      </p:sp>
      <p:pic>
        <p:nvPicPr>
          <p:cNvPr id="61443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1048154"/>
            <a:ext cx="8655050" cy="4113212"/>
          </a:xfrm>
        </p:spPr>
      </p:pic>
      <p:sp>
        <p:nvSpPr>
          <p:cNvPr id="6144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D98342E3-5C57-460A-9222-6DD341A22CFE}" type="slidenum"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66</a:t>
            </a:fld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2792430" y="1564178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or $1,$1,$2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4688806" y="1549722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err="1" smtClean="0">
                <a:solidFill>
                  <a:srgbClr val="FF0000"/>
                </a:solidFill>
              </a:rPr>
              <a:t>Lw</a:t>
            </a:r>
            <a:r>
              <a:rPr lang="en-US" altLang="zh-CN" sz="1400" i="0" dirty="0" smtClean="0">
                <a:solidFill>
                  <a:srgbClr val="FF0000"/>
                </a:solidFill>
              </a:rPr>
              <a:t> </a:t>
            </a:r>
            <a:r>
              <a:rPr lang="en-US" altLang="zh-CN" sz="1400" i="0" dirty="0">
                <a:solidFill>
                  <a:srgbClr val="FF0000"/>
                </a:solidFill>
              </a:rPr>
              <a:t>$1,$2,4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3003937" y="5107180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$1=$1 | 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4731137" y="5092724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$1=Mem[$2+4]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95536" y="5618337"/>
            <a:ext cx="8218488" cy="6568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i="0" kern="0" dirty="0" smtClean="0"/>
              <a:t>ID</a:t>
            </a:r>
            <a:r>
              <a:rPr lang="zh-CN" altLang="en-US" i="0" kern="0" dirty="0" smtClean="0"/>
              <a:t>段发现</a:t>
            </a:r>
            <a:r>
              <a:rPr lang="en-US" altLang="zh-CN" i="0" kern="0" dirty="0" smtClean="0"/>
              <a:t>Load-Use</a:t>
            </a:r>
            <a:r>
              <a:rPr lang="zh-CN" altLang="en-US" i="0" kern="0" dirty="0" smtClean="0"/>
              <a:t>相关，插入一个气泡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Use</a:t>
            </a:r>
            <a:r>
              <a:rPr lang="zh-CN" altLang="en-US" dirty="0" smtClean="0"/>
              <a:t>相关</a:t>
            </a:r>
          </a:p>
        </p:txBody>
      </p:sp>
      <p:pic>
        <p:nvPicPr>
          <p:cNvPr id="61443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1048154"/>
            <a:ext cx="8655050" cy="4113212"/>
          </a:xfrm>
        </p:spPr>
      </p:pic>
      <p:sp>
        <p:nvSpPr>
          <p:cNvPr id="6144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67625" y="6237288"/>
            <a:ext cx="1016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D98342E3-5C57-460A-9222-6DD341A22CFE}" type="slidenum"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67</a:t>
            </a:fld>
            <a:r>
              <a:rPr lang="en-US" altLang="zh-CN" sz="18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2792430" y="1564178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or $1,$1,$2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4688806" y="1549722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err="1" smtClean="0">
                <a:solidFill>
                  <a:srgbClr val="FF0000"/>
                </a:solidFill>
              </a:rPr>
              <a:t>Nop</a:t>
            </a:r>
            <a:r>
              <a:rPr lang="zh-CN" altLang="en-US" sz="1400" i="0" dirty="0" smtClean="0">
                <a:solidFill>
                  <a:srgbClr val="FF0000"/>
                </a:solidFill>
              </a:rPr>
              <a:t>（气泡）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3003937" y="5107180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$1=$1 | $2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4731137" y="5092724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err="1" smtClean="0">
                <a:solidFill>
                  <a:srgbClr val="FF0000"/>
                </a:solidFill>
              </a:rPr>
              <a:t>Nop</a:t>
            </a:r>
            <a:r>
              <a:rPr lang="zh-CN" altLang="en-US" sz="1400" i="0" dirty="0" smtClean="0">
                <a:solidFill>
                  <a:srgbClr val="FF0000"/>
                </a:solidFill>
              </a:rPr>
              <a:t>（气泡）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95536" y="5618337"/>
            <a:ext cx="8218488" cy="6568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i="0" kern="0" dirty="0" smtClean="0"/>
              <a:t>ID</a:t>
            </a:r>
            <a:r>
              <a:rPr lang="zh-CN" altLang="en-US" i="0" kern="0" dirty="0" smtClean="0"/>
              <a:t>段发现</a:t>
            </a:r>
            <a:r>
              <a:rPr lang="en-US" altLang="zh-CN" i="0" kern="0" dirty="0" smtClean="0"/>
              <a:t>Load-Use</a:t>
            </a:r>
            <a:r>
              <a:rPr lang="zh-CN" altLang="en-US" i="0" kern="0" dirty="0" smtClean="0"/>
              <a:t>相关，插入一个气泡</a:t>
            </a: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385996" y="512667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>
                <a:solidFill>
                  <a:srgbClr val="FF0000"/>
                </a:solidFill>
              </a:rPr>
              <a:t>$1=Mem[$2+4]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395581" y="1535561"/>
            <a:ext cx="1728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0" dirty="0" err="1" smtClean="0">
                <a:solidFill>
                  <a:srgbClr val="FF0000"/>
                </a:solidFill>
              </a:rPr>
              <a:t>Lw</a:t>
            </a:r>
            <a:r>
              <a:rPr lang="en-US" altLang="zh-CN" sz="1400" i="0" dirty="0" smtClean="0">
                <a:solidFill>
                  <a:srgbClr val="FF0000"/>
                </a:solidFill>
              </a:rPr>
              <a:t> </a:t>
            </a:r>
            <a:r>
              <a:rPr lang="en-US" altLang="zh-CN" sz="1400" i="0" dirty="0">
                <a:solidFill>
                  <a:srgbClr val="FF0000"/>
                </a:solidFill>
              </a:rPr>
              <a:t>$1,$2,4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全冒险处理机制的流水</a:t>
            </a:r>
            <a:r>
              <a:rPr lang="en-US" altLang="zh-CN" smtClean="0"/>
              <a:t>CPU</a:t>
            </a:r>
            <a:endParaRPr lang="zh-CN" altLang="en-US" smtClean="0"/>
          </a:p>
        </p:txBody>
      </p:sp>
      <p:pic>
        <p:nvPicPr>
          <p:cNvPr id="75779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125538"/>
            <a:ext cx="9240838" cy="5354637"/>
          </a:xfrm>
        </p:spPr>
      </p:pic>
      <p:sp>
        <p:nvSpPr>
          <p:cNvPr id="75780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5D72206E-D76F-47CE-86E4-4B1087CDB549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68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411760" y="817761"/>
            <a:ext cx="4896544" cy="30777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i="0" dirty="0" smtClean="0">
                <a:solidFill>
                  <a:srgbClr val="FF0000"/>
                </a:solidFill>
              </a:rPr>
              <a:t>分支指令在哪个阶段完成？ </a:t>
            </a:r>
            <a:r>
              <a:rPr lang="en-US" altLang="zh-CN" sz="1400" i="0" dirty="0" smtClean="0">
                <a:solidFill>
                  <a:srgbClr val="FF0000"/>
                </a:solidFill>
              </a:rPr>
              <a:t>Why</a:t>
            </a:r>
            <a:r>
              <a:rPr lang="zh-CN" altLang="en-US" sz="1400" i="0" dirty="0" smtClean="0">
                <a:solidFill>
                  <a:srgbClr val="FF0000"/>
                </a:solidFill>
              </a:rPr>
              <a:t>？</a:t>
            </a:r>
            <a:endParaRPr lang="zh-CN" altLang="en-US" sz="1400" i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LOGISIM</a:t>
            </a:r>
            <a:r>
              <a:rPr lang="zh-CN" altLang="en-US" dirty="0" smtClean="0"/>
              <a:t>流水示意图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6" y="908720"/>
            <a:ext cx="8432105" cy="3794447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69</a:t>
            </a:fld>
            <a:r>
              <a:rPr lang="en-US" altLang="zh-CN" smtClean="0"/>
              <a:t>- </a:t>
            </a:r>
            <a:endParaRPr lang="en-US" altLang="zh-CN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395536" y="4814962"/>
            <a:ext cx="8218488" cy="120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i="0" kern="0" dirty="0" smtClean="0"/>
              <a:t>接口部件封装尽可能封装的长一点，分段清晰。</a:t>
            </a:r>
            <a:endParaRPr lang="en-US" altLang="zh-CN" i="0" kern="0" dirty="0" smtClean="0"/>
          </a:p>
          <a:p>
            <a:r>
              <a:rPr lang="zh-CN" altLang="en-US" i="0" kern="0" dirty="0" smtClean="0"/>
              <a:t>连接清晰，不滥用隧道</a:t>
            </a:r>
            <a:endParaRPr lang="en-US" altLang="zh-CN" i="0" kern="0" dirty="0" smtClean="0"/>
          </a:p>
          <a:p>
            <a:r>
              <a:rPr lang="zh-CN" altLang="en-US" i="0" kern="0" dirty="0" smtClean="0"/>
              <a:t>布局合理，适度封装</a:t>
            </a:r>
          </a:p>
          <a:p>
            <a:endParaRPr lang="zh-CN" altLang="en-US" i="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进度安排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altLang="zh-CN" dirty="0" smtClean="0"/>
              <a:t>课程设计的总体时间为</a:t>
            </a:r>
            <a:r>
              <a:rPr lang="en-US" altLang="zh-CN" dirty="0" smtClean="0"/>
              <a:t>2</a:t>
            </a:r>
            <a:r>
              <a:rPr altLang="zh-CN" dirty="0" smtClean="0"/>
              <a:t>周，具体安排如下</a:t>
            </a:r>
            <a:r>
              <a:rPr lang="en-US" altLang="zh-CN" dirty="0" smtClean="0"/>
              <a:t>:</a:t>
            </a:r>
            <a:endParaRPr altLang="zh-CN" dirty="0" smtClean="0"/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1</a:t>
            </a:r>
            <a:r>
              <a:rPr altLang="zh-CN" dirty="0" smtClean="0"/>
              <a:t>天：到实验室布置任务和集中讲解；</a:t>
            </a:r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1~3</a:t>
            </a:r>
            <a:r>
              <a:rPr altLang="zh-CN" dirty="0" smtClean="0"/>
              <a:t>天：学生查阅资料，开始方案设计；</a:t>
            </a:r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4</a:t>
            </a:r>
            <a:r>
              <a:rPr altLang="zh-CN" dirty="0" smtClean="0"/>
              <a:t>天：中期进度检查，单周期验收检查；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阶段性成果</a:t>
            </a:r>
            <a:r>
              <a:rPr dirty="0" smtClean="0"/>
              <a:t>随时检查；</a:t>
            </a:r>
            <a:endParaRPr altLang="zh-CN" dirty="0" smtClean="0"/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10</a:t>
            </a:r>
            <a:r>
              <a:rPr altLang="zh-CN" dirty="0" smtClean="0"/>
              <a:t>天：最终结果验收。</a:t>
            </a:r>
          </a:p>
          <a:p>
            <a:r>
              <a:rPr lang="zh-CN" altLang="en-US" dirty="0" smtClean="0"/>
              <a:t>报告不得超过</a:t>
            </a:r>
            <a:r>
              <a:rPr lang="en-US" altLang="zh-CN" dirty="0" smtClean="0"/>
              <a:t>66</a:t>
            </a:r>
            <a:r>
              <a:rPr lang="zh-CN" altLang="en-US" dirty="0" smtClean="0"/>
              <a:t>页，第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周周一交报告</a:t>
            </a:r>
            <a:endParaRPr lang="en-US" altLang="zh-CN" dirty="0" smtClean="0"/>
          </a:p>
          <a:p>
            <a:r>
              <a:rPr lang="zh-CN" altLang="en-US" dirty="0" smtClean="0"/>
              <a:t>按班为单位提交电子版即可，具体规范见任务书</a:t>
            </a:r>
            <a:endParaRPr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AA1EEBC5-FD96-43CD-B907-3958E548B782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7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流水需要考虑的问题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zh-CN" altLang="en-US" dirty="0" smtClean="0"/>
              <a:t>流水分段原则（各段时间均衡，否则按慢速同步）</a:t>
            </a:r>
            <a:endParaRPr lang="en-US" altLang="zh-CN" dirty="0" smtClean="0"/>
          </a:p>
          <a:p>
            <a:r>
              <a:rPr lang="zh-CN" altLang="en-US" dirty="0" smtClean="0"/>
              <a:t>分支指令在那个阶段完成，为什么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无误取的实现虽然在</a:t>
            </a:r>
            <a:r>
              <a:rPr lang="en-US" altLang="zh-CN" dirty="0" err="1" smtClean="0"/>
              <a:t>logsim</a:t>
            </a:r>
            <a:r>
              <a:rPr lang="zh-CN" altLang="en-US" dirty="0" smtClean="0"/>
              <a:t>中可实现，但实际不可行，</a:t>
            </a:r>
            <a:r>
              <a:rPr lang="en-US" altLang="zh-CN" dirty="0" smtClean="0"/>
              <a:t>why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译码段与写回段之间的数据相关是否必须插入气泡？</a:t>
            </a:r>
            <a:endParaRPr lang="en-US" altLang="zh-CN" dirty="0" smtClean="0"/>
          </a:p>
          <a:p>
            <a:r>
              <a:rPr lang="en-US" altLang="zh-CN" dirty="0" err="1" smtClean="0"/>
              <a:t>Syscall</a:t>
            </a:r>
            <a:r>
              <a:rPr lang="zh-CN" altLang="en-US" dirty="0" smtClean="0"/>
              <a:t>是否有数据相关，如何处理？</a:t>
            </a:r>
            <a:endParaRPr lang="en-US" altLang="zh-CN" dirty="0" smtClean="0"/>
          </a:p>
          <a:p>
            <a:r>
              <a:rPr lang="en-US" altLang="zh-CN" dirty="0"/>
              <a:t>Load Use</a:t>
            </a:r>
            <a:r>
              <a:rPr lang="zh-CN" altLang="en-US" dirty="0"/>
              <a:t>冲突能否重定向解决</a:t>
            </a:r>
            <a:r>
              <a:rPr lang="en-US" altLang="zh-CN" dirty="0"/>
              <a:t>,why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流水线中断时中断哪条指令，如果有两条指令同时完成如何处理？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dirty="0" smtClean="0"/>
          </a:p>
          <a:p>
            <a:endParaRPr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E4FA6DE5-705A-4898-AC75-8E907B0EB41C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70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动态分支预测要求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688632"/>
          </a:xfrm>
        </p:spPr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BHT</a:t>
            </a:r>
            <a:r>
              <a:rPr lang="zh-CN" altLang="en-US" dirty="0" smtClean="0"/>
              <a:t>表（</a:t>
            </a:r>
            <a:r>
              <a:rPr lang="en-US" altLang="zh-CN" dirty="0" smtClean="0"/>
              <a:t>Branch History Table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8</a:t>
            </a:r>
            <a:r>
              <a:rPr lang="zh-CN" altLang="en-US" dirty="0" smtClean="0"/>
              <a:t>个表项，表</a:t>
            </a:r>
            <a:r>
              <a:rPr lang="zh-CN" altLang="en-US" dirty="0"/>
              <a:t>项</a:t>
            </a:r>
            <a:r>
              <a:rPr lang="zh-CN" altLang="en-US" dirty="0" smtClean="0"/>
              <a:t>内容如下</a:t>
            </a:r>
            <a:endParaRPr lang="en-US" altLang="zh-CN" dirty="0"/>
          </a:p>
          <a:p>
            <a:pPr lvl="2"/>
            <a:r>
              <a:rPr lang="en-US" altLang="zh-CN" dirty="0"/>
              <a:t>Valid</a:t>
            </a:r>
            <a:r>
              <a:rPr lang="zh-CN" altLang="en-US" dirty="0"/>
              <a:t>位，</a:t>
            </a:r>
            <a:r>
              <a:rPr lang="en-US" altLang="zh-CN" dirty="0"/>
              <a:t>PC</a:t>
            </a:r>
            <a:r>
              <a:rPr lang="zh-CN" altLang="en-US" dirty="0"/>
              <a:t>，</a:t>
            </a:r>
            <a:r>
              <a:rPr lang="en-US" altLang="zh-CN" dirty="0" err="1"/>
              <a:t>BranchAddr</a:t>
            </a:r>
            <a:r>
              <a:rPr lang="zh-CN" altLang="en-US" dirty="0"/>
              <a:t>，双预测位，</a:t>
            </a:r>
            <a:r>
              <a:rPr lang="en-US" altLang="zh-CN" dirty="0"/>
              <a:t>LRU</a:t>
            </a:r>
            <a:r>
              <a:rPr lang="zh-CN" altLang="en-US" dirty="0"/>
              <a:t>调度标记</a:t>
            </a:r>
            <a:endParaRPr lang="en-US" altLang="zh-CN" dirty="0"/>
          </a:p>
          <a:p>
            <a:r>
              <a:rPr lang="zh-CN" altLang="en-US" dirty="0" smtClean="0"/>
              <a:t>预测思路</a:t>
            </a:r>
            <a:endParaRPr lang="en-US" altLang="zh-CN" dirty="0" smtClean="0"/>
          </a:p>
          <a:p>
            <a:pPr lvl="1"/>
            <a:r>
              <a:rPr lang="zh-CN" altLang="en-US" dirty="0"/>
              <a:t>以</a:t>
            </a:r>
            <a:r>
              <a:rPr lang="en-US" altLang="zh-CN" dirty="0" smtClean="0"/>
              <a:t>PC</a:t>
            </a:r>
            <a:r>
              <a:rPr lang="zh-CN" altLang="en-US" dirty="0" smtClean="0"/>
              <a:t>为关键字到</a:t>
            </a:r>
            <a:r>
              <a:rPr lang="en-US" altLang="zh-CN" dirty="0" smtClean="0"/>
              <a:t>BHT</a:t>
            </a:r>
            <a:r>
              <a:rPr lang="zh-CN" altLang="en-US" dirty="0" smtClean="0"/>
              <a:t>表做全相联比较查找，如果命中，直接根据预测位给出下一条指令正确地址（取指令阶段，与取指令并行）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执行阶段遇到跳转指令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BHT</a:t>
            </a:r>
            <a:r>
              <a:rPr lang="zh-CN" altLang="en-US" dirty="0" smtClean="0"/>
              <a:t>命中，根据跳转情况更新预测位，</a:t>
            </a:r>
            <a:r>
              <a:rPr lang="en-US" altLang="zh-CN" dirty="0" smtClean="0"/>
              <a:t>LRU</a:t>
            </a:r>
            <a:r>
              <a:rPr lang="zh-CN" altLang="en-US" dirty="0" smtClean="0"/>
              <a:t>调度标记清零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BHT</a:t>
            </a:r>
            <a:r>
              <a:rPr lang="zh-CN" altLang="en-US" dirty="0" smtClean="0"/>
              <a:t>不命中，将对应指令信息放入</a:t>
            </a:r>
            <a:r>
              <a:rPr lang="en-US" altLang="zh-CN" dirty="0" smtClean="0"/>
              <a:t>BHT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zh-CN" altLang="en-US" dirty="0" smtClean="0"/>
              <a:t>关键技术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全相联存储器实现，</a:t>
            </a:r>
            <a:r>
              <a:rPr lang="en-US" altLang="zh-CN" dirty="0" smtClean="0"/>
              <a:t>LRU</a:t>
            </a:r>
            <a:r>
              <a:rPr lang="zh-CN" altLang="en-US" dirty="0" smtClean="0"/>
              <a:t>调度实现</a:t>
            </a:r>
            <a:endParaRPr lang="en-US" altLang="zh-CN" dirty="0" smtClean="0"/>
          </a:p>
          <a:p>
            <a:pPr lvl="1"/>
            <a:r>
              <a:rPr lang="zh-CN" altLang="en-US" dirty="0"/>
              <a:t>双</a:t>
            </a:r>
            <a:r>
              <a:rPr lang="zh-CN" altLang="en-US" dirty="0" smtClean="0"/>
              <a:t>位预测状态机实现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71</a:t>
            </a:fld>
            <a:r>
              <a:rPr lang="en-US" altLang="zh-CN" smtClean="0"/>
              <a:t>-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课程设计团队天梯赛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每班</a:t>
            </a:r>
            <a:r>
              <a:rPr lang="en-US" altLang="zh-CN" dirty="0" smtClean="0"/>
              <a:t>4-5</a:t>
            </a:r>
            <a:r>
              <a:rPr lang="zh-CN" altLang="en-US" dirty="0" smtClean="0"/>
              <a:t>只队伍，各班前两名团队有分数奖励（</a:t>
            </a:r>
            <a:r>
              <a:rPr lang="en-US" altLang="zh-CN" dirty="0" smtClean="0"/>
              <a:t>2/1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pPr lvl="1"/>
            <a:r>
              <a:rPr lang="zh-CN" altLang="en-US" dirty="0"/>
              <a:t>组</a:t>
            </a:r>
            <a:r>
              <a:rPr lang="zh-CN" altLang="en-US" dirty="0" smtClean="0"/>
              <a:t>原不及格的队员成绩不计入团队总成绩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重修生</a:t>
            </a:r>
            <a:r>
              <a:rPr lang="en-US" altLang="zh-CN" dirty="0" smtClean="0"/>
              <a:t>/</a:t>
            </a:r>
            <a:r>
              <a:rPr lang="zh-CN" altLang="en-US" dirty="0" smtClean="0"/>
              <a:t>留级生</a:t>
            </a:r>
            <a:r>
              <a:rPr lang="zh-CN" altLang="en-US" dirty="0"/>
              <a:t>不计</a:t>
            </a:r>
            <a:r>
              <a:rPr lang="zh-CN" altLang="en-US" dirty="0" smtClean="0"/>
              <a:t>入团队总成绩</a:t>
            </a:r>
            <a:endParaRPr lang="en-US" altLang="zh-CN" dirty="0"/>
          </a:p>
          <a:p>
            <a:r>
              <a:rPr lang="zh-CN" altLang="en-US" dirty="0" smtClean="0"/>
              <a:t>共同学习，互帮互助，团队精神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每日上午</a:t>
            </a:r>
            <a:r>
              <a:rPr lang="en-US" altLang="zh-CN" dirty="0" smtClean="0"/>
              <a:t>8:00-8:30</a:t>
            </a:r>
            <a:r>
              <a:rPr lang="zh-CN" altLang="en-US" dirty="0" smtClean="0"/>
              <a:t>团队会议，轮值主席，轮值记录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团队内有抄袭者团队全体罚分（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各团队自选团队杰出贡献奖</a:t>
            </a:r>
            <a:r>
              <a:rPr lang="en-US" altLang="zh-CN" dirty="0" smtClean="0"/>
              <a:t>2</a:t>
            </a:r>
            <a:r>
              <a:rPr lang="zh-CN" altLang="en-US" dirty="0" smtClean="0"/>
              <a:t>人（加</a:t>
            </a:r>
            <a:r>
              <a:rPr lang="en-US" altLang="zh-CN" dirty="0" smtClean="0"/>
              <a:t>2/1</a:t>
            </a:r>
            <a:r>
              <a:rPr lang="zh-CN" altLang="en-US" dirty="0" smtClean="0"/>
              <a:t>分</a:t>
            </a:r>
            <a:r>
              <a:rPr lang="zh-CN" altLang="en-US" dirty="0"/>
              <a:t>奖励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会议记录不完整团队取消团队贡献奖和天梯赛奖励</a:t>
            </a:r>
            <a:endParaRPr lang="en-US" altLang="zh-CN" dirty="0"/>
          </a:p>
          <a:p>
            <a:r>
              <a:rPr lang="zh-CN" altLang="en-US" dirty="0" smtClean="0"/>
              <a:t>奖励分数加到总分中，加爆为止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8</a:t>
            </a:fld>
            <a:r>
              <a:rPr lang="en-US" altLang="zh-CN" smtClean="0"/>
              <a:t>-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课程设计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任务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FPGA</a:t>
            </a:r>
            <a:r>
              <a:rPr lang="zh-CN" altLang="en-US" dirty="0"/>
              <a:t>开发板设计</a:t>
            </a:r>
            <a:r>
              <a:rPr lang="en-US" altLang="zh-CN" dirty="0"/>
              <a:t>5</a:t>
            </a:r>
            <a:r>
              <a:rPr lang="zh-CN" altLang="en-US" dirty="0"/>
              <a:t>段流水</a:t>
            </a:r>
            <a:r>
              <a:rPr lang="en-US" altLang="zh-CN" dirty="0" smtClean="0"/>
              <a:t>CPU</a:t>
            </a:r>
            <a:endParaRPr lang="zh-CN" altLang="en-US" dirty="0"/>
          </a:p>
          <a:p>
            <a:pPr lvl="1"/>
            <a:r>
              <a:rPr lang="zh-CN" altLang="en-US" dirty="0" smtClean="0"/>
              <a:t>支持</a:t>
            </a:r>
            <a:r>
              <a:rPr lang="en-US" altLang="zh-CN" dirty="0" smtClean="0"/>
              <a:t>27+4</a:t>
            </a:r>
            <a:r>
              <a:rPr lang="zh-CN" altLang="en-US" dirty="0" smtClean="0"/>
              <a:t>条教师指定的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指令（每人一个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位代号</a:t>
            </a:r>
            <a:r>
              <a:rPr lang="en-US" altLang="zh-CN" dirty="0" smtClean="0"/>
              <a:t>CCMB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支持中断处理机制</a:t>
            </a:r>
            <a:endParaRPr lang="zh-CN" altLang="en-US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5</a:t>
            </a:r>
            <a:r>
              <a:rPr lang="zh-CN" altLang="en-US" dirty="0"/>
              <a:t>段流水机制，可处理数据冒险，结构冒险，分支冒险</a:t>
            </a:r>
          </a:p>
          <a:p>
            <a:pPr lvl="1"/>
            <a:r>
              <a:rPr lang="zh-CN" altLang="en-US" dirty="0"/>
              <a:t>扩展功能</a:t>
            </a:r>
            <a:r>
              <a:rPr lang="zh-CN" altLang="en-US" dirty="0" smtClean="0"/>
              <a:t>（流水中断，动态</a:t>
            </a:r>
            <a:r>
              <a:rPr lang="zh-CN" altLang="en-US" dirty="0"/>
              <a:t>分支预测）</a:t>
            </a:r>
          </a:p>
          <a:p>
            <a:pPr lvl="1"/>
            <a:r>
              <a:rPr lang="zh-CN" altLang="en-US" dirty="0"/>
              <a:t>能正确运行标准测试</a:t>
            </a:r>
            <a:r>
              <a:rPr lang="zh-CN" altLang="en-US" dirty="0" smtClean="0"/>
              <a:t>程序和自</a:t>
            </a:r>
            <a:r>
              <a:rPr lang="zh-CN" altLang="en-US" dirty="0"/>
              <a:t>编测试</a:t>
            </a:r>
            <a:r>
              <a:rPr lang="zh-CN" altLang="en-US" dirty="0" smtClean="0"/>
              <a:t>程序（测试</a:t>
            </a:r>
            <a:r>
              <a:rPr lang="en-US" altLang="zh-CN" dirty="0" smtClean="0"/>
              <a:t>CCMB</a:t>
            </a:r>
            <a:r>
              <a:rPr lang="zh-CN" altLang="en-US" dirty="0" smtClean="0"/>
              <a:t>指令）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</a:t>
            </a:r>
            <a:r>
              <a:rPr lang="zh-CN" altLang="en-US" dirty="0"/>
              <a:t>自动统计功能</a:t>
            </a:r>
          </a:p>
          <a:p>
            <a:pPr lvl="2"/>
            <a:r>
              <a:rPr lang="zh-CN" altLang="en-US" dirty="0" smtClean="0"/>
              <a:t>运行</a:t>
            </a:r>
            <a:r>
              <a:rPr dirty="0" smtClean="0"/>
              <a:t>周期</a:t>
            </a:r>
            <a:r>
              <a:rPr lang="zh-CN" altLang="en-US" dirty="0" smtClean="0"/>
              <a:t>数</a:t>
            </a:r>
            <a:endParaRPr lang="en-US" dirty="0" smtClean="0"/>
          </a:p>
          <a:p>
            <a:pPr lvl="2"/>
            <a:r>
              <a:rPr lang="zh-CN" altLang="en-US" dirty="0" smtClean="0"/>
              <a:t>插入气泡数 ，</a:t>
            </a:r>
            <a:r>
              <a:rPr lang="en-US" altLang="zh-CN" dirty="0" smtClean="0"/>
              <a:t>Load Use</a:t>
            </a:r>
            <a:r>
              <a:rPr lang="zh-CN" altLang="en-US" dirty="0" smtClean="0"/>
              <a:t>冲突次数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无条件跳转次数，有条件成功跳转次数，失败跳转次数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分支预测成功，失败次数等（分支预测相关）</a:t>
            </a:r>
            <a:endParaRPr lang="en-US" altLang="zh-CN" dirty="0" smtClean="0"/>
          </a:p>
          <a:p>
            <a:pPr lvl="1"/>
            <a:endParaRPr lang="en-US" altLang="zh-CN" sz="1400" dirty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62BC62F6-6537-4918-8C33-008A1C15FA12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9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7200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anose="05000000000000000000" pitchFamily="2" charset="2"/>
          <a:buNone/>
          <a:defRPr kumimoji="0" 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7200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anose="05000000000000000000" pitchFamily="2" charset="2"/>
          <a:buNone/>
          <a:defRPr kumimoji="0" 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</TotalTime>
  <Words>3907</Words>
  <Application>Microsoft Office PowerPoint</Application>
  <PresentationFormat>全屏显示(4:3)</PresentationFormat>
  <Paragraphs>892</Paragraphs>
  <Slides>71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6" baseType="lpstr">
      <vt:lpstr>黑体</vt:lpstr>
      <vt:lpstr>华文细黑</vt:lpstr>
      <vt:lpstr>华文新魏</vt:lpstr>
      <vt:lpstr>华文中宋</vt:lpstr>
      <vt:lpstr>宋体</vt:lpstr>
      <vt:lpstr>微软雅黑</vt:lpstr>
      <vt:lpstr>Arial</vt:lpstr>
      <vt:lpstr>Arial Black</vt:lpstr>
      <vt:lpstr>Tahoma</vt:lpstr>
      <vt:lpstr>Verdana</vt:lpstr>
      <vt:lpstr>Wingdings</vt:lpstr>
      <vt:lpstr>2_nordridesign</vt:lpstr>
      <vt:lpstr>1_nordridesign</vt:lpstr>
      <vt:lpstr>1_Profile</vt:lpstr>
      <vt:lpstr>Picture</vt:lpstr>
      <vt:lpstr>PowerPoint 演示文稿</vt:lpstr>
      <vt:lpstr>准备工作</vt:lpstr>
      <vt:lpstr>微助教平台</vt:lpstr>
      <vt:lpstr>指导检查教师</vt:lpstr>
      <vt:lpstr>纪律要求 </vt:lpstr>
      <vt:lpstr>成绩评定</vt:lpstr>
      <vt:lpstr>进度安排</vt:lpstr>
      <vt:lpstr>课程设计团队天梯赛</vt:lpstr>
      <vt:lpstr>课程设计任务</vt:lpstr>
      <vt:lpstr>课程设计实验环境</vt:lpstr>
      <vt:lpstr>物联网，卓越班课程设计路径及评分标准</vt:lpstr>
      <vt:lpstr>1401-1410课程设计路径及评分标准</vt:lpstr>
      <vt:lpstr>我们的口号</vt:lpstr>
      <vt:lpstr>各阶段检查要求</vt:lpstr>
      <vt:lpstr>各阶段检查要求</vt:lpstr>
      <vt:lpstr>注意事项</vt:lpstr>
      <vt:lpstr>注意事项</vt:lpstr>
      <vt:lpstr>注意事项</vt:lpstr>
      <vt:lpstr>注意事项</vt:lpstr>
      <vt:lpstr>PowerPoint 演示文稿</vt:lpstr>
      <vt:lpstr>中断实现规范</vt:lpstr>
      <vt:lpstr>中断电路检查规范</vt:lpstr>
      <vt:lpstr>中断请求信号生成电路参考</vt:lpstr>
      <vt:lpstr>中断机制18问</vt:lpstr>
      <vt:lpstr>中断机制18问</vt:lpstr>
      <vt:lpstr>中断机制18问</vt:lpstr>
      <vt:lpstr>中断仲裁电路（单级中断无INM）</vt:lpstr>
      <vt:lpstr>PowerPoint 演示文稿</vt:lpstr>
      <vt:lpstr>PowerPoint 演示文稿</vt:lpstr>
      <vt:lpstr>流水线原理</vt:lpstr>
      <vt:lpstr>指令周期细分</vt:lpstr>
      <vt:lpstr>非流水线时空图</vt:lpstr>
      <vt:lpstr>流水线时空图</vt:lpstr>
      <vt:lpstr>为何要使用流水线技术</vt:lpstr>
      <vt:lpstr>理想流水线</vt:lpstr>
      <vt:lpstr>PowerPoint 演示文稿</vt:lpstr>
      <vt:lpstr>指令流水线？</vt:lpstr>
      <vt:lpstr>单周期MIPS处理器改流水线</vt:lpstr>
      <vt:lpstr>单周期改五段流水（分段）</vt:lpstr>
      <vt:lpstr>消除结构相关的理想流水线</vt:lpstr>
      <vt:lpstr>5段流水控制信号传递</vt:lpstr>
      <vt:lpstr>接口定义（仅供参考）</vt:lpstr>
      <vt:lpstr>数据相关</vt:lpstr>
      <vt:lpstr>相关检测</vt:lpstr>
      <vt:lpstr>数据相关</vt:lpstr>
      <vt:lpstr>理想流水线</vt:lpstr>
      <vt:lpstr>理想指令流水线</vt:lpstr>
      <vt:lpstr>单周期改五段流水（分段）</vt:lpstr>
      <vt:lpstr>5段流水控制数据与信号传递</vt:lpstr>
      <vt:lpstr>流水线的相关冲突（hazzard）</vt:lpstr>
      <vt:lpstr>数据相关</vt:lpstr>
      <vt:lpstr>数据相关处理</vt:lpstr>
      <vt:lpstr>相关检测</vt:lpstr>
      <vt:lpstr>数据相关处理机制</vt:lpstr>
      <vt:lpstr>插入气泡</vt:lpstr>
      <vt:lpstr>插入气泡</vt:lpstr>
      <vt:lpstr>插入气泡</vt:lpstr>
      <vt:lpstr>插入气泡</vt:lpstr>
      <vt:lpstr>插入气泡</vt:lpstr>
      <vt:lpstr>气泡处理流程</vt:lpstr>
      <vt:lpstr>分支相关</vt:lpstr>
      <vt:lpstr>分支相关</vt:lpstr>
      <vt:lpstr>插入气泡总结</vt:lpstr>
      <vt:lpstr>数据重定向</vt:lpstr>
      <vt:lpstr>Load Use相关（不能重定向）</vt:lpstr>
      <vt:lpstr>Load Use相关</vt:lpstr>
      <vt:lpstr>Load Use相关</vt:lpstr>
      <vt:lpstr>全冒险处理机制的流水CPU</vt:lpstr>
      <vt:lpstr>LOGISIM流水示意图</vt:lpstr>
      <vt:lpstr>流水需要考虑的问题</vt:lpstr>
      <vt:lpstr>动态分支预测要求</vt:lpstr>
    </vt:vector>
  </TitlesOfParts>
  <Company>NordriDesign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谭志虎</cp:lastModifiedBy>
  <cp:revision>1025</cp:revision>
  <dcterms:created xsi:type="dcterms:W3CDTF">2009-09-14T03:13:00Z</dcterms:created>
  <dcterms:modified xsi:type="dcterms:W3CDTF">2017-02-25T09:04:27Z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