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6"/>
    <p:restoredTop sz="94698"/>
  </p:normalViewPr>
  <p:slideViewPr>
    <p:cSldViewPr snapToGrid="0">
      <p:cViewPr>
        <p:scale>
          <a:sx n="48" d="100"/>
          <a:sy n="48" d="100"/>
        </p:scale>
        <p:origin x="344" y="-8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160CA-63D9-3A4F-BA0D-7869D45E8980}" type="datetimeFigureOut">
              <a:rPr lang="en-US" smtClean="0"/>
              <a:t>5/12/24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62ACB-7FEF-AC43-A36E-F204E6993054}" type="slidenum">
              <a:rPr lang="en-US" smtClean="0"/>
              <a:t>‹#›</a:t>
            </a:fld>
            <a:endParaRPr lang="en-US"/>
          </a:p>
        </p:txBody>
      </p:sp>
    </p:spTree>
    <p:extLst>
      <p:ext uri="{BB962C8B-B14F-4D97-AF65-F5344CB8AC3E}">
        <p14:creationId xmlns:p14="http://schemas.microsoft.com/office/powerpoint/2010/main" val="1602390924"/>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562ACB-7FEF-AC43-A36E-F204E6993054}" type="slidenum">
              <a:rPr lang="en-US" smtClean="0"/>
              <a:t>1</a:t>
            </a:fld>
            <a:endParaRPr lang="en-US"/>
          </a:p>
        </p:txBody>
      </p:sp>
    </p:spTree>
    <p:extLst>
      <p:ext uri="{BB962C8B-B14F-4D97-AF65-F5344CB8AC3E}">
        <p14:creationId xmlns:p14="http://schemas.microsoft.com/office/powerpoint/2010/main" val="3382617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16B671-5029-FE48-8C30-6F697E4FC88C}" type="datetimeFigureOut">
              <a:rPr lang="en-US" smtClean="0"/>
              <a:t>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98933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6B671-5029-FE48-8C30-6F697E4FC88C}" type="datetimeFigureOut">
              <a:rPr lang="en-US" smtClean="0"/>
              <a:t>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59238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6B671-5029-FE48-8C30-6F697E4FC88C}" type="datetimeFigureOut">
              <a:rPr lang="en-US" smtClean="0"/>
              <a:t>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162525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6B671-5029-FE48-8C30-6F697E4FC88C}" type="datetimeFigureOut">
              <a:rPr lang="en-US" smtClean="0"/>
              <a:t>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355547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16B671-5029-FE48-8C30-6F697E4FC88C}" type="datetimeFigureOut">
              <a:rPr lang="en-US" smtClean="0"/>
              <a:t>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2172785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16B671-5029-FE48-8C30-6F697E4FC88C}" type="datetimeFigureOut">
              <a:rPr lang="en-US" smtClean="0"/>
              <a:t>5/12/24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316468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16B671-5029-FE48-8C30-6F697E4FC88C}" type="datetimeFigureOut">
              <a:rPr lang="en-US" smtClean="0"/>
              <a:t>5/12/24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138637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16B671-5029-FE48-8C30-6F697E4FC88C}" type="datetimeFigureOut">
              <a:rPr lang="en-US" smtClean="0"/>
              <a:t>5/12/24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4179772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16B671-5029-FE48-8C30-6F697E4FC88C}" type="datetimeFigureOut">
              <a:rPr lang="en-US" smtClean="0"/>
              <a:t>5/12/24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186467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3916B671-5029-FE48-8C30-6F697E4FC88C}" type="datetimeFigureOut">
              <a:rPr lang="en-US" smtClean="0"/>
              <a:t>5/12/24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411007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3916B671-5029-FE48-8C30-6F697E4FC88C}" type="datetimeFigureOut">
              <a:rPr lang="en-US" smtClean="0"/>
              <a:t>5/12/24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210189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3916B671-5029-FE48-8C30-6F697E4FC88C}" type="datetimeFigureOut">
              <a:rPr lang="en-US" smtClean="0"/>
              <a:t>5/12/24</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0B591F88-4A09-584A-AAB8-642F912C9B4C}" type="slidenum">
              <a:rPr lang="en-US" smtClean="0"/>
              <a:t>‹#›</a:t>
            </a:fld>
            <a:endParaRPr lang="en-US"/>
          </a:p>
        </p:txBody>
      </p:sp>
    </p:spTree>
    <p:extLst>
      <p:ext uri="{BB962C8B-B14F-4D97-AF65-F5344CB8AC3E}">
        <p14:creationId xmlns:p14="http://schemas.microsoft.com/office/powerpoint/2010/main" val="2406898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0DFEDE-F6C7-84DD-AAD6-6612A95FC2E3}"/>
              </a:ext>
            </a:extLst>
          </p:cNvPr>
          <p:cNvSpPr/>
          <p:nvPr/>
        </p:nvSpPr>
        <p:spPr>
          <a:xfrm>
            <a:off x="6485860" y="1446028"/>
            <a:ext cx="19904149" cy="38702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latin typeface="Calibri" panose="020F0502020204030204" pitchFamily="34" charset="0"/>
                <a:cs typeface="Calibri" panose="020F0502020204030204" pitchFamily="34" charset="0"/>
              </a:rPr>
              <a:t>TITLE OF POSTER</a:t>
            </a:r>
            <a:endParaRPr lang="en-US" sz="4000" dirty="0">
              <a:solidFill>
                <a:schemeClr val="tx1"/>
              </a:solidFill>
              <a:latin typeface="Calibri" panose="020F0502020204030204" pitchFamily="34" charset="0"/>
              <a:cs typeface="Calibri" panose="020F0502020204030204" pitchFamily="34" charset="0"/>
            </a:endParaRPr>
          </a:p>
          <a:p>
            <a:pPr algn="ctr"/>
            <a:r>
              <a:rPr lang="en-US" sz="4000" dirty="0">
                <a:solidFill>
                  <a:schemeClr val="tx1"/>
                </a:solidFill>
                <a:latin typeface="Calibri" panose="020F0502020204030204" pitchFamily="34" charset="0"/>
                <a:cs typeface="Calibri" panose="020F0502020204030204" pitchFamily="34" charset="0"/>
              </a:rPr>
              <a:t>Joaquin Castrillon, University of Central Florida</a:t>
            </a:r>
          </a:p>
          <a:p>
            <a:pPr algn="ctr"/>
            <a:r>
              <a:rPr lang="en-US" sz="4000" dirty="0">
                <a:solidFill>
                  <a:schemeClr val="tx1"/>
                </a:solidFill>
                <a:latin typeface="Calibri" panose="020F0502020204030204" pitchFamily="34" charset="0"/>
                <a:cs typeface="Calibri" panose="020F0502020204030204" pitchFamily="34" charset="0"/>
              </a:rPr>
              <a:t>Joseph Kider, Institute for Simulation and Training, University of Central Florida</a:t>
            </a:r>
          </a:p>
          <a:p>
            <a:pPr algn="ctr"/>
            <a:r>
              <a:rPr lang="en-US" sz="4000" dirty="0">
                <a:solidFill>
                  <a:schemeClr val="tx1"/>
                </a:solidFill>
                <a:latin typeface="Calibri" panose="020F0502020204030204" pitchFamily="34" charset="0"/>
                <a:cs typeface="Calibri" panose="020F0502020204030204" pitchFamily="34" charset="0"/>
              </a:rPr>
              <a:t>Author email: jo071622@ucf.edu ; Mentor email : </a:t>
            </a:r>
            <a:r>
              <a:rPr lang="en-US" sz="4000" dirty="0" err="1">
                <a:solidFill>
                  <a:schemeClr val="tx1"/>
                </a:solidFill>
                <a:latin typeface="Calibri" panose="020F0502020204030204" pitchFamily="34" charset="0"/>
                <a:cs typeface="Calibri" panose="020F0502020204030204" pitchFamily="34" charset="0"/>
              </a:rPr>
              <a:t>joseph.kider@ucf.edu</a:t>
            </a:r>
            <a:r>
              <a:rPr lang="en-US" sz="4000" dirty="0">
                <a:solidFill>
                  <a:schemeClr val="tx1"/>
                </a:solidFill>
                <a:latin typeface="Calibri" panose="020F0502020204030204" pitchFamily="34" charset="0"/>
                <a:cs typeface="Calibri" panose="020F0502020204030204" pitchFamily="34" charset="0"/>
              </a:rPr>
              <a:t> </a:t>
            </a:r>
          </a:p>
        </p:txBody>
      </p:sp>
      <p:pic>
        <p:nvPicPr>
          <p:cNvPr id="5" name="Picture 4" descr="Blue text on a black background&#10;&#10;Description automatically generated">
            <a:extLst>
              <a:ext uri="{FF2B5EF4-FFF2-40B4-BE49-F238E27FC236}">
                <a16:creationId xmlns:a16="http://schemas.microsoft.com/office/drawing/2014/main" id="{D1277FA6-17B2-2B88-6647-7D7FD03D52C9}"/>
              </a:ext>
            </a:extLst>
          </p:cNvPr>
          <p:cNvPicPr>
            <a:picLocks noChangeAspect="1"/>
          </p:cNvPicPr>
          <p:nvPr/>
        </p:nvPicPr>
        <p:blipFill>
          <a:blip r:embed="rId3"/>
          <a:stretch>
            <a:fillRect/>
          </a:stretch>
        </p:blipFill>
        <p:spPr>
          <a:xfrm>
            <a:off x="1382232" y="1557260"/>
            <a:ext cx="4455042" cy="1261271"/>
          </a:xfrm>
          <a:prstGeom prst="rect">
            <a:avLst/>
          </a:prstGeom>
        </p:spPr>
      </p:pic>
      <p:pic>
        <p:nvPicPr>
          <p:cNvPr id="7" name="Picture 6" descr="A logo of a globe with a gold ring&#10;&#10;Description automatically generated">
            <a:extLst>
              <a:ext uri="{FF2B5EF4-FFF2-40B4-BE49-F238E27FC236}">
                <a16:creationId xmlns:a16="http://schemas.microsoft.com/office/drawing/2014/main" id="{063F32E3-A526-534E-C09F-4D47EC57C4A7}"/>
              </a:ext>
            </a:extLst>
          </p:cNvPr>
          <p:cNvPicPr>
            <a:picLocks noChangeAspect="1"/>
          </p:cNvPicPr>
          <p:nvPr/>
        </p:nvPicPr>
        <p:blipFill>
          <a:blip r:embed="rId4"/>
          <a:stretch>
            <a:fillRect/>
          </a:stretch>
        </p:blipFill>
        <p:spPr>
          <a:xfrm>
            <a:off x="27729712" y="1906191"/>
            <a:ext cx="2934586" cy="2949923"/>
          </a:xfrm>
          <a:prstGeom prst="rect">
            <a:avLst/>
          </a:prstGeom>
        </p:spPr>
      </p:pic>
      <p:sp>
        <p:nvSpPr>
          <p:cNvPr id="13" name="Rectangle 12">
            <a:extLst>
              <a:ext uri="{FF2B5EF4-FFF2-40B4-BE49-F238E27FC236}">
                <a16:creationId xmlns:a16="http://schemas.microsoft.com/office/drawing/2014/main" id="{C9B1208E-81D9-2728-48E1-00732EBB8DD5}"/>
              </a:ext>
            </a:extLst>
          </p:cNvPr>
          <p:cNvSpPr/>
          <p:nvPr/>
        </p:nvSpPr>
        <p:spPr>
          <a:xfrm>
            <a:off x="1424762" y="5625529"/>
            <a:ext cx="30111405"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Abstract</a:t>
            </a:r>
          </a:p>
        </p:txBody>
      </p:sp>
      <p:sp>
        <p:nvSpPr>
          <p:cNvPr id="14" name="Rectangle 13">
            <a:extLst>
              <a:ext uri="{FF2B5EF4-FFF2-40B4-BE49-F238E27FC236}">
                <a16:creationId xmlns:a16="http://schemas.microsoft.com/office/drawing/2014/main" id="{2AAEBC15-8C78-9FCF-82FF-18CA97E22835}"/>
              </a:ext>
            </a:extLst>
          </p:cNvPr>
          <p:cNvSpPr/>
          <p:nvPr/>
        </p:nvSpPr>
        <p:spPr>
          <a:xfrm>
            <a:off x="1424762" y="7100490"/>
            <a:ext cx="30111405" cy="599882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5400" b="0" i="0" dirty="0">
                <a:solidFill>
                  <a:schemeClr val="tx1"/>
                </a:solidFill>
                <a:effectLst/>
                <a:highlight>
                  <a:srgbClr val="FFFFFF"/>
                </a:highlight>
                <a:latin typeface="Calibri" panose="020F0502020204030204" pitchFamily="34" charset="0"/>
              </a:rPr>
              <a:t>We have a skills shortage in construction, particularly among non-English speaking labor. Our objective is to realize inclusive and user-friendly learning using AR/VR using Unity and robotic dog cameras. It will need a clear yet professional approach to empower employees and enhance workforce capacities in order to resolve this problem. </a:t>
            </a:r>
            <a:endParaRPr lang="en-US" sz="9600" dirty="0">
              <a:solidFill>
                <a:schemeClr val="tx1"/>
              </a:solidFill>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5661D7A6-E5C2-A544-C289-DAD9203BD8E2}"/>
              </a:ext>
            </a:extLst>
          </p:cNvPr>
          <p:cNvSpPr/>
          <p:nvPr/>
        </p:nvSpPr>
        <p:spPr>
          <a:xfrm>
            <a:off x="11748976" y="13305780"/>
            <a:ext cx="9420447"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Methodology / Approach</a:t>
            </a:r>
          </a:p>
        </p:txBody>
      </p:sp>
      <p:sp>
        <p:nvSpPr>
          <p:cNvPr id="16" name="Rectangle 15">
            <a:extLst>
              <a:ext uri="{FF2B5EF4-FFF2-40B4-BE49-F238E27FC236}">
                <a16:creationId xmlns:a16="http://schemas.microsoft.com/office/drawing/2014/main" id="{BFA7E9C1-EC87-04D5-DC85-D13F2C55D405}"/>
              </a:ext>
            </a:extLst>
          </p:cNvPr>
          <p:cNvSpPr/>
          <p:nvPr/>
        </p:nvSpPr>
        <p:spPr>
          <a:xfrm>
            <a:off x="11748976" y="14780741"/>
            <a:ext cx="9420447" cy="6400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600" dirty="0">
                <a:solidFill>
                  <a:schemeClr val="tx1"/>
                </a:solidFill>
                <a:highlight>
                  <a:srgbClr val="FFFFFF"/>
                </a:highlight>
                <a:latin typeface="Calibri" panose="020F0502020204030204" pitchFamily="34" charset="0"/>
              </a:rPr>
              <a:t>In my research, I delved into practical implementation within Unity, with a specific focus on simulating the movement and behavior of the Spot robot. I started by studying the mechanics of the Spot robot's movements and behaviors, learning how to replicate them realistically within the Unity environment. This involved experimenting with Unity's animation and physics systems to create lifelike simulations of the robot's actions. Through iterative testing and refinement, my aim was to develop a virtual representation of the Spot robot(Figure 1)  that accurately mirrored its real-world capabilities.</a:t>
            </a:r>
          </a:p>
        </p:txBody>
      </p:sp>
      <p:sp>
        <p:nvSpPr>
          <p:cNvPr id="19" name="Rectangle 18">
            <a:extLst>
              <a:ext uri="{FF2B5EF4-FFF2-40B4-BE49-F238E27FC236}">
                <a16:creationId xmlns:a16="http://schemas.microsoft.com/office/drawing/2014/main" id="{15589011-19E9-96B3-0B25-1F30EFA04BE0}"/>
              </a:ext>
            </a:extLst>
          </p:cNvPr>
          <p:cNvSpPr/>
          <p:nvPr/>
        </p:nvSpPr>
        <p:spPr>
          <a:xfrm>
            <a:off x="1424762" y="13305780"/>
            <a:ext cx="9420447"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Introduction</a:t>
            </a:r>
          </a:p>
        </p:txBody>
      </p:sp>
      <p:sp>
        <p:nvSpPr>
          <p:cNvPr id="20" name="Rectangle 19">
            <a:extLst>
              <a:ext uri="{FF2B5EF4-FFF2-40B4-BE49-F238E27FC236}">
                <a16:creationId xmlns:a16="http://schemas.microsoft.com/office/drawing/2014/main" id="{90ED0BF8-E870-0941-1920-257C9D7830A2}"/>
              </a:ext>
            </a:extLst>
          </p:cNvPr>
          <p:cNvSpPr/>
          <p:nvPr/>
        </p:nvSpPr>
        <p:spPr>
          <a:xfrm>
            <a:off x="1424762" y="14780741"/>
            <a:ext cx="9420447" cy="6400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tx1"/>
                </a:solidFill>
                <a:highlight>
                  <a:srgbClr val="FFFFFF"/>
                </a:highlight>
                <a:latin typeface="Calibri" panose="020F0502020204030204" pitchFamily="34" charset="0"/>
              </a:rPr>
              <a:t>We hypothesize that by implementing an immersive learning experience through AR/VR simulations controlled via Unity software and robotic dog cameras, we can effectively empower employees within the construction industry, irrespective of language barriers, thereby enhancing workforce capacities and addressing the prevailing skills shortage.</a:t>
            </a:r>
          </a:p>
        </p:txBody>
      </p:sp>
      <p:sp>
        <p:nvSpPr>
          <p:cNvPr id="22" name="Rectangle 21">
            <a:extLst>
              <a:ext uri="{FF2B5EF4-FFF2-40B4-BE49-F238E27FC236}">
                <a16:creationId xmlns:a16="http://schemas.microsoft.com/office/drawing/2014/main" id="{0F86F7F5-80A8-D03D-EC24-1CF3276E431C}"/>
              </a:ext>
            </a:extLst>
          </p:cNvPr>
          <p:cNvSpPr/>
          <p:nvPr/>
        </p:nvSpPr>
        <p:spPr>
          <a:xfrm>
            <a:off x="22073191" y="13305780"/>
            <a:ext cx="9420447" cy="6400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Graphic / Table / Figure</a:t>
            </a:r>
          </a:p>
        </p:txBody>
      </p:sp>
      <p:sp>
        <p:nvSpPr>
          <p:cNvPr id="23" name="Rectangle 22">
            <a:extLst>
              <a:ext uri="{FF2B5EF4-FFF2-40B4-BE49-F238E27FC236}">
                <a16:creationId xmlns:a16="http://schemas.microsoft.com/office/drawing/2014/main" id="{BCF50827-2264-A15D-2A4A-BC60DFFC97C7}"/>
              </a:ext>
            </a:extLst>
          </p:cNvPr>
          <p:cNvSpPr/>
          <p:nvPr/>
        </p:nvSpPr>
        <p:spPr>
          <a:xfrm>
            <a:off x="11748976" y="21573716"/>
            <a:ext cx="9420447"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Results / Discussion</a:t>
            </a:r>
          </a:p>
        </p:txBody>
      </p:sp>
      <p:sp>
        <p:nvSpPr>
          <p:cNvPr id="24" name="Rectangle 23">
            <a:extLst>
              <a:ext uri="{FF2B5EF4-FFF2-40B4-BE49-F238E27FC236}">
                <a16:creationId xmlns:a16="http://schemas.microsoft.com/office/drawing/2014/main" id="{F990B9B0-22CA-6429-C088-03710474B0EA}"/>
              </a:ext>
            </a:extLst>
          </p:cNvPr>
          <p:cNvSpPr/>
          <p:nvPr/>
        </p:nvSpPr>
        <p:spPr>
          <a:xfrm>
            <a:off x="11748976" y="23048677"/>
            <a:ext cx="9420447" cy="6400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dirty="0">
                <a:solidFill>
                  <a:schemeClr val="tx1"/>
                </a:solidFill>
                <a:highlight>
                  <a:srgbClr val="FFFFFF"/>
                </a:highlight>
                <a:latin typeface="Calibri" panose="020F0502020204030204" pitchFamily="34" charset="0"/>
              </a:rPr>
              <a:t>I successfully created a VR simulation of the Spot robot, allowing me to control its movements and interact with its environment in a virtual setting. This simulation provides an immersive experience, enabling people to familiarize  with the operation of the robot in a safe and controlled environment. Additionally, to accommodate users without access to VR hardware such as the Quest 3, I integrated a keyboard-compatible version of the simulation. This alternative version allows users to experience controlling the robot using standard keyboard inputs, providing a similar feel and functionality as the VR environment.</a:t>
            </a:r>
          </a:p>
        </p:txBody>
      </p:sp>
      <p:sp>
        <p:nvSpPr>
          <p:cNvPr id="25" name="Rectangle 24">
            <a:extLst>
              <a:ext uri="{FF2B5EF4-FFF2-40B4-BE49-F238E27FC236}">
                <a16:creationId xmlns:a16="http://schemas.microsoft.com/office/drawing/2014/main" id="{8B805CC2-1305-381F-77C3-078C176AE0C6}"/>
              </a:ext>
            </a:extLst>
          </p:cNvPr>
          <p:cNvSpPr/>
          <p:nvPr/>
        </p:nvSpPr>
        <p:spPr>
          <a:xfrm>
            <a:off x="22073190" y="21574116"/>
            <a:ext cx="9420447"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Future Work</a:t>
            </a:r>
          </a:p>
        </p:txBody>
      </p:sp>
      <p:sp>
        <p:nvSpPr>
          <p:cNvPr id="26" name="Rectangle 25">
            <a:extLst>
              <a:ext uri="{FF2B5EF4-FFF2-40B4-BE49-F238E27FC236}">
                <a16:creationId xmlns:a16="http://schemas.microsoft.com/office/drawing/2014/main" id="{2A93109C-A96D-B2CD-3607-86FAB496E305}"/>
              </a:ext>
            </a:extLst>
          </p:cNvPr>
          <p:cNvSpPr/>
          <p:nvPr/>
        </p:nvSpPr>
        <p:spPr>
          <a:xfrm>
            <a:off x="22073190" y="23049077"/>
            <a:ext cx="9420447" cy="6400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600" dirty="0">
                <a:solidFill>
                  <a:schemeClr val="tx1"/>
                </a:solidFill>
                <a:highlight>
                  <a:srgbClr val="FFFFFF"/>
                </a:highlight>
                <a:latin typeface="Calibri" panose="020F0502020204030204" pitchFamily="34" charset="0"/>
              </a:rPr>
              <a:t>In future iterations, if I have additional time, I would love to expand the capabilities of the simulation. One exciting feature I'd like to add is the ability for users to import their own assets and create custom virtual environments directly within the VR interface, rather than solely relying on Unity's editor. This enhancement would provide users with greater creative control, allowing them to tailor the simulation to their specific needs and preferences.</a:t>
            </a:r>
          </a:p>
        </p:txBody>
      </p:sp>
      <p:sp>
        <p:nvSpPr>
          <p:cNvPr id="27" name="Rectangle 26">
            <a:extLst>
              <a:ext uri="{FF2B5EF4-FFF2-40B4-BE49-F238E27FC236}">
                <a16:creationId xmlns:a16="http://schemas.microsoft.com/office/drawing/2014/main" id="{4615CB62-BD55-4B36-78C9-3566138680ED}"/>
              </a:ext>
            </a:extLst>
          </p:cNvPr>
          <p:cNvSpPr/>
          <p:nvPr/>
        </p:nvSpPr>
        <p:spPr>
          <a:xfrm>
            <a:off x="1424762" y="21573716"/>
            <a:ext cx="9420447"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Background</a:t>
            </a:r>
          </a:p>
        </p:txBody>
      </p:sp>
      <p:sp>
        <p:nvSpPr>
          <p:cNvPr id="28" name="Rectangle 27">
            <a:extLst>
              <a:ext uri="{FF2B5EF4-FFF2-40B4-BE49-F238E27FC236}">
                <a16:creationId xmlns:a16="http://schemas.microsoft.com/office/drawing/2014/main" id="{4EC22602-D0DD-7538-D07A-16532CAE7668}"/>
              </a:ext>
            </a:extLst>
          </p:cNvPr>
          <p:cNvSpPr/>
          <p:nvPr/>
        </p:nvSpPr>
        <p:spPr>
          <a:xfrm>
            <a:off x="1424762" y="23048677"/>
            <a:ext cx="9420447" cy="6400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dirty="0">
                <a:solidFill>
                  <a:schemeClr val="tx1"/>
                </a:solidFill>
                <a:highlight>
                  <a:srgbClr val="FFFFFF"/>
                </a:highlight>
                <a:latin typeface="Calibri" panose="020F0502020204030204" pitchFamily="34" charset="0"/>
              </a:rPr>
              <a:t>The construction industry faces a persistent skills shortage, exacerbated by communication barriers among non-English speaking laborers. Traditional training methods struggle to adequately address these challenges, prompting interest in innovative solutions. Augmented reality (AR) and virtual reality (VR) technologies, along with platforms like Unity, offer promising avenues for immersive, language-independent training experiences. Additionally, advancements in robotics, such as Boston Dynamics' Spot robot, present new opportunities for enhancing training effectiveness. This project aims to leverage AR/VR technology and Unity software to develop a user-friendly learning platform tailored to the needs of non-English speaking construction workers.</a:t>
            </a:r>
          </a:p>
        </p:txBody>
      </p:sp>
      <p:sp>
        <p:nvSpPr>
          <p:cNvPr id="29" name="Rectangle 28">
            <a:extLst>
              <a:ext uri="{FF2B5EF4-FFF2-40B4-BE49-F238E27FC236}">
                <a16:creationId xmlns:a16="http://schemas.microsoft.com/office/drawing/2014/main" id="{383BDFE2-15C9-D413-3153-3FB9188005A2}"/>
              </a:ext>
            </a:extLst>
          </p:cNvPr>
          <p:cNvSpPr/>
          <p:nvPr/>
        </p:nvSpPr>
        <p:spPr>
          <a:xfrm>
            <a:off x="11748976" y="29841651"/>
            <a:ext cx="9420447"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Summary / Conclusion</a:t>
            </a:r>
          </a:p>
        </p:txBody>
      </p:sp>
      <p:sp>
        <p:nvSpPr>
          <p:cNvPr id="30" name="Rectangle 29">
            <a:extLst>
              <a:ext uri="{FF2B5EF4-FFF2-40B4-BE49-F238E27FC236}">
                <a16:creationId xmlns:a16="http://schemas.microsoft.com/office/drawing/2014/main" id="{25034FCA-AE33-30FF-A6AE-55EB8F3446CA}"/>
              </a:ext>
            </a:extLst>
          </p:cNvPr>
          <p:cNvSpPr/>
          <p:nvPr/>
        </p:nvSpPr>
        <p:spPr>
          <a:xfrm>
            <a:off x="11748976" y="31316612"/>
            <a:ext cx="9420447" cy="6400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Summary of your work and takeaways</a:t>
            </a:r>
          </a:p>
        </p:txBody>
      </p:sp>
      <p:sp>
        <p:nvSpPr>
          <p:cNvPr id="31" name="Rectangle 30">
            <a:extLst>
              <a:ext uri="{FF2B5EF4-FFF2-40B4-BE49-F238E27FC236}">
                <a16:creationId xmlns:a16="http://schemas.microsoft.com/office/drawing/2014/main" id="{35C80F1D-D5ED-BED6-E6F5-3E221BF051ED}"/>
              </a:ext>
            </a:extLst>
          </p:cNvPr>
          <p:cNvSpPr/>
          <p:nvPr/>
        </p:nvSpPr>
        <p:spPr>
          <a:xfrm>
            <a:off x="22073190" y="29841651"/>
            <a:ext cx="9420447"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References</a:t>
            </a:r>
          </a:p>
        </p:txBody>
      </p:sp>
      <p:sp>
        <p:nvSpPr>
          <p:cNvPr id="32" name="Rectangle 31">
            <a:extLst>
              <a:ext uri="{FF2B5EF4-FFF2-40B4-BE49-F238E27FC236}">
                <a16:creationId xmlns:a16="http://schemas.microsoft.com/office/drawing/2014/main" id="{3A3846FF-6091-726C-F1CB-8EF60DF3D49E}"/>
              </a:ext>
            </a:extLst>
          </p:cNvPr>
          <p:cNvSpPr/>
          <p:nvPr/>
        </p:nvSpPr>
        <p:spPr>
          <a:xfrm>
            <a:off x="22073190" y="31316612"/>
            <a:ext cx="9420447" cy="6400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References in alphabetical order</a:t>
            </a:r>
          </a:p>
        </p:txBody>
      </p:sp>
      <p:sp>
        <p:nvSpPr>
          <p:cNvPr id="33" name="Rectangle 32">
            <a:extLst>
              <a:ext uri="{FF2B5EF4-FFF2-40B4-BE49-F238E27FC236}">
                <a16:creationId xmlns:a16="http://schemas.microsoft.com/office/drawing/2014/main" id="{F2AD6CDD-9099-2082-3374-FAADD3594334}"/>
              </a:ext>
            </a:extLst>
          </p:cNvPr>
          <p:cNvSpPr/>
          <p:nvPr/>
        </p:nvSpPr>
        <p:spPr>
          <a:xfrm>
            <a:off x="1382232" y="31316612"/>
            <a:ext cx="9420447" cy="6400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Graphic / Table / Figure</a:t>
            </a:r>
          </a:p>
        </p:txBody>
      </p:sp>
      <p:sp>
        <p:nvSpPr>
          <p:cNvPr id="34" name="Rectangle 33">
            <a:extLst>
              <a:ext uri="{FF2B5EF4-FFF2-40B4-BE49-F238E27FC236}">
                <a16:creationId xmlns:a16="http://schemas.microsoft.com/office/drawing/2014/main" id="{4E378108-7B81-C706-B35A-13AACB8F7528}"/>
              </a:ext>
            </a:extLst>
          </p:cNvPr>
          <p:cNvSpPr/>
          <p:nvPr/>
        </p:nvSpPr>
        <p:spPr>
          <a:xfrm>
            <a:off x="1424762" y="37988698"/>
            <a:ext cx="30111405"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Acknowledgements</a:t>
            </a:r>
          </a:p>
        </p:txBody>
      </p:sp>
      <p:sp>
        <p:nvSpPr>
          <p:cNvPr id="35" name="Rectangle 34">
            <a:extLst>
              <a:ext uri="{FF2B5EF4-FFF2-40B4-BE49-F238E27FC236}">
                <a16:creationId xmlns:a16="http://schemas.microsoft.com/office/drawing/2014/main" id="{FFBD8C51-BB7E-D38D-726C-097F4B9C98CE}"/>
              </a:ext>
            </a:extLst>
          </p:cNvPr>
          <p:cNvSpPr/>
          <p:nvPr/>
        </p:nvSpPr>
        <p:spPr>
          <a:xfrm>
            <a:off x="1424762" y="39463658"/>
            <a:ext cx="30111405" cy="298151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This material is based upon work supported by the National Science Foundation under Grant Numbers CNS-2137791, HRD-1834620.</a:t>
            </a:r>
            <a:br>
              <a:rPr lang="en-US" sz="4000" dirty="0">
                <a:solidFill>
                  <a:schemeClr val="tx1"/>
                </a:solidFill>
                <a:latin typeface="Calibri" panose="020F0502020204030204" pitchFamily="34" charset="0"/>
                <a:cs typeface="Calibri" panose="020F0502020204030204" pitchFamily="34" charset="0"/>
              </a:rPr>
            </a:br>
            <a:r>
              <a:rPr lang="en-US" sz="4000" dirty="0">
                <a:solidFill>
                  <a:schemeClr val="tx1"/>
                </a:solidFill>
                <a:latin typeface="Calibri" panose="020F0502020204030204" pitchFamily="34" charset="0"/>
                <a:cs typeface="Calibri" panose="020F0502020204030204" pitchFamily="34" charset="0"/>
              </a:rPr>
              <a:t>Any opinions, findings, and conclusions or recommendations expressed in this material are those of the authors and do not necessarily reflect the views of the National Science Foundation.</a:t>
            </a:r>
          </a:p>
        </p:txBody>
      </p:sp>
      <p:sp>
        <p:nvSpPr>
          <p:cNvPr id="41" name="Rectangle 40">
            <a:extLst>
              <a:ext uri="{FF2B5EF4-FFF2-40B4-BE49-F238E27FC236}">
                <a16:creationId xmlns:a16="http://schemas.microsoft.com/office/drawing/2014/main" id="{4DD78CAB-9E3A-92DC-194B-3D2E0BB8BEBF}"/>
              </a:ext>
            </a:extLst>
          </p:cNvPr>
          <p:cNvSpPr/>
          <p:nvPr/>
        </p:nvSpPr>
        <p:spPr>
          <a:xfrm>
            <a:off x="22073189" y="19722373"/>
            <a:ext cx="9420447" cy="14749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alibri" panose="020F0502020204030204" pitchFamily="34" charset="0"/>
                <a:cs typeface="Calibri" panose="020F0502020204030204" pitchFamily="34" charset="0"/>
              </a:rPr>
              <a:t>Figure 1</a:t>
            </a:r>
            <a:r>
              <a:rPr lang="en-US" sz="2800" dirty="0">
                <a:solidFill>
                  <a:schemeClr val="tx1"/>
                </a:solidFill>
                <a:latin typeface="Calibri" panose="020F0502020204030204" pitchFamily="34" charset="0"/>
                <a:cs typeface="Calibri" panose="020F0502020204030204" pitchFamily="34" charset="0"/>
              </a:rPr>
              <a:t>:  Photograph of the Spot robot by Boston Dynamics</a:t>
            </a:r>
          </a:p>
        </p:txBody>
      </p:sp>
      <p:sp>
        <p:nvSpPr>
          <p:cNvPr id="42" name="Rectangle 41">
            <a:extLst>
              <a:ext uri="{FF2B5EF4-FFF2-40B4-BE49-F238E27FC236}">
                <a16:creationId xmlns:a16="http://schemas.microsoft.com/office/drawing/2014/main" id="{F81C00ED-CB96-DD5A-8A56-02628F203E35}"/>
              </a:ext>
            </a:extLst>
          </p:cNvPr>
          <p:cNvSpPr/>
          <p:nvPr/>
        </p:nvSpPr>
        <p:spPr>
          <a:xfrm>
            <a:off x="1382232" y="29841651"/>
            <a:ext cx="9420447" cy="14749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alibri" panose="020F0502020204030204" pitchFamily="34" charset="0"/>
                <a:cs typeface="Calibri" panose="020F0502020204030204" pitchFamily="34" charset="0"/>
              </a:rPr>
              <a:t>Table 1</a:t>
            </a:r>
            <a:r>
              <a:rPr lang="en-US" sz="2800" dirty="0">
                <a:solidFill>
                  <a:schemeClr val="tx1"/>
                </a:solidFill>
                <a:latin typeface="Calibri" panose="020F0502020204030204" pitchFamily="34" charset="0"/>
                <a:cs typeface="Calibri" panose="020F0502020204030204" pitchFamily="34" charset="0"/>
              </a:rPr>
              <a:t>: This is the description of the table</a:t>
            </a:r>
          </a:p>
        </p:txBody>
      </p:sp>
      <p:pic>
        <p:nvPicPr>
          <p:cNvPr id="1026" name="Picture 2" descr="UCF-tab-NoBleed_vert-KG-7406">
            <a:extLst>
              <a:ext uri="{FF2B5EF4-FFF2-40B4-BE49-F238E27FC236}">
                <a16:creationId xmlns:a16="http://schemas.microsoft.com/office/drawing/2014/main" id="{78B06369-1A59-6B45-280D-DF887BE25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5397" y="2853661"/>
            <a:ext cx="1905000" cy="2565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preview">
            <a:extLst>
              <a:ext uri="{FF2B5EF4-FFF2-40B4-BE49-F238E27FC236}">
                <a16:creationId xmlns:a16="http://schemas.microsoft.com/office/drawing/2014/main" id="{34A123D9-B461-72DF-3B23-741FDC8E4A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38454" y="13135446"/>
            <a:ext cx="9455182" cy="663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2109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29</TotalTime>
  <Words>650</Words>
  <Application>Microsoft Macintosh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Ortega, Angel U</dc:creator>
  <cp:lastModifiedBy>Joaquin Castrillon</cp:lastModifiedBy>
  <cp:revision>3</cp:revision>
  <dcterms:created xsi:type="dcterms:W3CDTF">2023-09-20T19:42:09Z</dcterms:created>
  <dcterms:modified xsi:type="dcterms:W3CDTF">2024-05-12T17:04:28Z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73649dc-6fee-4eb8-a128-734c3c842ea8_Enabled">
    <vt:lpwstr>true</vt:lpwstr>
  </property>
  <property fmtid="{D5CDD505-2E9C-101B-9397-08002B2CF9AE}" pid="3" name="MSIP_Label_b73649dc-6fee-4eb8-a128-734c3c842ea8_SetDate">
    <vt:lpwstr>2023-09-20T20:12:21Z</vt:lpwstr>
  </property>
  <property fmtid="{D5CDD505-2E9C-101B-9397-08002B2CF9AE}" pid="4" name="MSIP_Label_b73649dc-6fee-4eb8-a128-734c3c842ea8_Method">
    <vt:lpwstr>Standard</vt:lpwstr>
  </property>
  <property fmtid="{D5CDD505-2E9C-101B-9397-08002B2CF9AE}" pid="5" name="MSIP_Label_b73649dc-6fee-4eb8-a128-734c3c842ea8_Name">
    <vt:lpwstr>defa4170-0d19-0005-0004-bc88714345d2</vt:lpwstr>
  </property>
  <property fmtid="{D5CDD505-2E9C-101B-9397-08002B2CF9AE}" pid="6" name="MSIP_Label_b73649dc-6fee-4eb8-a128-734c3c842ea8_SiteId">
    <vt:lpwstr>857c21d2-1a16-43a4-90cf-d57f3fab9d2f</vt:lpwstr>
  </property>
  <property fmtid="{D5CDD505-2E9C-101B-9397-08002B2CF9AE}" pid="7" name="MSIP_Label_b73649dc-6fee-4eb8-a128-734c3c842ea8_ActionId">
    <vt:lpwstr>4523c8a9-f446-4e99-9e3b-ee199d943299</vt:lpwstr>
  </property>
  <property fmtid="{D5CDD505-2E9C-101B-9397-08002B2CF9AE}" pid="8" name="MSIP_Label_b73649dc-6fee-4eb8-a128-734c3c842ea8_ContentBits">
    <vt:lpwstr>0</vt:lpwstr>
  </property>
</Properties>
</file>