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Oswald"/>
      <p:regular r:id="rId10"/>
      <p:bold r:id="rId11"/>
    </p:embeddedFont>
    <p:embeddedFont>
      <p:font typeface="Source Sans Pr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Oswald-bold.fntdata"/><Relationship Id="rId10" Type="http://schemas.openxmlformats.org/officeDocument/2006/relationships/font" Target="fonts/Oswald-regular.fntdata"/><Relationship Id="rId13" Type="http://schemas.openxmlformats.org/officeDocument/2006/relationships/font" Target="fonts/SourceSansPro-bold.fntdata"/><Relationship Id="rId12"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SansPro-boldItalic.fntdata"/><Relationship Id="rId14"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33105d2fdf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33105d2f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33105d2fdf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33105d2f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33105d2fdf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33105d2fd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4" name="Shape 414"/>
        <p:cNvGrpSpPr/>
        <p:nvPr/>
      </p:nvGrpSpPr>
      <p:grpSpPr>
        <a:xfrm>
          <a:off x="0" y="0"/>
          <a:ext cx="0" cy="0"/>
          <a:chOff x="0" y="0"/>
          <a:chExt cx="0" cy="0"/>
        </a:xfrm>
      </p:grpSpPr>
      <p:sp>
        <p:nvSpPr>
          <p:cNvPr id="415" name="Google Shape;415;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6" name="Google Shape;416;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7" name="Google Shape;417;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11"/>
          <p:cNvGrpSpPr/>
          <p:nvPr/>
        </p:nvGrpSpPr>
        <p:grpSpPr>
          <a:xfrm>
            <a:off x="-9525" y="652475"/>
            <a:ext cx="9167825" cy="595300"/>
            <a:chOff x="-9525" y="4462475"/>
            <a:chExt cx="9167825" cy="595300"/>
          </a:xfrm>
        </p:grpSpPr>
        <p:sp>
          <p:nvSpPr>
            <p:cNvPr id="421" name="Google Shape;421;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2" name="Google Shape;422;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3" name="Google Shape;423;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4" name="Google Shape;424;p11"/>
          <p:cNvGrpSpPr/>
          <p:nvPr/>
        </p:nvGrpSpPr>
        <p:grpSpPr>
          <a:xfrm>
            <a:off x="-42837" y="633488"/>
            <a:ext cx="9229575" cy="642787"/>
            <a:chOff x="-42837" y="4443488"/>
            <a:chExt cx="9229575" cy="642787"/>
          </a:xfrm>
        </p:grpSpPr>
        <p:sp>
          <p:nvSpPr>
            <p:cNvPr id="425" name="Google Shape;425;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5" name="Shape 455"/>
        <p:cNvGrpSpPr/>
        <p:nvPr/>
      </p:nvGrpSpPr>
      <p:grpSpPr>
        <a:xfrm>
          <a:off x="0" y="0"/>
          <a:ext cx="0" cy="0"/>
          <a:chOff x="0" y="0"/>
          <a:chExt cx="0" cy="0"/>
        </a:xfrm>
      </p:grpSpPr>
      <p:sp>
        <p:nvSpPr>
          <p:cNvPr id="456" name="Google Shape;456;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9600">
              <a:solidFill>
                <a:schemeClr val="accent1"/>
              </a:solidFill>
            </a:endParaRPr>
          </a:p>
        </p:txBody>
      </p:sp>
      <p:sp>
        <p:nvSpPr>
          <p:cNvPr id="120" name="Google Shape;120;p4"/>
          <p:cNvSpPr/>
          <p:nvPr/>
        </p:nvSpPr>
        <p:spPr>
          <a:xfrm>
            <a:off x="-28575" y="4727198"/>
            <a:ext cx="9191625" cy="584430"/>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7305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6038981" y="46892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7181981" y="47225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4"/>
          <p:cNvGrpSpPr/>
          <p:nvPr/>
        </p:nvGrpSpPr>
        <p:grpSpPr>
          <a:xfrm>
            <a:off x="-9525" y="4614875"/>
            <a:ext cx="9167825" cy="595300"/>
            <a:chOff x="-9525" y="4462475"/>
            <a:chExt cx="9167825" cy="595300"/>
          </a:xfrm>
        </p:grpSpPr>
        <p:sp>
          <p:nvSpPr>
            <p:cNvPr id="125" name="Google Shape;125;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6" name="Google Shape;126;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8" name="Google Shape;128;p4"/>
          <p:cNvGrpSpPr/>
          <p:nvPr/>
        </p:nvGrpSpPr>
        <p:grpSpPr>
          <a:xfrm>
            <a:off x="-42837" y="4595888"/>
            <a:ext cx="9229575" cy="642787"/>
            <a:chOff x="-42837" y="4443488"/>
            <a:chExt cx="9229575" cy="642787"/>
          </a:xfrm>
        </p:grpSpPr>
        <p:sp>
          <p:nvSpPr>
            <p:cNvPr id="129" name="Google Shape;129;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rot="8100000">
            <a:off x="8699949" y="44815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7" name="Shape 157"/>
        <p:cNvGrpSpPr/>
        <p:nvPr/>
      </p:nvGrpSpPr>
      <p:grpSpPr>
        <a:xfrm>
          <a:off x="0" y="0"/>
          <a:ext cx="0" cy="0"/>
          <a:chOff x="0" y="0"/>
          <a:chExt cx="0" cy="0"/>
        </a:xfrm>
      </p:grpSpPr>
      <p:sp>
        <p:nvSpPr>
          <p:cNvPr id="158" name="Google Shape;158;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59" name="Google Shape;159;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0" name="Google Shape;160;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5"/>
          <p:cNvGrpSpPr/>
          <p:nvPr/>
        </p:nvGrpSpPr>
        <p:grpSpPr>
          <a:xfrm>
            <a:off x="-9525" y="4462475"/>
            <a:ext cx="9167825" cy="595300"/>
            <a:chOff x="-9525" y="4462475"/>
            <a:chExt cx="9167825" cy="595300"/>
          </a:xfrm>
        </p:grpSpPr>
        <p:sp>
          <p:nvSpPr>
            <p:cNvPr id="164" name="Google Shape;164;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5" name="Google Shape;165;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6" name="Google Shape;166;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67" name="Google Shape;167;p5"/>
          <p:cNvGrpSpPr/>
          <p:nvPr/>
        </p:nvGrpSpPr>
        <p:grpSpPr>
          <a:xfrm>
            <a:off x="-42837" y="4443488"/>
            <a:ext cx="9229575" cy="642788"/>
            <a:chOff x="-42837" y="4443488"/>
            <a:chExt cx="9229575" cy="642788"/>
          </a:xfrm>
        </p:grpSpPr>
        <p:sp>
          <p:nvSpPr>
            <p:cNvPr id="168" name="Google Shape;168;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98" name="Google Shape;198;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99" name="Google Shape;199;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0" name="Shape 200"/>
        <p:cNvGrpSpPr/>
        <p:nvPr/>
      </p:nvGrpSpPr>
      <p:grpSpPr>
        <a:xfrm>
          <a:off x="0" y="0"/>
          <a:ext cx="0" cy="0"/>
          <a:chOff x="0" y="0"/>
          <a:chExt cx="0" cy="0"/>
        </a:xfrm>
      </p:grpSpPr>
      <p:sp>
        <p:nvSpPr>
          <p:cNvPr id="201" name="Google Shape;201;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2" name="Google Shape;202;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3" name="Google Shape;203;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6"/>
          <p:cNvGrpSpPr/>
          <p:nvPr/>
        </p:nvGrpSpPr>
        <p:grpSpPr>
          <a:xfrm>
            <a:off x="-9525" y="4462475"/>
            <a:ext cx="9167825" cy="595300"/>
            <a:chOff x="-9525" y="4462475"/>
            <a:chExt cx="9167825" cy="595300"/>
          </a:xfrm>
        </p:grpSpPr>
        <p:sp>
          <p:nvSpPr>
            <p:cNvPr id="207" name="Google Shape;207;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08" name="Google Shape;208;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09" name="Google Shape;209;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0" name="Google Shape;210;p6"/>
          <p:cNvGrpSpPr/>
          <p:nvPr/>
        </p:nvGrpSpPr>
        <p:grpSpPr>
          <a:xfrm>
            <a:off x="-42837" y="4443488"/>
            <a:ext cx="9229575" cy="642788"/>
            <a:chOff x="-42837" y="4443488"/>
            <a:chExt cx="9229575" cy="642788"/>
          </a:xfrm>
        </p:grpSpPr>
        <p:sp>
          <p:nvSpPr>
            <p:cNvPr id="211" name="Google Shape;211;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1" name="Google Shape;241;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2" name="Google Shape;242;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3" name="Google Shape;243;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4" name="Shape 244"/>
        <p:cNvGrpSpPr/>
        <p:nvPr/>
      </p:nvGrpSpPr>
      <p:grpSpPr>
        <a:xfrm>
          <a:off x="0" y="0"/>
          <a:ext cx="0" cy="0"/>
          <a:chOff x="0" y="0"/>
          <a:chExt cx="0" cy="0"/>
        </a:xfrm>
      </p:grpSpPr>
      <p:sp>
        <p:nvSpPr>
          <p:cNvPr id="245" name="Google Shape;245;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6" name="Google Shape;246;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7" name="Google Shape;247;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7"/>
          <p:cNvGrpSpPr/>
          <p:nvPr/>
        </p:nvGrpSpPr>
        <p:grpSpPr>
          <a:xfrm>
            <a:off x="-9525" y="4462475"/>
            <a:ext cx="9167825" cy="595300"/>
            <a:chOff x="-9525" y="4462475"/>
            <a:chExt cx="9167825" cy="595300"/>
          </a:xfrm>
        </p:grpSpPr>
        <p:sp>
          <p:nvSpPr>
            <p:cNvPr id="251" name="Google Shape;251;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2" name="Google Shape;252;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3" name="Google Shape;253;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4" name="Google Shape;254;p7"/>
          <p:cNvGrpSpPr/>
          <p:nvPr/>
        </p:nvGrpSpPr>
        <p:grpSpPr>
          <a:xfrm>
            <a:off x="-42837" y="4443488"/>
            <a:ext cx="9229575" cy="642788"/>
            <a:chOff x="-42837" y="4443488"/>
            <a:chExt cx="9229575" cy="642788"/>
          </a:xfrm>
        </p:grpSpPr>
        <p:sp>
          <p:nvSpPr>
            <p:cNvPr id="255" name="Google Shape;255;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5" name="Google Shape;285;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6" name="Google Shape;286;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7" name="Google Shape;287;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8" name="Google Shape;288;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9" name="Shape 289"/>
        <p:cNvGrpSpPr/>
        <p:nvPr/>
      </p:nvGrpSpPr>
      <p:grpSpPr>
        <a:xfrm>
          <a:off x="0" y="0"/>
          <a:ext cx="0" cy="0"/>
          <a:chOff x="0" y="0"/>
          <a:chExt cx="0" cy="0"/>
        </a:xfrm>
      </p:grpSpPr>
      <p:sp>
        <p:nvSpPr>
          <p:cNvPr id="290" name="Google Shape;290;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1" name="Google Shape;291;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2" name="Google Shape;292;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8"/>
          <p:cNvGrpSpPr/>
          <p:nvPr/>
        </p:nvGrpSpPr>
        <p:grpSpPr>
          <a:xfrm>
            <a:off x="-9525" y="4462475"/>
            <a:ext cx="9167825" cy="595300"/>
            <a:chOff x="-9525" y="4462475"/>
            <a:chExt cx="9167825" cy="595300"/>
          </a:xfrm>
        </p:grpSpPr>
        <p:sp>
          <p:nvSpPr>
            <p:cNvPr id="296" name="Google Shape;296;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97" name="Google Shape;297;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98" name="Google Shape;298;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99" name="Google Shape;299;p8"/>
          <p:cNvGrpSpPr/>
          <p:nvPr/>
        </p:nvGrpSpPr>
        <p:grpSpPr>
          <a:xfrm>
            <a:off x="-42837" y="4443488"/>
            <a:ext cx="9229575" cy="642788"/>
            <a:chOff x="-42837" y="4443488"/>
            <a:chExt cx="9229575" cy="642788"/>
          </a:xfrm>
        </p:grpSpPr>
        <p:sp>
          <p:nvSpPr>
            <p:cNvPr id="300" name="Google Shape;300;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0" name="Google Shape;330;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1" name="Shape 331"/>
        <p:cNvGrpSpPr/>
        <p:nvPr/>
      </p:nvGrpSpPr>
      <p:grpSpPr>
        <a:xfrm>
          <a:off x="0" y="0"/>
          <a:ext cx="0" cy="0"/>
          <a:chOff x="0" y="0"/>
          <a:chExt cx="0" cy="0"/>
        </a:xfrm>
      </p:grpSpPr>
      <p:sp>
        <p:nvSpPr>
          <p:cNvPr id="332" name="Google Shape;332;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3" name="Google Shape;333;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4" name="Google Shape;334;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9"/>
          <p:cNvGrpSpPr/>
          <p:nvPr/>
        </p:nvGrpSpPr>
        <p:grpSpPr>
          <a:xfrm>
            <a:off x="-9525" y="4462475"/>
            <a:ext cx="9167825" cy="595300"/>
            <a:chOff x="-9525" y="4462475"/>
            <a:chExt cx="9167825" cy="595300"/>
          </a:xfrm>
        </p:grpSpPr>
        <p:sp>
          <p:nvSpPr>
            <p:cNvPr id="338" name="Google Shape;338;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39" name="Google Shape;339;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0" name="Google Shape;340;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1" name="Google Shape;341;p9"/>
          <p:cNvGrpSpPr/>
          <p:nvPr/>
        </p:nvGrpSpPr>
        <p:grpSpPr>
          <a:xfrm>
            <a:off x="-42837" y="4443488"/>
            <a:ext cx="9229575" cy="642788"/>
            <a:chOff x="-42837" y="4443488"/>
            <a:chExt cx="9229575" cy="642788"/>
          </a:xfrm>
        </p:grpSpPr>
        <p:sp>
          <p:nvSpPr>
            <p:cNvPr id="342" name="Google Shape;342;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2" name="Google Shape;372;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3" name="Shape 373"/>
        <p:cNvGrpSpPr/>
        <p:nvPr/>
      </p:nvGrpSpPr>
      <p:grpSpPr>
        <a:xfrm>
          <a:off x="0" y="0"/>
          <a:ext cx="0" cy="0"/>
          <a:chOff x="0" y="0"/>
          <a:chExt cx="0" cy="0"/>
        </a:xfrm>
      </p:grpSpPr>
      <p:sp>
        <p:nvSpPr>
          <p:cNvPr id="374" name="Google Shape;374;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5" name="Google Shape;375;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6" name="Google Shape;376;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10"/>
          <p:cNvGrpSpPr/>
          <p:nvPr/>
        </p:nvGrpSpPr>
        <p:grpSpPr>
          <a:xfrm>
            <a:off x="-9525" y="4462475"/>
            <a:ext cx="9167825" cy="595300"/>
            <a:chOff x="-9525" y="4462475"/>
            <a:chExt cx="9167825" cy="595300"/>
          </a:xfrm>
        </p:grpSpPr>
        <p:sp>
          <p:nvSpPr>
            <p:cNvPr id="380" name="Google Shape;380;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1" name="Google Shape;381;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2" name="Google Shape;382;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3" name="Google Shape;383;p10"/>
          <p:cNvGrpSpPr/>
          <p:nvPr/>
        </p:nvGrpSpPr>
        <p:grpSpPr>
          <a:xfrm>
            <a:off x="-42837" y="4443488"/>
            <a:ext cx="9229575" cy="642788"/>
            <a:chOff x="-42837" y="4443488"/>
            <a:chExt cx="9229575" cy="642788"/>
          </a:xfrm>
        </p:grpSpPr>
        <p:sp>
          <p:nvSpPr>
            <p:cNvPr id="384" name="Google Shape;384;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13"/>
          <p:cNvSpPr txBox="1"/>
          <p:nvPr>
            <p:ph type="ctrTitle"/>
          </p:nvPr>
        </p:nvSpPr>
        <p:spPr>
          <a:xfrm>
            <a:off x="2570525" y="3290600"/>
            <a:ext cx="56103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Demand data analysis</a:t>
            </a:r>
            <a:endParaRPr/>
          </a:p>
        </p:txBody>
      </p:sp>
      <p:sp>
        <p:nvSpPr>
          <p:cNvPr id="462" name="Google Shape;462;p13"/>
          <p:cNvSpPr txBox="1"/>
          <p:nvPr/>
        </p:nvSpPr>
        <p:spPr>
          <a:xfrm>
            <a:off x="5941375" y="4558675"/>
            <a:ext cx="14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63" name="Google Shape;463;p13"/>
          <p:cNvSpPr txBox="1"/>
          <p:nvPr>
            <p:ph type="ctrTitle"/>
          </p:nvPr>
        </p:nvSpPr>
        <p:spPr>
          <a:xfrm>
            <a:off x="7979000" y="4721725"/>
            <a:ext cx="1372500" cy="34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500"/>
              <a:t>Joaquin Tempelsman</a:t>
            </a:r>
            <a:endParaRPr b="0" sz="1500"/>
          </a:p>
        </p:txBody>
      </p:sp>
      <p:pic>
        <p:nvPicPr>
          <p:cNvPr id="464" name="Google Shape;464;p13"/>
          <p:cNvPicPr preferRelativeResize="0"/>
          <p:nvPr/>
        </p:nvPicPr>
        <p:blipFill rotWithShape="1">
          <a:blip r:embed="rId3">
            <a:alphaModFix/>
          </a:blip>
          <a:srcRect b="6907" l="0" r="0" t="0"/>
          <a:stretch/>
        </p:blipFill>
        <p:spPr>
          <a:xfrm>
            <a:off x="398825" y="178200"/>
            <a:ext cx="2055850" cy="138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14"/>
          <p:cNvSpPr txBox="1"/>
          <p:nvPr/>
        </p:nvSpPr>
        <p:spPr>
          <a:xfrm>
            <a:off x="-1999730" y="305370"/>
            <a:ext cx="7079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latin typeface="Source Sans Pro"/>
              <a:ea typeface="Source Sans Pro"/>
              <a:cs typeface="Source Sans Pro"/>
              <a:sym typeface="Source Sans Pro"/>
            </a:endParaRPr>
          </a:p>
        </p:txBody>
      </p:sp>
      <p:pic>
        <p:nvPicPr>
          <p:cNvPr id="471" name="Google Shape;471;p14"/>
          <p:cNvPicPr preferRelativeResize="0"/>
          <p:nvPr/>
        </p:nvPicPr>
        <p:blipFill rotWithShape="1">
          <a:blip r:embed="rId3">
            <a:alphaModFix/>
          </a:blip>
          <a:srcRect b="6500" l="8152" r="8576" t="6239"/>
          <a:stretch/>
        </p:blipFill>
        <p:spPr>
          <a:xfrm>
            <a:off x="415535" y="122467"/>
            <a:ext cx="4059670" cy="1996662"/>
          </a:xfrm>
          <a:prstGeom prst="rect">
            <a:avLst/>
          </a:prstGeom>
          <a:noFill/>
          <a:ln>
            <a:noFill/>
          </a:ln>
        </p:spPr>
      </p:pic>
      <p:sp>
        <p:nvSpPr>
          <p:cNvPr id="472" name="Google Shape;472;p14"/>
          <p:cNvSpPr txBox="1"/>
          <p:nvPr/>
        </p:nvSpPr>
        <p:spPr>
          <a:xfrm>
            <a:off x="631100" y="28525"/>
            <a:ext cx="2725500" cy="22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Source Sans Pro"/>
                <a:ea typeface="Source Sans Pro"/>
                <a:cs typeface="Source Sans Pro"/>
                <a:sym typeface="Source Sans Pro"/>
              </a:rPr>
              <a:t>Reservation lead time by starting time of the trip</a:t>
            </a:r>
            <a:endParaRPr sz="800">
              <a:latin typeface="Source Sans Pro"/>
              <a:ea typeface="Source Sans Pro"/>
              <a:cs typeface="Source Sans Pro"/>
              <a:sym typeface="Source Sans Pro"/>
            </a:endParaRPr>
          </a:p>
          <a:p>
            <a:pPr indent="0" lvl="0" marL="0" rtl="0" algn="l">
              <a:spcBef>
                <a:spcPts val="0"/>
              </a:spcBef>
              <a:spcAft>
                <a:spcPts val="0"/>
              </a:spcAft>
              <a:buNone/>
            </a:pPr>
            <a:r>
              <a:rPr lang="en" sz="800">
                <a:latin typeface="Source Sans Pro"/>
                <a:ea typeface="Source Sans Pro"/>
                <a:cs typeface="Source Sans Pro"/>
                <a:sym typeface="Source Sans Pro"/>
              </a:rPr>
              <a:t>grouped by </a:t>
            </a:r>
            <a:r>
              <a:rPr b="1" lang="en" sz="700">
                <a:solidFill>
                  <a:srgbClr val="351C75"/>
                </a:solidFill>
                <a:latin typeface="Source Sans Pro"/>
                <a:ea typeface="Source Sans Pro"/>
                <a:cs typeface="Source Sans Pro"/>
                <a:sym typeface="Source Sans Pro"/>
              </a:rPr>
              <a:t>Weekday</a:t>
            </a:r>
            <a:r>
              <a:rPr lang="en" sz="800">
                <a:latin typeface="Source Sans Pro"/>
                <a:ea typeface="Source Sans Pro"/>
                <a:cs typeface="Source Sans Pro"/>
                <a:sym typeface="Source Sans Pro"/>
              </a:rPr>
              <a:t> and </a:t>
            </a:r>
            <a:r>
              <a:rPr b="1" lang="en" sz="700">
                <a:solidFill>
                  <a:srgbClr val="351C75"/>
                </a:solidFill>
                <a:latin typeface="Source Sans Pro"/>
                <a:ea typeface="Source Sans Pro"/>
                <a:cs typeface="Source Sans Pro"/>
                <a:sym typeface="Source Sans Pro"/>
              </a:rPr>
              <a:t>Hour</a:t>
            </a:r>
            <a:endParaRPr sz="800">
              <a:latin typeface="Source Sans Pro"/>
              <a:ea typeface="Source Sans Pro"/>
              <a:cs typeface="Source Sans Pro"/>
              <a:sym typeface="Source Sans Pro"/>
            </a:endParaRPr>
          </a:p>
        </p:txBody>
      </p:sp>
      <p:pic>
        <p:nvPicPr>
          <p:cNvPr id="473" name="Google Shape;473;p14"/>
          <p:cNvPicPr preferRelativeResize="0"/>
          <p:nvPr/>
        </p:nvPicPr>
        <p:blipFill rotWithShape="1">
          <a:blip r:embed="rId4">
            <a:alphaModFix/>
          </a:blip>
          <a:srcRect b="0" l="8145" r="9746" t="0"/>
          <a:stretch/>
        </p:blipFill>
        <p:spPr>
          <a:xfrm>
            <a:off x="415535" y="2129488"/>
            <a:ext cx="4021915" cy="2098812"/>
          </a:xfrm>
          <a:prstGeom prst="rect">
            <a:avLst/>
          </a:prstGeom>
          <a:noFill/>
          <a:ln>
            <a:noFill/>
          </a:ln>
        </p:spPr>
      </p:pic>
      <p:sp>
        <p:nvSpPr>
          <p:cNvPr id="474" name="Google Shape;474;p14"/>
          <p:cNvSpPr txBox="1"/>
          <p:nvPr/>
        </p:nvSpPr>
        <p:spPr>
          <a:xfrm>
            <a:off x="588125" y="2191473"/>
            <a:ext cx="4022100" cy="175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Source Sans Pro"/>
                <a:ea typeface="Source Sans Pro"/>
                <a:cs typeface="Source Sans Pro"/>
                <a:sym typeface="Source Sans Pro"/>
              </a:rPr>
              <a:t>Reservation lead time by starting time of the trip</a:t>
            </a:r>
            <a:endParaRPr sz="800">
              <a:latin typeface="Source Sans Pro"/>
              <a:ea typeface="Source Sans Pro"/>
              <a:cs typeface="Source Sans Pro"/>
              <a:sym typeface="Source Sans Pro"/>
            </a:endParaRPr>
          </a:p>
          <a:p>
            <a:pPr indent="0" lvl="0" marL="0" rtl="0" algn="l">
              <a:spcBef>
                <a:spcPts val="0"/>
              </a:spcBef>
              <a:spcAft>
                <a:spcPts val="0"/>
              </a:spcAft>
              <a:buNone/>
            </a:pPr>
            <a:r>
              <a:rPr lang="en" sz="800">
                <a:latin typeface="Source Sans Pro"/>
                <a:ea typeface="Source Sans Pro"/>
                <a:cs typeface="Source Sans Pro"/>
                <a:sym typeface="Source Sans Pro"/>
              </a:rPr>
              <a:t> Group by </a:t>
            </a:r>
            <a:r>
              <a:rPr b="1" lang="en" sz="700">
                <a:solidFill>
                  <a:srgbClr val="351C75"/>
                </a:solidFill>
                <a:latin typeface="Source Sans Pro"/>
                <a:ea typeface="Source Sans Pro"/>
                <a:cs typeface="Source Sans Pro"/>
                <a:sym typeface="Source Sans Pro"/>
              </a:rPr>
              <a:t>Weekday</a:t>
            </a:r>
            <a:r>
              <a:rPr lang="en" sz="800">
                <a:latin typeface="Source Sans Pro"/>
                <a:ea typeface="Source Sans Pro"/>
                <a:cs typeface="Source Sans Pro"/>
                <a:sym typeface="Source Sans Pro"/>
              </a:rPr>
              <a:t> and </a:t>
            </a:r>
            <a:r>
              <a:rPr b="1" lang="en" sz="700">
                <a:solidFill>
                  <a:srgbClr val="351C75"/>
                </a:solidFill>
                <a:latin typeface="Source Sans Pro"/>
                <a:ea typeface="Source Sans Pro"/>
                <a:cs typeface="Source Sans Pro"/>
                <a:sym typeface="Source Sans Pro"/>
              </a:rPr>
              <a:t>Trip duration quartile</a:t>
            </a:r>
            <a:endParaRPr sz="800">
              <a:latin typeface="Source Sans Pro"/>
              <a:ea typeface="Source Sans Pro"/>
              <a:cs typeface="Source Sans Pro"/>
              <a:sym typeface="Source Sans Pro"/>
            </a:endParaRPr>
          </a:p>
        </p:txBody>
      </p:sp>
      <p:sp>
        <p:nvSpPr>
          <p:cNvPr id="475" name="Google Shape;475;p14"/>
          <p:cNvSpPr txBox="1"/>
          <p:nvPr/>
        </p:nvSpPr>
        <p:spPr>
          <a:xfrm>
            <a:off x="-5498650" y="3538347"/>
            <a:ext cx="99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76" name="Google Shape;476;p14"/>
          <p:cNvSpPr txBox="1"/>
          <p:nvPr/>
        </p:nvSpPr>
        <p:spPr>
          <a:xfrm>
            <a:off x="4817150" y="333450"/>
            <a:ext cx="40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77" name="Google Shape;477;p14"/>
          <p:cNvSpPr txBox="1"/>
          <p:nvPr/>
        </p:nvSpPr>
        <p:spPr>
          <a:xfrm>
            <a:off x="4773950" y="250825"/>
            <a:ext cx="4065000" cy="1262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Source Sans Pro"/>
                <a:ea typeface="Source Sans Pro"/>
                <a:cs typeface="Source Sans Pro"/>
                <a:sym typeface="Source Sans Pro"/>
              </a:rPr>
              <a:t>Trips starting on saturday and sundays have more lead time than trips during the week. Probably </a:t>
            </a:r>
            <a:r>
              <a:rPr lang="en">
                <a:latin typeface="Source Sans Pro"/>
                <a:ea typeface="Source Sans Pro"/>
                <a:cs typeface="Source Sans Pro"/>
                <a:sym typeface="Source Sans Pro"/>
              </a:rPr>
              <a:t>associated</a:t>
            </a:r>
            <a:r>
              <a:rPr lang="en">
                <a:latin typeface="Source Sans Pro"/>
                <a:ea typeface="Source Sans Pro"/>
                <a:cs typeface="Source Sans Pro"/>
                <a:sym typeface="Source Sans Pro"/>
              </a:rPr>
              <a:t> with longer planned holiday trips vs unplanned utilization during daily errands and </a:t>
            </a:r>
            <a:r>
              <a:rPr lang="en">
                <a:latin typeface="Source Sans Pro"/>
                <a:ea typeface="Source Sans Pro"/>
                <a:cs typeface="Source Sans Pro"/>
                <a:sym typeface="Source Sans Pro"/>
              </a:rPr>
              <a:t>commute</a:t>
            </a:r>
            <a:r>
              <a:rPr lang="en">
                <a:latin typeface="Source Sans Pro"/>
                <a:ea typeface="Source Sans Pro"/>
                <a:cs typeface="Source Sans Pro"/>
                <a:sym typeface="Source Sans Pro"/>
              </a:rPr>
              <a:t> to work. </a:t>
            </a:r>
            <a:endParaRPr>
              <a:latin typeface="Source Sans Pro"/>
              <a:ea typeface="Source Sans Pro"/>
              <a:cs typeface="Source Sans Pro"/>
              <a:sym typeface="Source Sans Pro"/>
            </a:endParaRPr>
          </a:p>
        </p:txBody>
      </p:sp>
      <p:sp>
        <p:nvSpPr>
          <p:cNvPr id="478" name="Google Shape;478;p14"/>
          <p:cNvSpPr txBox="1"/>
          <p:nvPr/>
        </p:nvSpPr>
        <p:spPr>
          <a:xfrm>
            <a:off x="4773950" y="2366675"/>
            <a:ext cx="4065000" cy="1262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Source Sans Pro"/>
                <a:ea typeface="Source Sans Pro"/>
                <a:cs typeface="Source Sans Pro"/>
                <a:sym typeface="Source Sans Pro"/>
              </a:rPr>
              <a:t>The duration of the trip is positively </a:t>
            </a:r>
            <a:r>
              <a:rPr lang="en">
                <a:latin typeface="Source Sans Pro"/>
                <a:ea typeface="Source Sans Pro"/>
                <a:cs typeface="Source Sans Pro"/>
                <a:sym typeface="Source Sans Pro"/>
              </a:rPr>
              <a:t>associated</a:t>
            </a:r>
            <a:r>
              <a:rPr lang="en">
                <a:latin typeface="Source Sans Pro"/>
                <a:ea typeface="Source Sans Pro"/>
                <a:cs typeface="Source Sans Pro"/>
                <a:sym typeface="Source Sans Pro"/>
              </a:rPr>
              <a:t> with the lead time for the reservation. If the reservation is longer, there is a tendency in making the reservation in advance. This relationship is relevant for weekend reservations and </a:t>
            </a:r>
            <a:r>
              <a:rPr lang="en">
                <a:latin typeface="Source Sans Pro"/>
                <a:ea typeface="Source Sans Pro"/>
                <a:cs typeface="Source Sans Pro"/>
                <a:sym typeface="Source Sans Pro"/>
              </a:rPr>
              <a:t>don't</a:t>
            </a:r>
            <a:r>
              <a:rPr lang="en">
                <a:latin typeface="Source Sans Pro"/>
                <a:ea typeface="Source Sans Pro"/>
                <a:cs typeface="Source Sans Pro"/>
                <a:sym typeface="Source Sans Pro"/>
              </a:rPr>
              <a:t> apply to the rest of the week.</a:t>
            </a: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4" name="Google Shape;484;p15"/>
          <p:cNvPicPr preferRelativeResize="0"/>
          <p:nvPr/>
        </p:nvPicPr>
        <p:blipFill>
          <a:blip r:embed="rId3">
            <a:alphaModFix/>
          </a:blip>
          <a:stretch>
            <a:fillRect/>
          </a:stretch>
        </p:blipFill>
        <p:spPr>
          <a:xfrm>
            <a:off x="22175" y="836975"/>
            <a:ext cx="412875" cy="490325"/>
          </a:xfrm>
          <a:prstGeom prst="rect">
            <a:avLst/>
          </a:prstGeom>
          <a:noFill/>
          <a:ln>
            <a:noFill/>
          </a:ln>
        </p:spPr>
      </p:pic>
      <p:sp>
        <p:nvSpPr>
          <p:cNvPr id="485" name="Google Shape;485;p15"/>
          <p:cNvSpPr txBox="1"/>
          <p:nvPr/>
        </p:nvSpPr>
        <p:spPr>
          <a:xfrm>
            <a:off x="140450" y="335350"/>
            <a:ext cx="4723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latin typeface="Source Sans Pro"/>
              <a:ea typeface="Source Sans Pro"/>
              <a:cs typeface="Source Sans Pro"/>
              <a:sym typeface="Source Sans Pro"/>
            </a:endParaRPr>
          </a:p>
        </p:txBody>
      </p:sp>
      <p:pic>
        <p:nvPicPr>
          <p:cNvPr id="486" name="Google Shape;486;p15"/>
          <p:cNvPicPr preferRelativeResize="0"/>
          <p:nvPr/>
        </p:nvPicPr>
        <p:blipFill>
          <a:blip r:embed="rId4">
            <a:alphaModFix/>
          </a:blip>
          <a:stretch>
            <a:fillRect/>
          </a:stretch>
        </p:blipFill>
        <p:spPr>
          <a:xfrm>
            <a:off x="513200" y="227575"/>
            <a:ext cx="1113375" cy="4224699"/>
          </a:xfrm>
          <a:prstGeom prst="rect">
            <a:avLst/>
          </a:prstGeom>
          <a:noFill/>
          <a:ln>
            <a:noFill/>
          </a:ln>
        </p:spPr>
      </p:pic>
      <p:sp>
        <p:nvSpPr>
          <p:cNvPr id="487" name="Google Shape;487;p15"/>
          <p:cNvSpPr txBox="1"/>
          <p:nvPr/>
        </p:nvSpPr>
        <p:spPr>
          <a:xfrm>
            <a:off x="435050" y="750"/>
            <a:ext cx="13401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Source Sans Pro"/>
                <a:ea typeface="Source Sans Pro"/>
                <a:cs typeface="Source Sans Pro"/>
                <a:sym typeface="Source Sans Pro"/>
              </a:rPr>
              <a:t>reservations distribution </a:t>
            </a:r>
            <a:endParaRPr sz="700">
              <a:latin typeface="Source Sans Pro"/>
              <a:ea typeface="Source Sans Pro"/>
              <a:cs typeface="Source Sans Pro"/>
              <a:sym typeface="Source Sans Pro"/>
            </a:endParaRPr>
          </a:p>
          <a:p>
            <a:pPr indent="0" lvl="0" marL="0" rtl="0" algn="ctr">
              <a:spcBef>
                <a:spcPts val="0"/>
              </a:spcBef>
              <a:spcAft>
                <a:spcPts val="0"/>
              </a:spcAft>
              <a:buNone/>
            </a:pPr>
            <a:r>
              <a:rPr b="1" lang="en" sz="700">
                <a:solidFill>
                  <a:srgbClr val="351C75"/>
                </a:solidFill>
                <a:latin typeface="Source Sans Pro"/>
                <a:ea typeface="Source Sans Pro"/>
                <a:cs typeface="Source Sans Pro"/>
                <a:sym typeface="Source Sans Pro"/>
              </a:rPr>
              <a:t>City</a:t>
            </a:r>
            <a:endParaRPr b="1" sz="700">
              <a:solidFill>
                <a:srgbClr val="351C75"/>
              </a:solidFill>
              <a:latin typeface="Source Sans Pro"/>
              <a:ea typeface="Source Sans Pro"/>
              <a:cs typeface="Source Sans Pro"/>
              <a:sym typeface="Source Sans Pro"/>
            </a:endParaRPr>
          </a:p>
        </p:txBody>
      </p:sp>
      <p:sp>
        <p:nvSpPr>
          <p:cNvPr id="488" name="Google Shape;488;p15"/>
          <p:cNvSpPr txBox="1"/>
          <p:nvPr/>
        </p:nvSpPr>
        <p:spPr>
          <a:xfrm>
            <a:off x="2062275" y="0"/>
            <a:ext cx="1367100" cy="5079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Source Sans Pro"/>
                <a:ea typeface="Source Sans Pro"/>
                <a:cs typeface="Source Sans Pro"/>
                <a:sym typeface="Source Sans Pro"/>
              </a:rPr>
              <a:t>reservations distribution </a:t>
            </a:r>
            <a:endParaRPr sz="700">
              <a:latin typeface="Source Sans Pro"/>
              <a:ea typeface="Source Sans Pro"/>
              <a:cs typeface="Source Sans Pro"/>
              <a:sym typeface="Source Sans Pro"/>
            </a:endParaRPr>
          </a:p>
          <a:p>
            <a:pPr indent="0" lvl="0" marL="0" rtl="0" algn="ctr">
              <a:spcBef>
                <a:spcPts val="0"/>
              </a:spcBef>
              <a:spcAft>
                <a:spcPts val="0"/>
              </a:spcAft>
              <a:buNone/>
            </a:pPr>
            <a:r>
              <a:rPr b="1" lang="en" sz="700">
                <a:solidFill>
                  <a:srgbClr val="351C75"/>
                </a:solidFill>
                <a:latin typeface="Source Sans Pro"/>
                <a:ea typeface="Source Sans Pro"/>
                <a:cs typeface="Source Sans Pro"/>
                <a:sym typeface="Source Sans Pro"/>
              </a:rPr>
              <a:t>Monthly</a:t>
            </a:r>
            <a:endParaRPr b="1" sz="700">
              <a:solidFill>
                <a:srgbClr val="351C75"/>
              </a:solidFill>
              <a:latin typeface="Source Sans Pro"/>
              <a:ea typeface="Source Sans Pro"/>
              <a:cs typeface="Source Sans Pro"/>
              <a:sym typeface="Source Sans Pro"/>
            </a:endParaRPr>
          </a:p>
          <a:p>
            <a:pPr indent="0" lvl="0" marL="0" rtl="0" algn="ctr">
              <a:spcBef>
                <a:spcPts val="0"/>
              </a:spcBef>
              <a:spcAft>
                <a:spcPts val="0"/>
              </a:spcAft>
              <a:buNone/>
            </a:pPr>
            <a:r>
              <a:t/>
            </a:r>
            <a:endParaRPr b="1" sz="700">
              <a:latin typeface="Source Sans Pro"/>
              <a:ea typeface="Source Sans Pro"/>
              <a:cs typeface="Source Sans Pro"/>
              <a:sym typeface="Source Sans Pro"/>
            </a:endParaRPr>
          </a:p>
        </p:txBody>
      </p:sp>
      <p:pic>
        <p:nvPicPr>
          <p:cNvPr id="489" name="Google Shape;489;p15"/>
          <p:cNvPicPr preferRelativeResize="0"/>
          <p:nvPr/>
        </p:nvPicPr>
        <p:blipFill rotWithShape="1">
          <a:blip r:embed="rId5">
            <a:alphaModFix/>
          </a:blip>
          <a:srcRect b="0" l="0" r="0" t="2238"/>
          <a:stretch/>
        </p:blipFill>
        <p:spPr>
          <a:xfrm>
            <a:off x="2208625" y="360613"/>
            <a:ext cx="1141450" cy="4065140"/>
          </a:xfrm>
          <a:prstGeom prst="rect">
            <a:avLst/>
          </a:prstGeom>
          <a:noFill/>
          <a:ln>
            <a:noFill/>
          </a:ln>
        </p:spPr>
      </p:pic>
      <p:pic>
        <p:nvPicPr>
          <p:cNvPr id="490" name="Google Shape;490;p15"/>
          <p:cNvPicPr preferRelativeResize="0"/>
          <p:nvPr/>
        </p:nvPicPr>
        <p:blipFill>
          <a:blip r:embed="rId6">
            <a:alphaModFix/>
          </a:blip>
          <a:stretch>
            <a:fillRect/>
          </a:stretch>
        </p:blipFill>
        <p:spPr>
          <a:xfrm>
            <a:off x="3865075" y="115200"/>
            <a:ext cx="1875391" cy="2367875"/>
          </a:xfrm>
          <a:prstGeom prst="rect">
            <a:avLst/>
          </a:prstGeom>
          <a:noFill/>
          <a:ln>
            <a:noFill/>
          </a:ln>
        </p:spPr>
      </p:pic>
      <p:pic>
        <p:nvPicPr>
          <p:cNvPr id="491" name="Google Shape;491;p15"/>
          <p:cNvPicPr preferRelativeResize="0"/>
          <p:nvPr/>
        </p:nvPicPr>
        <p:blipFill>
          <a:blip r:embed="rId7">
            <a:alphaModFix/>
          </a:blip>
          <a:stretch>
            <a:fillRect/>
          </a:stretch>
        </p:blipFill>
        <p:spPr>
          <a:xfrm>
            <a:off x="6530171" y="115200"/>
            <a:ext cx="1731880" cy="2367874"/>
          </a:xfrm>
          <a:prstGeom prst="rect">
            <a:avLst/>
          </a:prstGeom>
          <a:noFill/>
          <a:ln>
            <a:noFill/>
          </a:ln>
        </p:spPr>
      </p:pic>
      <p:sp>
        <p:nvSpPr>
          <p:cNvPr id="492" name="Google Shape;492;p15"/>
          <p:cNvSpPr txBox="1"/>
          <p:nvPr/>
        </p:nvSpPr>
        <p:spPr>
          <a:xfrm>
            <a:off x="3784100" y="2763450"/>
            <a:ext cx="4548900" cy="1662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Source Sans Pro"/>
                <a:ea typeface="Source Sans Pro"/>
                <a:cs typeface="Source Sans Pro"/>
                <a:sym typeface="Source Sans Pro"/>
              </a:rPr>
              <a:t>Most cities have a similar trend in hourly utilization of the fleet. Except some specific locations that have low activity during the middle of the day and more concentration during rush hour (Daly City).</a:t>
            </a:r>
            <a:endParaRPr sz="1200">
              <a:latin typeface="Source Sans Pro"/>
              <a:ea typeface="Source Sans Pro"/>
              <a:cs typeface="Source Sans Pro"/>
              <a:sym typeface="Source Sans Pro"/>
            </a:endParaRPr>
          </a:p>
          <a:p>
            <a:pPr indent="0" lvl="0" marL="0" rtl="0" algn="just">
              <a:spcBef>
                <a:spcPts val="0"/>
              </a:spcBef>
              <a:spcAft>
                <a:spcPts val="0"/>
              </a:spcAft>
              <a:buNone/>
            </a:pPr>
            <a:r>
              <a:t/>
            </a:r>
            <a:endParaRPr sz="1200">
              <a:latin typeface="Source Sans Pro"/>
              <a:ea typeface="Source Sans Pro"/>
              <a:cs typeface="Source Sans Pro"/>
              <a:sym typeface="Source Sans Pro"/>
            </a:endParaRPr>
          </a:p>
          <a:p>
            <a:pPr indent="0" lvl="0" marL="0" rtl="0" algn="just">
              <a:spcBef>
                <a:spcPts val="0"/>
              </a:spcBef>
              <a:spcAft>
                <a:spcPts val="0"/>
              </a:spcAft>
              <a:buNone/>
            </a:pPr>
            <a:r>
              <a:rPr lang="en" sz="1200">
                <a:latin typeface="Source Sans Pro"/>
                <a:ea typeface="Source Sans Pro"/>
                <a:cs typeface="Source Sans Pro"/>
                <a:sym typeface="Source Sans Pro"/>
              </a:rPr>
              <a:t>Monthly demand have higher variability during the first months of the year and is more stable and evenly </a:t>
            </a:r>
            <a:r>
              <a:rPr lang="en" sz="1200">
                <a:latin typeface="Source Sans Pro"/>
                <a:ea typeface="Source Sans Pro"/>
                <a:cs typeface="Source Sans Pro"/>
                <a:sym typeface="Source Sans Pro"/>
              </a:rPr>
              <a:t>distributed</a:t>
            </a:r>
            <a:r>
              <a:rPr lang="en" sz="1200">
                <a:latin typeface="Source Sans Pro"/>
                <a:ea typeface="Source Sans Pro"/>
                <a:cs typeface="Source Sans Pro"/>
                <a:sym typeface="Source Sans Pro"/>
              </a:rPr>
              <a:t> during the rest of the year with december being the most evenly </a:t>
            </a:r>
            <a:r>
              <a:rPr lang="en" sz="1200">
                <a:latin typeface="Source Sans Pro"/>
                <a:ea typeface="Source Sans Pro"/>
                <a:cs typeface="Source Sans Pro"/>
                <a:sym typeface="Source Sans Pro"/>
              </a:rPr>
              <a:t>distributed</a:t>
            </a:r>
            <a:r>
              <a:rPr lang="en" sz="1200">
                <a:latin typeface="Source Sans Pro"/>
                <a:ea typeface="Source Sans Pro"/>
                <a:cs typeface="Source Sans Pro"/>
                <a:sym typeface="Source Sans Pro"/>
              </a:rPr>
              <a:t> month.</a:t>
            </a:r>
            <a:endParaRPr sz="12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8" name="Google Shape;498;p16"/>
          <p:cNvPicPr preferRelativeResize="0"/>
          <p:nvPr/>
        </p:nvPicPr>
        <p:blipFill>
          <a:blip r:embed="rId3">
            <a:alphaModFix/>
          </a:blip>
          <a:stretch>
            <a:fillRect/>
          </a:stretch>
        </p:blipFill>
        <p:spPr>
          <a:xfrm>
            <a:off x="4365575" y="836975"/>
            <a:ext cx="412875" cy="490325"/>
          </a:xfrm>
          <a:prstGeom prst="rect">
            <a:avLst/>
          </a:prstGeom>
          <a:noFill/>
          <a:ln>
            <a:noFill/>
          </a:ln>
        </p:spPr>
      </p:pic>
      <p:pic>
        <p:nvPicPr>
          <p:cNvPr id="499" name="Google Shape;499;p16"/>
          <p:cNvPicPr preferRelativeResize="0"/>
          <p:nvPr/>
        </p:nvPicPr>
        <p:blipFill>
          <a:blip r:embed="rId4">
            <a:alphaModFix/>
          </a:blip>
          <a:stretch>
            <a:fillRect/>
          </a:stretch>
        </p:blipFill>
        <p:spPr>
          <a:xfrm>
            <a:off x="204275" y="2404150"/>
            <a:ext cx="2791150" cy="1806175"/>
          </a:xfrm>
          <a:prstGeom prst="rect">
            <a:avLst/>
          </a:prstGeom>
          <a:noFill/>
          <a:ln>
            <a:noFill/>
          </a:ln>
        </p:spPr>
      </p:pic>
      <p:pic>
        <p:nvPicPr>
          <p:cNvPr id="500" name="Google Shape;500;p16"/>
          <p:cNvPicPr preferRelativeResize="0"/>
          <p:nvPr/>
        </p:nvPicPr>
        <p:blipFill>
          <a:blip r:embed="rId5">
            <a:alphaModFix/>
          </a:blip>
          <a:stretch>
            <a:fillRect/>
          </a:stretch>
        </p:blipFill>
        <p:spPr>
          <a:xfrm>
            <a:off x="-393575" y="26025"/>
            <a:ext cx="6615551" cy="2568576"/>
          </a:xfrm>
          <a:prstGeom prst="rect">
            <a:avLst/>
          </a:prstGeom>
          <a:noFill/>
          <a:ln>
            <a:noFill/>
          </a:ln>
        </p:spPr>
      </p:pic>
      <p:sp>
        <p:nvSpPr>
          <p:cNvPr id="501" name="Google Shape;501;p16"/>
          <p:cNvSpPr txBox="1"/>
          <p:nvPr/>
        </p:nvSpPr>
        <p:spPr>
          <a:xfrm>
            <a:off x="395650" y="186425"/>
            <a:ext cx="2408400" cy="127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Source Sans Pro"/>
                <a:ea typeface="Source Sans Pro"/>
                <a:cs typeface="Source Sans Pro"/>
                <a:sym typeface="Source Sans Pro"/>
              </a:rPr>
              <a:t>SFO fleet capacity by </a:t>
            </a:r>
            <a:r>
              <a:rPr b="1" lang="en" sz="700">
                <a:solidFill>
                  <a:srgbClr val="351C75"/>
                </a:solidFill>
                <a:latin typeface="Source Sans Pro"/>
                <a:ea typeface="Source Sans Pro"/>
                <a:cs typeface="Source Sans Pro"/>
                <a:sym typeface="Source Sans Pro"/>
              </a:rPr>
              <a:t>Hour</a:t>
            </a:r>
            <a:r>
              <a:rPr lang="en" sz="800">
                <a:latin typeface="Source Sans Pro"/>
                <a:ea typeface="Source Sans Pro"/>
                <a:cs typeface="Source Sans Pro"/>
                <a:sym typeface="Source Sans Pro"/>
              </a:rPr>
              <a:t> and </a:t>
            </a:r>
            <a:r>
              <a:rPr b="1" lang="en" sz="700">
                <a:solidFill>
                  <a:srgbClr val="351C75"/>
                </a:solidFill>
                <a:latin typeface="Source Sans Pro"/>
                <a:ea typeface="Source Sans Pro"/>
                <a:cs typeface="Source Sans Pro"/>
                <a:sym typeface="Source Sans Pro"/>
              </a:rPr>
              <a:t>Zip Code</a:t>
            </a:r>
            <a:endParaRPr sz="800">
              <a:latin typeface="Source Sans Pro"/>
              <a:ea typeface="Source Sans Pro"/>
              <a:cs typeface="Source Sans Pro"/>
              <a:sym typeface="Source Sans Pro"/>
            </a:endParaRPr>
          </a:p>
        </p:txBody>
      </p:sp>
      <p:sp>
        <p:nvSpPr>
          <p:cNvPr id="502" name="Google Shape;502;p16"/>
          <p:cNvSpPr txBox="1"/>
          <p:nvPr/>
        </p:nvSpPr>
        <p:spPr>
          <a:xfrm>
            <a:off x="452600" y="2467100"/>
            <a:ext cx="2026500" cy="127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Source Sans Pro"/>
                <a:ea typeface="Source Sans Pro"/>
                <a:cs typeface="Source Sans Pro"/>
                <a:sym typeface="Source Sans Pro"/>
              </a:rPr>
              <a:t>SFO - cars  available per </a:t>
            </a:r>
            <a:r>
              <a:rPr b="1" lang="en" sz="700">
                <a:solidFill>
                  <a:srgbClr val="351C75"/>
                </a:solidFill>
                <a:latin typeface="Source Sans Pro"/>
                <a:ea typeface="Source Sans Pro"/>
                <a:cs typeface="Source Sans Pro"/>
                <a:sym typeface="Source Sans Pro"/>
              </a:rPr>
              <a:t>Zip code</a:t>
            </a:r>
            <a:endParaRPr sz="800">
              <a:latin typeface="Source Sans Pro"/>
              <a:ea typeface="Source Sans Pro"/>
              <a:cs typeface="Source Sans Pro"/>
              <a:sym typeface="Source Sans Pro"/>
            </a:endParaRPr>
          </a:p>
        </p:txBody>
      </p:sp>
      <p:sp>
        <p:nvSpPr>
          <p:cNvPr id="503" name="Google Shape;503;p16"/>
          <p:cNvSpPr txBox="1"/>
          <p:nvPr/>
        </p:nvSpPr>
        <p:spPr>
          <a:xfrm>
            <a:off x="3454350" y="2676200"/>
            <a:ext cx="4824900" cy="985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Source Sans Pro"/>
                <a:ea typeface="Source Sans Pro"/>
                <a:cs typeface="Source Sans Pro"/>
                <a:sym typeface="Source Sans Pro"/>
              </a:rPr>
              <a:t>The fleet is not evenly distributed </a:t>
            </a:r>
            <a:r>
              <a:rPr lang="en" sz="1300">
                <a:latin typeface="Source Sans Pro"/>
                <a:ea typeface="Source Sans Pro"/>
                <a:cs typeface="Source Sans Pro"/>
                <a:sym typeface="Source Sans Pro"/>
              </a:rPr>
              <a:t>through</a:t>
            </a:r>
            <a:r>
              <a:rPr lang="en" sz="1300">
                <a:latin typeface="Source Sans Pro"/>
                <a:ea typeface="Source Sans Pro"/>
                <a:cs typeface="Source Sans Pro"/>
                <a:sym typeface="Source Sans Pro"/>
              </a:rPr>
              <a:t> the SFO zip codes. We can detect that some areas are needing more resources that could be relocated from other areas. For example zip code 94132 has the highest utilization treds with less than 10 hours assigned.</a:t>
            </a:r>
            <a:endParaRPr sz="1300">
              <a:latin typeface="Source Sans Pro"/>
              <a:ea typeface="Source Sans Pro"/>
              <a:cs typeface="Source Sans Pro"/>
              <a:sym typeface="Source Sans Pro"/>
            </a:endParaRPr>
          </a:p>
        </p:txBody>
      </p:sp>
      <p:sp>
        <p:nvSpPr>
          <p:cNvPr id="504" name="Google Shape;504;p16"/>
          <p:cNvSpPr txBox="1"/>
          <p:nvPr/>
        </p:nvSpPr>
        <p:spPr>
          <a:xfrm>
            <a:off x="5309425" y="313925"/>
            <a:ext cx="3587100" cy="785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Source Sans Pro"/>
                <a:ea typeface="Source Sans Pro"/>
                <a:cs typeface="Source Sans Pro"/>
                <a:sym typeface="Source Sans Pro"/>
              </a:rPr>
              <a:t>Utilization of the car fleet incurs during working hours peaking around 15hs. This trend is smoothly repeated </a:t>
            </a:r>
            <a:r>
              <a:rPr lang="en" sz="1300">
                <a:latin typeface="Source Sans Pro"/>
                <a:ea typeface="Source Sans Pro"/>
                <a:cs typeface="Source Sans Pro"/>
                <a:sym typeface="Source Sans Pro"/>
              </a:rPr>
              <a:t>through</a:t>
            </a:r>
            <a:r>
              <a:rPr lang="en" sz="1300">
                <a:latin typeface="Source Sans Pro"/>
                <a:ea typeface="Source Sans Pro"/>
                <a:cs typeface="Source Sans Pro"/>
                <a:sym typeface="Source Sans Pro"/>
              </a:rPr>
              <a:t> all the SFO area.</a:t>
            </a:r>
            <a:endParaRPr sz="13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7"/>
          <p:cNvSpPr txBox="1"/>
          <p:nvPr>
            <p:ph idx="4294967295" type="ctrTitle"/>
          </p:nvPr>
        </p:nvSpPr>
        <p:spPr>
          <a:xfrm>
            <a:off x="1275150" y="12785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900"/>
              <a:t>THANKS!</a:t>
            </a:r>
            <a:endParaRPr sz="7900"/>
          </a:p>
        </p:txBody>
      </p:sp>
      <p:sp>
        <p:nvSpPr>
          <p:cNvPr id="510" name="Google Shape;510;p17"/>
          <p:cNvSpPr txBox="1"/>
          <p:nvPr>
            <p:ph idx="4294967295" type="subTitle"/>
          </p:nvPr>
        </p:nvSpPr>
        <p:spPr>
          <a:xfrm>
            <a:off x="1275150" y="2325749"/>
            <a:ext cx="65937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Any questions?</a:t>
            </a:r>
            <a:endParaRPr b="1" sz="3600"/>
          </a:p>
          <a:p>
            <a:pPr indent="0" lvl="0" marL="0" rtl="0" algn="ctr">
              <a:spcBef>
                <a:spcPts val="600"/>
              </a:spcBef>
              <a:spcAft>
                <a:spcPts val="0"/>
              </a:spcAft>
              <a:buNone/>
            </a:pPr>
            <a:r>
              <a:t/>
            </a:r>
            <a:endParaRPr/>
          </a:p>
          <a:p>
            <a:pPr indent="0" lvl="0" marL="0" rtl="0" algn="r">
              <a:spcBef>
                <a:spcPts val="600"/>
              </a:spcBef>
              <a:spcAft>
                <a:spcPts val="0"/>
              </a:spcAft>
              <a:buNone/>
            </a:pPr>
            <a:r>
              <a:t/>
            </a:r>
            <a:endParaRPr sz="1400"/>
          </a:p>
          <a:p>
            <a:pPr indent="0" lvl="0" marL="0" rtl="0" algn="ctr">
              <a:spcBef>
                <a:spcPts val="600"/>
              </a:spcBef>
              <a:spcAft>
                <a:spcPts val="0"/>
              </a:spcAft>
              <a:buNone/>
            </a:pPr>
            <a:r>
              <a:t/>
            </a:r>
            <a:endParaRPr b="1" sz="3600"/>
          </a:p>
        </p:txBody>
      </p:sp>
      <p:sp>
        <p:nvSpPr>
          <p:cNvPr id="511" name="Google Shape;511;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2" name="Google Shape;512;p17"/>
          <p:cNvSpPr txBox="1"/>
          <p:nvPr/>
        </p:nvSpPr>
        <p:spPr>
          <a:xfrm>
            <a:off x="7537100" y="3953475"/>
            <a:ext cx="273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Source Sans Pro"/>
                <a:ea typeface="Source Sans Pro"/>
                <a:cs typeface="Source Sans Pro"/>
                <a:sym typeface="Source Sans Pro"/>
              </a:rPr>
              <a:t>Joaquín Tempelsman</a:t>
            </a:r>
            <a:endParaRPr i="1" sz="1000">
              <a:latin typeface="Source Sans Pro"/>
              <a:ea typeface="Source Sans Pro"/>
              <a:cs typeface="Source Sans Pro"/>
              <a:sym typeface="Source Sans Pro"/>
            </a:endParaRPr>
          </a:p>
        </p:txBody>
      </p:sp>
      <p:pic>
        <p:nvPicPr>
          <p:cNvPr id="513" name="Google Shape;513;p17"/>
          <p:cNvPicPr preferRelativeResize="0"/>
          <p:nvPr/>
        </p:nvPicPr>
        <p:blipFill rotWithShape="1">
          <a:blip r:embed="rId3">
            <a:alphaModFix/>
          </a:blip>
          <a:srcRect b="6907" l="0" r="0" t="0"/>
          <a:stretch/>
        </p:blipFill>
        <p:spPr>
          <a:xfrm>
            <a:off x="168325" y="3415075"/>
            <a:ext cx="1258400" cy="85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