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media/image51.png" ContentType="image/png"/>
  <Override PartName="/ppt/media/image9.jpeg" ContentType="image/jpeg"/>
  <Override PartName="/ppt/media/image1.jpeg" ContentType="image/jpeg"/>
  <Override PartName="/ppt/media/image2.png" ContentType="image/png"/>
  <Override PartName="/ppt/media/image48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31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png" ContentType="image/png"/>
  <Override PartName="/ppt/media/image39.png" ContentType="image/png"/>
  <Override PartName="/ppt/media/image15.jpeg" ContentType="image/jpeg"/>
  <Override PartName="/ppt/media/image16.png" ContentType="image/png"/>
  <Override PartName="/ppt/media/image59.png" ContentType="image/png"/>
  <Override PartName="/ppt/media/image17.jpeg" ContentType="image/jpeg"/>
  <Override PartName="/ppt/media/image18.png" ContentType="image/png"/>
  <Override PartName="/ppt/media/image22.png" ContentType="image/png"/>
  <Override PartName="/ppt/media/image19.jpeg" ContentType="image/jpeg"/>
  <Override PartName="/ppt/media/image20.png" ContentType="image/png"/>
  <Override PartName="/ppt/media/image58.jpeg" ContentType="image/jpe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37.png" ContentType="image/png"/>
  <Override PartName="/ppt/media/image26.jpeg" ContentType="image/jpeg"/>
  <Override PartName="/ppt/media/image27.png" ContentType="image/png"/>
  <Override PartName="/ppt/media/image57.png" ContentType="image/png"/>
  <Override PartName="/ppt/media/image28.jpeg" ContentType="image/jpe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45.png" ContentType="image/png"/>
  <Override PartName="/ppt/media/image38.jpeg" ContentType="image/jpe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6.png" ContentType="image/png"/>
  <Override PartName="/ppt/media/image47.png" ContentType="image/png"/>
  <Override PartName="/ppt/media/image49.png" ContentType="image/png"/>
  <Override PartName="/ppt/media/image50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457200" y="1347840"/>
            <a:ext cx="55105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26373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3589560"/>
            <a:ext cx="1304640" cy="12578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1125720" y="221184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1125720" y="3589560"/>
            <a:ext cx="636480" cy="12578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89820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1339560" y="221184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89820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1339560" y="3589560"/>
            <a:ext cx="419760" cy="12578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1152360"/>
            <a:ext cx="551052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55226" t="0" r="0" b="0"/>
          <a:stretch/>
        </p:blipFill>
        <p:spPr>
          <a:xfrm>
            <a:off x="0" y="0"/>
            <a:ext cx="4095000" cy="5142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1347840"/>
            <a:ext cx="55105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22;p5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1347840"/>
            <a:ext cx="55105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2674440" cy="2637360"/>
          </a:xfrm>
          <a:prstGeom prst="rect">
            <a:avLst/>
          </a:prstGeom>
        </p:spPr>
        <p:txBody>
          <a:bodyPr lIns="0" rIns="0" tIns="0" bIns="0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7;p6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347840"/>
            <a:ext cx="55105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827720" y="2211840"/>
            <a:ext cx="1304640" cy="26373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13;p3" descr=""/>
          <p:cNvPicPr/>
          <p:nvPr/>
        </p:nvPicPr>
        <p:blipFill>
          <a:blip r:embed="rId3"/>
          <a:srcRect l="0" t="0" r="49969" b="0"/>
          <a:stretch/>
        </p:blipFill>
        <p:spPr>
          <a:xfrm>
            <a:off x="4568040" y="0"/>
            <a:ext cx="4575240" cy="51429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0"/>
            <a:ext cx="529992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8;p4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40;p8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1347840"/>
            <a:ext cx="55105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48;p10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51;p11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5;p12" descr=""/>
          <p:cNvPicPr/>
          <p:nvPr/>
        </p:nvPicPr>
        <p:blipFill>
          <a:blip r:embed="rId3"/>
          <a:srcRect l="27169" t="0" r="0" b="0"/>
          <a:stretch/>
        </p:blipFill>
        <p:spPr>
          <a:xfrm>
            <a:off x="0" y="0"/>
            <a:ext cx="6660000" cy="5142960"/>
          </a:xfrm>
          <a:prstGeom prst="rect">
            <a:avLst/>
          </a:prstGeom>
          <a:ln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5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slideLayout" Target="../slideLayouts/slideLayout5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0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207960" y="3287160"/>
            <a:ext cx="524952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Web Scrapping &amp; text mining</a:t>
            </a:r>
            <a:endParaRPr b="0" lang="es-AR" sz="5000" spc="-1" strike="noStrike">
              <a:latin typeface="Arial"/>
            </a:endParaRPr>
          </a:p>
        </p:txBody>
      </p:sp>
      <p:pic>
        <p:nvPicPr>
          <p:cNvPr id="393" name="Picture 2" descr=""/>
          <p:cNvPicPr/>
          <p:nvPr/>
        </p:nvPicPr>
        <p:blipFill>
          <a:blip r:embed="rId1"/>
          <a:stretch/>
        </p:blipFill>
        <p:spPr>
          <a:xfrm>
            <a:off x="866520" y="2160360"/>
            <a:ext cx="2104560" cy="210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fld id="{B2860B80-779B-4149-9518-DCDB8A5EC59F}" type="slidenum">
              <a:rPr b="0" lang="es-AR" sz="1800" spc="-1" strike="noStrike">
                <a:solidFill>
                  <a:srgbClr val="999999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pic>
        <p:nvPicPr>
          <p:cNvPr id="455" name="Picture 5" descr=""/>
          <p:cNvPicPr/>
          <p:nvPr/>
        </p:nvPicPr>
        <p:blipFill>
          <a:blip r:embed="rId1"/>
          <a:stretch/>
        </p:blipFill>
        <p:spPr>
          <a:xfrm>
            <a:off x="23760" y="2678760"/>
            <a:ext cx="9119520" cy="127800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171360" y="4152960"/>
            <a:ext cx="2875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SERVICIO - negativo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PRECIO - negativo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 - indefinido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457" name="Picture 6" descr=""/>
          <p:cNvPicPr/>
          <p:nvPr/>
        </p:nvPicPr>
        <p:blipFill>
          <a:blip r:embed="rId2"/>
          <a:stretch/>
        </p:blipFill>
        <p:spPr>
          <a:xfrm>
            <a:off x="0" y="299880"/>
            <a:ext cx="9143280" cy="1151640"/>
          </a:xfrm>
          <a:prstGeom prst="rect">
            <a:avLst/>
          </a:prstGeom>
          <a:ln>
            <a:noFill/>
          </a:ln>
        </p:spPr>
      </p:pic>
      <p:sp>
        <p:nvSpPr>
          <p:cNvPr id="458" name="CustomShape 3"/>
          <p:cNvSpPr/>
          <p:nvPr/>
        </p:nvSpPr>
        <p:spPr>
          <a:xfrm>
            <a:off x="171360" y="1647720"/>
            <a:ext cx="27900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 - positivo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 - negativo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 - positivo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fld id="{00D12ADB-B10E-4C23-BD61-F54BD075E7BA}" type="slidenum">
              <a:rPr b="0" lang="es-AR" sz="1800" spc="-1" strike="noStrike">
                <a:solidFill>
                  <a:srgbClr val="999999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pic>
        <p:nvPicPr>
          <p:cNvPr id="460" name="Picture 5" descr=""/>
          <p:cNvPicPr/>
          <p:nvPr/>
        </p:nvPicPr>
        <p:blipFill>
          <a:blip r:embed="rId1"/>
          <a:stretch/>
        </p:blipFill>
        <p:spPr>
          <a:xfrm>
            <a:off x="23760" y="2678760"/>
            <a:ext cx="9119520" cy="127800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171360" y="4152960"/>
            <a:ext cx="2875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SERVICIO - negativo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PRECIO - negativo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 - indefinido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462" name="Picture 6" descr=""/>
          <p:cNvPicPr/>
          <p:nvPr/>
        </p:nvPicPr>
        <p:blipFill>
          <a:blip r:embed="rId2"/>
          <a:stretch/>
        </p:blipFill>
        <p:spPr>
          <a:xfrm>
            <a:off x="360" y="299880"/>
            <a:ext cx="9143280" cy="1151640"/>
          </a:xfrm>
          <a:prstGeom prst="rect">
            <a:avLst/>
          </a:prstGeom>
          <a:ln>
            <a:noFill/>
          </a:ln>
        </p:spPr>
      </p:pic>
      <p:sp>
        <p:nvSpPr>
          <p:cNvPr id="463" name="CustomShape 3"/>
          <p:cNvSpPr/>
          <p:nvPr/>
        </p:nvSpPr>
        <p:spPr>
          <a:xfrm>
            <a:off x="171360" y="1647720"/>
            <a:ext cx="27900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 - positivo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 - negativo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 - positivo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3996000" y="828000"/>
            <a:ext cx="539640" cy="21564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5"/>
          <p:cNvSpPr/>
          <p:nvPr/>
        </p:nvSpPr>
        <p:spPr>
          <a:xfrm>
            <a:off x="3636000" y="792000"/>
            <a:ext cx="539640" cy="28764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"/>
          <p:cNvSpPr/>
          <p:nvPr/>
        </p:nvSpPr>
        <p:spPr>
          <a:xfrm>
            <a:off x="0" y="792000"/>
            <a:ext cx="647640" cy="28764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7"/>
          <p:cNvSpPr/>
          <p:nvPr/>
        </p:nvSpPr>
        <p:spPr>
          <a:xfrm>
            <a:off x="4824000" y="792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8"/>
          <p:cNvSpPr/>
          <p:nvPr/>
        </p:nvSpPr>
        <p:spPr>
          <a:xfrm>
            <a:off x="4824000" y="82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9"/>
          <p:cNvSpPr/>
          <p:nvPr/>
        </p:nvSpPr>
        <p:spPr>
          <a:xfrm>
            <a:off x="5364000" y="792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10"/>
          <p:cNvSpPr/>
          <p:nvPr/>
        </p:nvSpPr>
        <p:spPr>
          <a:xfrm>
            <a:off x="5364000" y="82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11"/>
          <p:cNvSpPr/>
          <p:nvPr/>
        </p:nvSpPr>
        <p:spPr>
          <a:xfrm>
            <a:off x="6408000" y="792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2"/>
          <p:cNvSpPr/>
          <p:nvPr/>
        </p:nvSpPr>
        <p:spPr>
          <a:xfrm>
            <a:off x="6408000" y="82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13"/>
          <p:cNvSpPr/>
          <p:nvPr/>
        </p:nvSpPr>
        <p:spPr>
          <a:xfrm>
            <a:off x="8100000" y="100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14"/>
          <p:cNvSpPr/>
          <p:nvPr/>
        </p:nvSpPr>
        <p:spPr>
          <a:xfrm>
            <a:off x="8100000" y="104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15"/>
          <p:cNvSpPr/>
          <p:nvPr/>
        </p:nvSpPr>
        <p:spPr>
          <a:xfrm>
            <a:off x="2304000" y="1260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6"/>
          <p:cNvSpPr/>
          <p:nvPr/>
        </p:nvSpPr>
        <p:spPr>
          <a:xfrm>
            <a:off x="2304000" y="1296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7"/>
          <p:cNvSpPr/>
          <p:nvPr/>
        </p:nvSpPr>
        <p:spPr>
          <a:xfrm>
            <a:off x="7992000" y="576000"/>
            <a:ext cx="287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18"/>
          <p:cNvSpPr/>
          <p:nvPr/>
        </p:nvSpPr>
        <p:spPr>
          <a:xfrm>
            <a:off x="1080000" y="756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9"/>
          <p:cNvSpPr/>
          <p:nvPr/>
        </p:nvSpPr>
        <p:spPr>
          <a:xfrm>
            <a:off x="1080000" y="792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0"/>
          <p:cNvSpPr/>
          <p:nvPr/>
        </p:nvSpPr>
        <p:spPr>
          <a:xfrm>
            <a:off x="5652000" y="100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21"/>
          <p:cNvSpPr/>
          <p:nvPr/>
        </p:nvSpPr>
        <p:spPr>
          <a:xfrm>
            <a:off x="5652000" y="104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22"/>
          <p:cNvSpPr/>
          <p:nvPr/>
        </p:nvSpPr>
        <p:spPr>
          <a:xfrm>
            <a:off x="324000" y="374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23"/>
          <p:cNvSpPr/>
          <p:nvPr/>
        </p:nvSpPr>
        <p:spPr>
          <a:xfrm>
            <a:off x="324000" y="3780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24"/>
          <p:cNvSpPr/>
          <p:nvPr/>
        </p:nvSpPr>
        <p:spPr>
          <a:xfrm>
            <a:off x="1980000" y="370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25"/>
          <p:cNvSpPr/>
          <p:nvPr/>
        </p:nvSpPr>
        <p:spPr>
          <a:xfrm>
            <a:off x="1980000" y="374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26"/>
          <p:cNvSpPr/>
          <p:nvPr/>
        </p:nvSpPr>
        <p:spPr>
          <a:xfrm>
            <a:off x="2916000" y="370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27"/>
          <p:cNvSpPr/>
          <p:nvPr/>
        </p:nvSpPr>
        <p:spPr>
          <a:xfrm>
            <a:off x="2916000" y="374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28"/>
          <p:cNvSpPr/>
          <p:nvPr/>
        </p:nvSpPr>
        <p:spPr>
          <a:xfrm>
            <a:off x="3996000" y="370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29"/>
          <p:cNvSpPr/>
          <p:nvPr/>
        </p:nvSpPr>
        <p:spPr>
          <a:xfrm>
            <a:off x="3996000" y="374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30"/>
          <p:cNvSpPr/>
          <p:nvPr/>
        </p:nvSpPr>
        <p:spPr>
          <a:xfrm>
            <a:off x="5760000" y="370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31"/>
          <p:cNvSpPr/>
          <p:nvPr/>
        </p:nvSpPr>
        <p:spPr>
          <a:xfrm>
            <a:off x="5760000" y="374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32"/>
          <p:cNvSpPr/>
          <p:nvPr/>
        </p:nvSpPr>
        <p:spPr>
          <a:xfrm>
            <a:off x="7812000" y="374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33"/>
          <p:cNvSpPr/>
          <p:nvPr/>
        </p:nvSpPr>
        <p:spPr>
          <a:xfrm>
            <a:off x="7812000" y="3780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34"/>
          <p:cNvSpPr/>
          <p:nvPr/>
        </p:nvSpPr>
        <p:spPr>
          <a:xfrm>
            <a:off x="8352000" y="3564000"/>
            <a:ext cx="287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35"/>
          <p:cNvSpPr/>
          <p:nvPr/>
        </p:nvSpPr>
        <p:spPr>
          <a:xfrm>
            <a:off x="3996000" y="828000"/>
            <a:ext cx="539640" cy="21564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6"/>
          <p:cNvSpPr/>
          <p:nvPr/>
        </p:nvSpPr>
        <p:spPr>
          <a:xfrm>
            <a:off x="3420000" y="3312000"/>
            <a:ext cx="539640" cy="21564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7"/>
          <p:cNvSpPr/>
          <p:nvPr/>
        </p:nvSpPr>
        <p:spPr>
          <a:xfrm>
            <a:off x="2736000" y="3312000"/>
            <a:ext cx="539640" cy="21564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38"/>
          <p:cNvSpPr/>
          <p:nvPr/>
        </p:nvSpPr>
        <p:spPr>
          <a:xfrm>
            <a:off x="8172000" y="3312000"/>
            <a:ext cx="539640" cy="21564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39"/>
          <p:cNvSpPr/>
          <p:nvPr/>
        </p:nvSpPr>
        <p:spPr>
          <a:xfrm>
            <a:off x="4788000" y="3492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40"/>
          <p:cNvSpPr/>
          <p:nvPr/>
        </p:nvSpPr>
        <p:spPr>
          <a:xfrm>
            <a:off x="4788000" y="352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0" y="733320"/>
            <a:ext cx="914328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NMF  Non-Negative Matrix factorization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73524CB4-C145-430C-A463-3F20C0054B80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242280" y="1899720"/>
            <a:ext cx="649080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Key notes: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Non-negative Matrix Factorization (similar PCA) – no     probabilístico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Bag of words + Tfidf vectorizer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Segmentación BEST – WORST reviews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ADCD84FF-FAD6-4812-B0E7-44C729967002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pic>
        <p:nvPicPr>
          <p:cNvPr id="505" name="Picture 2" descr=""/>
          <p:cNvPicPr/>
          <p:nvPr/>
        </p:nvPicPr>
        <p:blipFill>
          <a:blip r:embed="rId1"/>
          <a:stretch/>
        </p:blipFill>
        <p:spPr>
          <a:xfrm>
            <a:off x="166680" y="190440"/>
            <a:ext cx="3130560" cy="3999960"/>
          </a:xfrm>
          <a:prstGeom prst="rect">
            <a:avLst/>
          </a:prstGeom>
          <a:ln>
            <a:noFill/>
          </a:ln>
        </p:spPr>
      </p:pic>
      <p:pic>
        <p:nvPicPr>
          <p:cNvPr id="506" name="Picture 3" descr=""/>
          <p:cNvPicPr/>
          <p:nvPr/>
        </p:nvPicPr>
        <p:blipFill>
          <a:blip r:embed="rId2"/>
          <a:stretch/>
        </p:blipFill>
        <p:spPr>
          <a:xfrm>
            <a:off x="4026600" y="190440"/>
            <a:ext cx="3145320" cy="39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0" y="713520"/>
            <a:ext cx="914328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LDA </a:t>
            </a:r>
            <a:br/>
            <a:r>
              <a:rPr b="0" lang="es-AR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 Latent Dirichlet Allocation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2BE04EE6-5A0E-4180-8FFF-722F41123370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242280" y="1899720"/>
            <a:ext cx="64908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Key notes: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Similar a LSA solo que supone una distribución de Dirichlet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Probabílístico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Usa countvectorizer no TF-IDF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2D8C36A2-918E-4C51-90AD-22D9FE29FA24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0" y="0"/>
            <a:ext cx="770508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LDA – sklearn – unigramas - 3 topicos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512" name="Picture 4" descr=""/>
          <p:cNvPicPr/>
          <p:nvPr/>
        </p:nvPicPr>
        <p:blipFill>
          <a:blip r:embed="rId1"/>
          <a:stretch/>
        </p:blipFill>
        <p:spPr>
          <a:xfrm>
            <a:off x="0" y="681120"/>
            <a:ext cx="1951920" cy="2952000"/>
          </a:xfrm>
          <a:prstGeom prst="rect">
            <a:avLst/>
          </a:prstGeom>
          <a:ln>
            <a:noFill/>
          </a:ln>
        </p:spPr>
      </p:pic>
      <p:pic>
        <p:nvPicPr>
          <p:cNvPr id="513" name="Picture 5" descr=""/>
          <p:cNvPicPr/>
          <p:nvPr/>
        </p:nvPicPr>
        <p:blipFill>
          <a:blip r:embed="rId2"/>
          <a:stretch/>
        </p:blipFill>
        <p:spPr>
          <a:xfrm>
            <a:off x="2104920" y="681120"/>
            <a:ext cx="2018520" cy="2952000"/>
          </a:xfrm>
          <a:prstGeom prst="rect">
            <a:avLst/>
          </a:prstGeom>
          <a:ln>
            <a:noFill/>
          </a:ln>
        </p:spPr>
      </p:pic>
      <p:pic>
        <p:nvPicPr>
          <p:cNvPr id="514" name="Picture 6" descr=""/>
          <p:cNvPicPr/>
          <p:nvPr/>
        </p:nvPicPr>
        <p:blipFill>
          <a:blip r:embed="rId3"/>
          <a:stretch/>
        </p:blipFill>
        <p:spPr>
          <a:xfrm>
            <a:off x="4290840" y="681120"/>
            <a:ext cx="2030040" cy="2952000"/>
          </a:xfrm>
          <a:prstGeom prst="rect">
            <a:avLst/>
          </a:prstGeom>
          <a:ln>
            <a:noFill/>
          </a:ln>
        </p:spPr>
      </p:pic>
      <p:pic>
        <p:nvPicPr>
          <p:cNvPr id="515" name="Picture 7" descr=""/>
          <p:cNvPicPr/>
          <p:nvPr/>
        </p:nvPicPr>
        <p:blipFill>
          <a:blip r:embed="rId4"/>
          <a:stretch/>
        </p:blipFill>
        <p:spPr>
          <a:xfrm>
            <a:off x="6676920" y="0"/>
            <a:ext cx="2466360" cy="1361520"/>
          </a:xfrm>
          <a:prstGeom prst="rect">
            <a:avLst/>
          </a:prstGeom>
          <a:ln>
            <a:noFill/>
          </a:ln>
        </p:spPr>
      </p:pic>
      <p:pic>
        <p:nvPicPr>
          <p:cNvPr id="516" name="Picture 8" descr=""/>
          <p:cNvPicPr/>
          <p:nvPr/>
        </p:nvPicPr>
        <p:blipFill>
          <a:blip r:embed="rId5"/>
          <a:stretch/>
        </p:blipFill>
        <p:spPr>
          <a:xfrm>
            <a:off x="0" y="3754800"/>
            <a:ext cx="2466360" cy="1415520"/>
          </a:xfrm>
          <a:prstGeom prst="rect">
            <a:avLst/>
          </a:prstGeom>
          <a:ln>
            <a:noFill/>
          </a:ln>
        </p:spPr>
      </p:pic>
      <p:pic>
        <p:nvPicPr>
          <p:cNvPr id="517" name="Picture 9" descr=""/>
          <p:cNvPicPr/>
          <p:nvPr/>
        </p:nvPicPr>
        <p:blipFill>
          <a:blip r:embed="rId6"/>
          <a:stretch/>
        </p:blipFill>
        <p:spPr>
          <a:xfrm>
            <a:off x="6676920" y="1362240"/>
            <a:ext cx="2466360" cy="1399320"/>
          </a:xfrm>
          <a:prstGeom prst="rect">
            <a:avLst/>
          </a:prstGeom>
          <a:ln>
            <a:noFill/>
          </a:ln>
        </p:spPr>
      </p:pic>
      <p:pic>
        <p:nvPicPr>
          <p:cNvPr id="518" name="Picture 10" descr=""/>
          <p:cNvPicPr/>
          <p:nvPr/>
        </p:nvPicPr>
        <p:blipFill>
          <a:blip r:embed="rId7"/>
          <a:stretch/>
        </p:blipFill>
        <p:spPr>
          <a:xfrm>
            <a:off x="6676920" y="2772360"/>
            <a:ext cx="2480760" cy="1346400"/>
          </a:xfrm>
          <a:prstGeom prst="rect">
            <a:avLst/>
          </a:prstGeom>
          <a:ln>
            <a:noFill/>
          </a:ln>
        </p:spPr>
      </p:pic>
      <p:sp>
        <p:nvSpPr>
          <p:cNvPr id="519" name="CustomShape 3"/>
          <p:cNvSpPr/>
          <p:nvPr/>
        </p:nvSpPr>
        <p:spPr>
          <a:xfrm>
            <a:off x="3024000" y="432000"/>
            <a:ext cx="287640" cy="2487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"/>
          <p:cNvSpPr/>
          <p:nvPr/>
        </p:nvSpPr>
        <p:spPr>
          <a:xfrm>
            <a:off x="5023080" y="360000"/>
            <a:ext cx="52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200" spc="-1" strike="noStrike">
                <a:latin typeface="Arial"/>
              </a:rPr>
              <a:t>+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3007080" y="360000"/>
            <a:ext cx="52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200" spc="-1" strike="noStrike">
                <a:latin typeface="Arial"/>
              </a:rPr>
              <a:t>+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522" name="CustomShape 6"/>
          <p:cNvSpPr/>
          <p:nvPr/>
        </p:nvSpPr>
        <p:spPr>
          <a:xfrm>
            <a:off x="5040000" y="432000"/>
            <a:ext cx="287640" cy="2487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7"/>
          <p:cNvSpPr/>
          <p:nvPr/>
        </p:nvSpPr>
        <p:spPr>
          <a:xfrm>
            <a:off x="720000" y="432000"/>
            <a:ext cx="287640" cy="2487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8"/>
          <p:cNvSpPr/>
          <p:nvPr/>
        </p:nvSpPr>
        <p:spPr>
          <a:xfrm>
            <a:off x="5023080" y="360000"/>
            <a:ext cx="52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200" spc="-1" strike="noStrike">
                <a:latin typeface="Arial"/>
              </a:rPr>
              <a:t>+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525" name="CustomShape 9"/>
          <p:cNvSpPr/>
          <p:nvPr/>
        </p:nvSpPr>
        <p:spPr>
          <a:xfrm>
            <a:off x="720000" y="360000"/>
            <a:ext cx="52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200" spc="-1" strike="noStrike">
                <a:latin typeface="Arial"/>
              </a:rPr>
              <a:t>-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526" name="CustomShape 10"/>
          <p:cNvSpPr/>
          <p:nvPr/>
        </p:nvSpPr>
        <p:spPr>
          <a:xfrm>
            <a:off x="2520000" y="3816000"/>
            <a:ext cx="98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check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489F0D42-3C9F-4B53-9989-4A1B74D12733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pic>
        <p:nvPicPr>
          <p:cNvPr id="52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029520" cy="4361760"/>
          </a:xfrm>
          <a:prstGeom prst="rect">
            <a:avLst/>
          </a:prstGeom>
          <a:ln>
            <a:noFill/>
          </a:ln>
        </p:spPr>
      </p:pic>
      <p:pic>
        <p:nvPicPr>
          <p:cNvPr id="529" name="Picture 3" descr=""/>
          <p:cNvPicPr/>
          <p:nvPr/>
        </p:nvPicPr>
        <p:blipFill>
          <a:blip r:embed="rId2"/>
          <a:stretch/>
        </p:blipFill>
        <p:spPr>
          <a:xfrm>
            <a:off x="0" y="4204440"/>
            <a:ext cx="9029520" cy="926640"/>
          </a:xfrm>
          <a:prstGeom prst="rect">
            <a:avLst/>
          </a:prstGeom>
          <a:ln w="9360">
            <a:solidFill>
              <a:schemeClr val="bg1">
                <a:lumMod val="85000"/>
              </a:schemeClr>
            </a:solidFill>
            <a:miter/>
          </a:ln>
        </p:spPr>
      </p:pic>
      <p:sp>
        <p:nvSpPr>
          <p:cNvPr id="530" name="CustomShape 2"/>
          <p:cNvSpPr/>
          <p:nvPr/>
        </p:nvSpPr>
        <p:spPr>
          <a:xfrm>
            <a:off x="0" y="2135880"/>
            <a:ext cx="38577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s-AR" sz="2500" spc="-1" strike="noStrike">
                <a:solidFill>
                  <a:srgbClr val="ffffff"/>
                </a:solidFill>
                <a:latin typeface="Lato Hairline"/>
                <a:ea typeface="Lato Hairline"/>
              </a:rPr>
              <a:t>LDA – gensim – trigramas </a:t>
            </a:r>
            <a:br/>
            <a:r>
              <a:rPr b="0" lang="es-AR" sz="2000" spc="-1" strike="noStrike">
                <a:solidFill>
                  <a:srgbClr val="ffffff"/>
                </a:solidFill>
                <a:latin typeface="Lato Hairline"/>
                <a:ea typeface="Lato Hairline"/>
              </a:rPr>
              <a:t>3 topicos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531" name="Line 3"/>
          <p:cNvSpPr/>
          <p:nvPr/>
        </p:nvSpPr>
        <p:spPr>
          <a:xfrm>
            <a:off x="576000" y="478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4"/>
          <p:cNvSpPr/>
          <p:nvPr/>
        </p:nvSpPr>
        <p:spPr>
          <a:xfrm>
            <a:off x="576000" y="482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5"/>
          <p:cNvSpPr/>
          <p:nvPr/>
        </p:nvSpPr>
        <p:spPr>
          <a:xfrm>
            <a:off x="4284000" y="478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6"/>
          <p:cNvSpPr/>
          <p:nvPr/>
        </p:nvSpPr>
        <p:spPr>
          <a:xfrm>
            <a:off x="4284000" y="482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7"/>
          <p:cNvSpPr/>
          <p:nvPr/>
        </p:nvSpPr>
        <p:spPr>
          <a:xfrm>
            <a:off x="2088000" y="478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8"/>
          <p:cNvSpPr/>
          <p:nvPr/>
        </p:nvSpPr>
        <p:spPr>
          <a:xfrm>
            <a:off x="2088000" y="482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9"/>
          <p:cNvSpPr/>
          <p:nvPr/>
        </p:nvSpPr>
        <p:spPr>
          <a:xfrm>
            <a:off x="5040000" y="478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10"/>
          <p:cNvSpPr/>
          <p:nvPr/>
        </p:nvSpPr>
        <p:spPr>
          <a:xfrm>
            <a:off x="5040000" y="482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11"/>
          <p:cNvSpPr/>
          <p:nvPr/>
        </p:nvSpPr>
        <p:spPr>
          <a:xfrm>
            <a:off x="7380000" y="4788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12"/>
          <p:cNvSpPr/>
          <p:nvPr/>
        </p:nvSpPr>
        <p:spPr>
          <a:xfrm>
            <a:off x="7380000" y="4824000"/>
            <a:ext cx="432000" cy="360"/>
          </a:xfrm>
          <a:prstGeom prst="line">
            <a:avLst/>
          </a:prstGeom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3"/>
          <p:cNvSpPr/>
          <p:nvPr/>
        </p:nvSpPr>
        <p:spPr>
          <a:xfrm>
            <a:off x="7920000" y="4608000"/>
            <a:ext cx="287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4"/>
          <p:cNvSpPr/>
          <p:nvPr/>
        </p:nvSpPr>
        <p:spPr>
          <a:xfrm>
            <a:off x="3024000" y="4362120"/>
            <a:ext cx="395640" cy="20952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5"/>
          <p:cNvSpPr/>
          <p:nvPr/>
        </p:nvSpPr>
        <p:spPr>
          <a:xfrm>
            <a:off x="3744000" y="4362120"/>
            <a:ext cx="395640" cy="20952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6"/>
          <p:cNvSpPr/>
          <p:nvPr/>
        </p:nvSpPr>
        <p:spPr>
          <a:xfrm>
            <a:off x="4608000" y="4362120"/>
            <a:ext cx="395640" cy="20952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7"/>
          <p:cNvSpPr/>
          <p:nvPr/>
        </p:nvSpPr>
        <p:spPr>
          <a:xfrm>
            <a:off x="2556000" y="4866120"/>
            <a:ext cx="395640" cy="20952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8"/>
          <p:cNvSpPr/>
          <p:nvPr/>
        </p:nvSpPr>
        <p:spPr>
          <a:xfrm>
            <a:off x="3240000" y="4866120"/>
            <a:ext cx="395640" cy="20952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9"/>
          <p:cNvSpPr/>
          <p:nvPr/>
        </p:nvSpPr>
        <p:spPr>
          <a:xfrm>
            <a:off x="4680000" y="4866120"/>
            <a:ext cx="395640" cy="209520"/>
          </a:xfrm>
          <a:prstGeom prst="ellipse">
            <a:avLst/>
          </a:prstGeom>
          <a:noFill/>
          <a:ln>
            <a:solidFill>
              <a:srgbClr val="ffffd7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104400" y="566640"/>
            <a:ext cx="3490560" cy="20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0070c0"/>
                </a:solidFill>
                <a:latin typeface="Lato Light"/>
                <a:ea typeface="Lato Light"/>
              </a:rPr>
              <a:t>Trabajamos sobre una muestra de los datos para acelerar los cálculos, tomamos solo las reviews  que fueron calificadas con Excelente en las tres categorías (Comida, Servicio y Ambiente) y les asignamos un rating de 1 y las reviews que tenían regular en las mismas categorías y les asignamos un rating de 0.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0070c0"/>
                </a:solidFill>
                <a:latin typeface="Lato Light"/>
                <a:ea typeface="Lato Light"/>
              </a:rPr>
              <a:t>En total nos quedaron 5.750 registros.  De los cuales usamos 4.308 para train.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B795488B-C27D-4321-BA56-54BF49FD4709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0" y="0"/>
            <a:ext cx="4785120" cy="6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Sentiment Analysis con Sklearn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51" name="CustomShape 4"/>
          <p:cNvSpPr/>
          <p:nvPr/>
        </p:nvSpPr>
        <p:spPr>
          <a:xfrm>
            <a:off x="4938120" y="3137760"/>
            <a:ext cx="1810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br/>
            <a:endParaRPr b="0" lang="es-AR" sz="1800" spc="-1" strike="noStrike">
              <a:latin typeface="Arial"/>
            </a:endParaRPr>
          </a:p>
        </p:txBody>
      </p:sp>
      <p:sp>
        <p:nvSpPr>
          <p:cNvPr id="552" name="CustomShape 5"/>
          <p:cNvSpPr/>
          <p:nvPr/>
        </p:nvSpPr>
        <p:spPr>
          <a:xfrm>
            <a:off x="5546880" y="410040"/>
            <a:ext cx="3340080" cy="27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Lato Light"/>
              </a:rPr>
              <a:t>AUC sobre el set de test = 0.918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53" name="Imagen 8" descr=""/>
          <p:cNvPicPr/>
          <p:nvPr/>
        </p:nvPicPr>
        <p:blipFill>
          <a:blip r:embed="rId2"/>
          <a:stretch/>
        </p:blipFill>
        <p:spPr>
          <a:xfrm>
            <a:off x="3891960" y="983520"/>
            <a:ext cx="5251320" cy="1204200"/>
          </a:xfrm>
          <a:prstGeom prst="rect">
            <a:avLst/>
          </a:prstGeom>
          <a:ln>
            <a:noFill/>
          </a:ln>
        </p:spPr>
      </p:pic>
      <p:sp>
        <p:nvSpPr>
          <p:cNvPr id="554" name="CustomShape 6"/>
          <p:cNvSpPr/>
          <p:nvPr/>
        </p:nvSpPr>
        <p:spPr>
          <a:xfrm>
            <a:off x="104400" y="2736000"/>
            <a:ext cx="3490560" cy="20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0070c0"/>
                </a:solidFill>
                <a:latin typeface="Lato Light"/>
                <a:ea typeface="Lato Light"/>
              </a:rPr>
              <a:t>En el primer análisis las palabras positivas y negativas se obtuvieron  en función de la frecuencia pero sin darle ningun peso. En este segundo análisis se utilizó Tf-idf que utiliza la frecuencia de término y frecuencia inversa. La frecuencia inversa es una medida de si el término es común o no, se pesa más las palabras menos frecuentes  y descarta las que son muy frecuentes con respecto al corpus porque no dicen nada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555" name="CustomShape 7"/>
          <p:cNvSpPr/>
          <p:nvPr/>
        </p:nvSpPr>
        <p:spPr>
          <a:xfrm>
            <a:off x="5266080" y="2736720"/>
            <a:ext cx="3307680" cy="27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Lato Light"/>
              </a:rPr>
              <a:t>AUC sobre el set de test = 0.923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56" name="Imagen 9" descr=""/>
          <p:cNvPicPr/>
          <p:nvPr/>
        </p:nvPicPr>
        <p:blipFill>
          <a:blip r:embed="rId3"/>
          <a:stretch/>
        </p:blipFill>
        <p:spPr>
          <a:xfrm>
            <a:off x="4079160" y="3255480"/>
            <a:ext cx="5037840" cy="1208880"/>
          </a:xfrm>
          <a:prstGeom prst="rect">
            <a:avLst/>
          </a:prstGeom>
          <a:ln>
            <a:noFill/>
          </a:ln>
        </p:spPr>
      </p:pic>
      <p:sp>
        <p:nvSpPr>
          <p:cNvPr id="557" name="CustomShape 8"/>
          <p:cNvSpPr/>
          <p:nvPr/>
        </p:nvSpPr>
        <p:spPr>
          <a:xfrm rot="10800000">
            <a:off x="4992840" y="4765680"/>
            <a:ext cx="812880" cy="2237760"/>
          </a:xfrm>
          <a:prstGeom prst="rightBrace">
            <a:avLst>
              <a:gd name="adj1" fmla="val 8333"/>
              <a:gd name="adj2" fmla="val 50000"/>
            </a:avLst>
          </a:prstGeom>
          <a:noFill/>
          <a:ln w="3492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9"/>
          <p:cNvSpPr/>
          <p:nvPr/>
        </p:nvSpPr>
        <p:spPr>
          <a:xfrm rot="10800000">
            <a:off x="5078160" y="7111080"/>
            <a:ext cx="898200" cy="2189160"/>
          </a:xfrm>
          <a:prstGeom prst="rightBrace">
            <a:avLst>
              <a:gd name="adj1" fmla="val 8333"/>
              <a:gd name="adj2" fmla="val 50000"/>
            </a:avLst>
          </a:prstGeom>
          <a:noFill/>
          <a:ln w="3492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297720" y="702360"/>
            <a:ext cx="5510520" cy="26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AR" sz="1800" spc="-1" strike="noStrike">
                <a:solidFill>
                  <a:srgbClr val="3d85c6"/>
                </a:solidFill>
                <a:latin typeface="Lato Light"/>
                <a:ea typeface="Lato Light"/>
              </a:rPr>
              <a:t>Finalmente fiteamos de nuevo el countVectorizer al set de training y trabajamos con bigramas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679EC9AE-355A-41B0-A82D-84F2478B4428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0" y="0"/>
            <a:ext cx="4785120" cy="6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Sentiment Analysis con Sklearn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1097280" y="1728720"/>
            <a:ext cx="3307680" cy="27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Lato Light"/>
              </a:rPr>
              <a:t>AUC sobre el set de test = 0.918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63" name="Imagen 1" descr=""/>
          <p:cNvPicPr/>
          <p:nvPr/>
        </p:nvPicPr>
        <p:blipFill>
          <a:blip r:embed="rId1"/>
          <a:stretch/>
        </p:blipFill>
        <p:spPr>
          <a:xfrm>
            <a:off x="687960" y="2514600"/>
            <a:ext cx="5428440" cy="130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fld id="{9C18D919-EC9D-4755-AD12-A3DE7E3191F6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pic>
        <p:nvPicPr>
          <p:cNvPr id="565" name="Imagen 1" descr=""/>
          <p:cNvPicPr/>
          <p:nvPr/>
        </p:nvPicPr>
        <p:blipFill>
          <a:blip r:embed="rId1"/>
          <a:stretch/>
        </p:blipFill>
        <p:spPr>
          <a:xfrm>
            <a:off x="0" y="0"/>
            <a:ext cx="514296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396720" y="170280"/>
            <a:ext cx="55105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Web Scrapping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08680" y="934920"/>
            <a:ext cx="6467040" cy="9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i="1" lang="es-AR" sz="1300" spc="-1" strike="noStrike">
                <a:solidFill>
                  <a:srgbClr val="666666"/>
                </a:solidFill>
                <a:latin typeface="Lato Light"/>
                <a:ea typeface="Lato Light"/>
              </a:rPr>
              <a:t>Proposito </a:t>
            </a:r>
            <a:r>
              <a:rPr b="1" i="1" lang="es-AR" sz="1300" spc="-1" strike="noStrike">
                <a:solidFill>
                  <a:srgbClr val="666666"/>
                </a:solidFill>
                <a:latin typeface="Lato Light"/>
                <a:ea typeface="Lato Light"/>
              </a:rPr>
              <a:t>	</a:t>
            </a:r>
            <a:r>
              <a:rPr b="1" i="1" lang="es-AR" sz="1300" spc="-1" strike="noStrike">
                <a:solidFill>
                  <a:srgbClr val="666666"/>
                </a:solidFill>
                <a:latin typeface="Lato Light"/>
                <a:ea typeface="Lato Light"/>
              </a:rPr>
              <a:t>	</a:t>
            </a:r>
            <a:r>
              <a:rPr b="0" lang="es-AR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Obtener cada una de las URL’s de los restaurantes de guía oleo y guardarlas en un reporsitorio local para después iterar por cada una de ellas y obtener los datos que queremos analizar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 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2EAD1D9A-371B-4871-B557-3DCF574E96C9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3152520" y="2118960"/>
            <a:ext cx="3625920" cy="28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940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s-AR" sz="1600" spc="-1" strike="noStrike">
                <a:solidFill>
                  <a:srgbClr val="666666"/>
                </a:solidFill>
                <a:latin typeface="Lato Light"/>
                <a:ea typeface="Lato Light"/>
              </a:rPr>
              <a:t>Métodos Usados 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1600" spc="-1" strike="noStrike">
              <a:latin typeface="Arial"/>
            </a:endParaRPr>
          </a:p>
          <a:p>
            <a:pPr lvl="1" marL="914400" indent="-329400">
              <a:lnSpc>
                <a:spcPct val="100000"/>
              </a:lnSpc>
              <a:buClr>
                <a:srgbClr val="b7b7b7"/>
              </a:buClr>
              <a:buFont typeface="Lato Light"/>
              <a:buChar char="×"/>
            </a:pPr>
            <a:r>
              <a:rPr b="1" i="1" lang="es-AR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BeautifulSoup</a:t>
            </a:r>
            <a:r>
              <a:rPr b="0" lang="es-AR" sz="1600" spc="-1" strike="noStrike">
                <a:solidFill>
                  <a:srgbClr val="000000"/>
                </a:solidFill>
                <a:latin typeface="Courier New"/>
                <a:ea typeface="Lato Light"/>
              </a:rPr>
              <a:t>: </a:t>
            </a:r>
            <a:r>
              <a:rPr b="0" lang="es-AR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Lo usamos para transformar el contenido del HTML 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 lvl="1" marL="914400" indent="-329400">
              <a:lnSpc>
                <a:spcPct val="100000"/>
              </a:lnSpc>
              <a:buClr>
                <a:srgbClr val="b7b7b7"/>
              </a:buClr>
              <a:buFont typeface="Lato Light"/>
              <a:buChar char="×"/>
            </a:pPr>
            <a:r>
              <a:rPr b="1" i="1" lang="es-AR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Requests:  </a:t>
            </a:r>
            <a:r>
              <a:rPr b="0" lang="es-AR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Utilizamos esta librería para hacer peticiones a la página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1500120" y="1133640"/>
            <a:ext cx="523440" cy="163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9" name="Imagen 4" descr=""/>
          <p:cNvPicPr/>
          <p:nvPr/>
        </p:nvPicPr>
        <p:blipFill>
          <a:blip r:embed="rId1"/>
          <a:stretch/>
        </p:blipFill>
        <p:spPr>
          <a:xfrm>
            <a:off x="78840" y="1886760"/>
            <a:ext cx="3105360" cy="319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Imagen 7" descr=""/>
          <p:cNvPicPr/>
          <p:nvPr/>
        </p:nvPicPr>
        <p:blipFill>
          <a:blip r:embed="rId1"/>
          <a:stretch/>
        </p:blipFill>
        <p:spPr>
          <a:xfrm>
            <a:off x="420840" y="3770640"/>
            <a:ext cx="6359400" cy="1088280"/>
          </a:xfrm>
          <a:prstGeom prst="rect">
            <a:avLst/>
          </a:prstGeom>
          <a:ln>
            <a:noFill/>
          </a:ln>
        </p:spPr>
      </p:pic>
      <p:sp>
        <p:nvSpPr>
          <p:cNvPr id="401" name="CustomShape 1"/>
          <p:cNvSpPr/>
          <p:nvPr/>
        </p:nvSpPr>
        <p:spPr>
          <a:xfrm>
            <a:off x="262080" y="1115640"/>
            <a:ext cx="503604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marL="457200" indent="-32940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s-AR" sz="1600" spc="-1" strike="noStrike">
                <a:solidFill>
                  <a:srgbClr val="666666"/>
                </a:solidFill>
                <a:latin typeface="Lato Light"/>
                <a:ea typeface="Lato Light"/>
              </a:rPr>
              <a:t>Problemas Encontrados: </a:t>
            </a:r>
            <a:br/>
            <a:r>
              <a:rPr b="0" lang="es-AR" sz="1600" spc="-1" strike="noStrike">
                <a:solidFill>
                  <a:srgbClr val="666666"/>
                </a:solidFill>
                <a:latin typeface="Lato Light"/>
                <a:ea typeface="Lato Light"/>
              </a:rPr>
              <a:t> 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420840" y="3243960"/>
            <a:ext cx="382176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Resultado 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3A2DBA4D-DA0C-453F-90A8-AEEF74E56195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262080" y="186480"/>
            <a:ext cx="55105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Web Scrapping</a:t>
            </a:r>
            <a:endParaRPr b="0" lang="es-AR" sz="4800" spc="-1" strike="noStrike">
              <a:latin typeface="Arial"/>
            </a:endParaRPr>
          </a:p>
        </p:txBody>
      </p:sp>
      <p:pic>
        <p:nvPicPr>
          <p:cNvPr id="405" name="Imagen 5" descr=""/>
          <p:cNvPicPr/>
          <p:nvPr/>
        </p:nvPicPr>
        <p:blipFill>
          <a:blip r:embed="rId2"/>
          <a:stretch/>
        </p:blipFill>
        <p:spPr>
          <a:xfrm>
            <a:off x="928800" y="1589400"/>
            <a:ext cx="2009160" cy="1285200"/>
          </a:xfrm>
          <a:prstGeom prst="rect">
            <a:avLst/>
          </a:prstGeom>
          <a:ln>
            <a:noFill/>
          </a:ln>
        </p:spPr>
      </p:pic>
      <p:sp>
        <p:nvSpPr>
          <p:cNvPr id="406" name="CustomShape 5"/>
          <p:cNvSpPr/>
          <p:nvPr/>
        </p:nvSpPr>
        <p:spPr>
          <a:xfrm>
            <a:off x="2938320" y="1358280"/>
            <a:ext cx="406800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940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s-AR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Encoding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1400" spc="-1" strike="noStrike">
              <a:latin typeface="Arial"/>
            </a:endParaRPr>
          </a:p>
          <a:p>
            <a:pPr lvl="1" marL="914400" indent="-329400">
              <a:lnSpc>
                <a:spcPct val="100000"/>
              </a:lnSpc>
              <a:buClr>
                <a:srgbClr val="b7b7b7"/>
              </a:buClr>
              <a:buFont typeface="Lato Light"/>
              <a:buChar char="×"/>
            </a:pPr>
            <a:r>
              <a:rPr b="0" lang="es-AR" sz="1400" spc="-1" strike="noStrike">
                <a:solidFill>
                  <a:srgbClr val="00b0f0"/>
                </a:solidFill>
                <a:latin typeface="Lato Light"/>
                <a:ea typeface="Lato Light"/>
              </a:rPr>
              <a:t>ASCII</a:t>
            </a:r>
            <a:endParaRPr b="0" lang="es-AR" sz="1400" spc="-1" strike="noStrike">
              <a:latin typeface="Arial"/>
            </a:endParaRPr>
          </a:p>
          <a:p>
            <a:pPr lvl="2" marL="1371600" indent="-329400">
              <a:lnSpc>
                <a:spcPct val="100000"/>
              </a:lnSpc>
              <a:buClr>
                <a:srgbClr val="b7b7b7"/>
              </a:buClr>
              <a:buFont typeface="Lato Light"/>
              <a:buChar char="×"/>
            </a:pPr>
            <a:r>
              <a:rPr b="0" lang="es-AR" sz="1400" spc="-1" strike="noStrike">
                <a:solidFill>
                  <a:srgbClr val="00b0f0"/>
                </a:solidFill>
                <a:latin typeface="Lato Light"/>
                <a:ea typeface="Lato Light"/>
              </a:rPr>
              <a:t>ANSI</a:t>
            </a:r>
            <a:endParaRPr b="0" lang="es-AR" sz="1400" spc="-1" strike="noStrike">
              <a:latin typeface="Arial"/>
            </a:endParaRPr>
          </a:p>
          <a:p>
            <a:pPr lvl="3" marL="1828800" indent="-329400">
              <a:lnSpc>
                <a:spcPct val="100000"/>
              </a:lnSpc>
              <a:buClr>
                <a:srgbClr val="b7b7b7"/>
              </a:buClr>
              <a:buFont typeface="Lato Light"/>
              <a:buChar char="×"/>
            </a:pPr>
            <a:r>
              <a:rPr b="0" lang="es-AR" sz="1400" spc="-1" strike="noStrike">
                <a:solidFill>
                  <a:srgbClr val="00b0f0"/>
                </a:solidFill>
                <a:latin typeface="Lato Light"/>
                <a:ea typeface="Lato Light"/>
              </a:rPr>
              <a:t>UTF-8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1400" spc="-1" strike="noStrike">
              <a:latin typeface="Arial"/>
            </a:endParaRPr>
          </a:p>
        </p:txBody>
      </p:sp>
      <p:sp>
        <p:nvSpPr>
          <p:cNvPr id="407" name="CustomShape 6"/>
          <p:cNvSpPr/>
          <p:nvPr/>
        </p:nvSpPr>
        <p:spPr>
          <a:xfrm>
            <a:off x="1513440" y="3308400"/>
            <a:ext cx="550800" cy="2444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Imagen 1" descr=""/>
          <p:cNvPicPr/>
          <p:nvPr/>
        </p:nvPicPr>
        <p:blipFill>
          <a:blip r:embed="rId1"/>
          <a:stretch/>
        </p:blipFill>
        <p:spPr>
          <a:xfrm>
            <a:off x="950040" y="951480"/>
            <a:ext cx="3429720" cy="2497680"/>
          </a:xfrm>
          <a:prstGeom prst="rect">
            <a:avLst/>
          </a:prstGeom>
          <a:ln>
            <a:noFill/>
          </a:ln>
        </p:spPr>
      </p:pic>
      <p:sp>
        <p:nvSpPr>
          <p:cNvPr id="409" name="CustomShape 1"/>
          <p:cNvSpPr/>
          <p:nvPr/>
        </p:nvSpPr>
        <p:spPr>
          <a:xfrm>
            <a:off x="0" y="3759480"/>
            <a:ext cx="278100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i="1" lang="es-AR" sz="2400" spc="-1" strike="noStrike">
                <a:solidFill>
                  <a:srgbClr val="000000"/>
                </a:solidFill>
                <a:latin typeface="Lato Light"/>
                <a:ea typeface="Lato Light"/>
              </a:rPr>
              <a:t>Primer intento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429768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fld id="{F2C406E5-5DDE-40FA-815D-48C24E29B614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0" y="320400"/>
            <a:ext cx="471708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i="1" lang="es-AR" sz="2400" spc="-1" strike="noStrike">
                <a:solidFill>
                  <a:srgbClr val="666666"/>
                </a:solidFill>
                <a:latin typeface="Lato Light"/>
                <a:ea typeface="Lato Light"/>
              </a:rPr>
              <a:t>Get Content 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AR" sz="2400" spc="-1" strike="noStrike">
              <a:latin typeface="Arial"/>
            </a:endParaRPr>
          </a:p>
        </p:txBody>
      </p:sp>
      <p:pic>
        <p:nvPicPr>
          <p:cNvPr id="412" name="12 Imagen" descr=""/>
          <p:cNvPicPr/>
          <p:nvPr/>
        </p:nvPicPr>
        <p:blipFill>
          <a:blip r:embed="rId2"/>
          <a:stretch/>
        </p:blipFill>
        <p:spPr>
          <a:xfrm>
            <a:off x="6458760" y="1318680"/>
            <a:ext cx="1465920" cy="1465920"/>
          </a:xfrm>
          <a:prstGeom prst="rect">
            <a:avLst/>
          </a:prstGeom>
          <a:ln>
            <a:noFill/>
          </a:ln>
        </p:spPr>
      </p:pic>
      <p:sp>
        <p:nvSpPr>
          <p:cNvPr id="413" name="CustomShape 4"/>
          <p:cNvSpPr/>
          <p:nvPr/>
        </p:nvSpPr>
        <p:spPr>
          <a:xfrm>
            <a:off x="3997080" y="1318680"/>
            <a:ext cx="1910880" cy="6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2589480" y="750600"/>
            <a:ext cx="2214360" cy="6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  <a:ea typeface="Arial"/>
              </a:rPr>
              <a:t>bsObj.findAll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4553280" y="1760040"/>
            <a:ext cx="1559160" cy="6361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Dataframe</a:t>
            </a:r>
            <a:endParaRPr b="0" lang="es-A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</p:txBody>
      </p:sp>
      <p:pic>
        <p:nvPicPr>
          <p:cNvPr id="416" name="Imagen 9" descr=""/>
          <p:cNvPicPr/>
          <p:nvPr/>
        </p:nvPicPr>
        <p:blipFill>
          <a:blip r:embed="rId3"/>
          <a:stretch/>
        </p:blipFill>
        <p:spPr>
          <a:xfrm>
            <a:off x="2781720" y="3826800"/>
            <a:ext cx="6252840" cy="119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57200" y="1348920"/>
            <a:ext cx="55105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5B0CCE9F-8AAA-4BEA-A43D-7B77220FB6F1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0" y="803160"/>
            <a:ext cx="413460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s-AR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Hacer la limpieza dentro de la función de parseo en lugar de hacerlo en el DataFrame, nos permitió tratar las clases como un objeto de beautiful soup y facilito la limpieza.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104400" y="225000"/>
            <a:ext cx="22168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i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Segundo intento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21" name="Imagen 5" descr=""/>
          <p:cNvPicPr/>
          <p:nvPr/>
        </p:nvPicPr>
        <p:blipFill>
          <a:blip r:embed="rId2"/>
          <a:stretch/>
        </p:blipFill>
        <p:spPr>
          <a:xfrm>
            <a:off x="245520" y="2221560"/>
            <a:ext cx="5630760" cy="541440"/>
          </a:xfrm>
          <a:prstGeom prst="rect">
            <a:avLst/>
          </a:prstGeom>
          <a:ln>
            <a:noFill/>
          </a:ln>
        </p:spPr>
      </p:pic>
      <p:pic>
        <p:nvPicPr>
          <p:cNvPr id="422" name="Imagen 6" descr=""/>
          <p:cNvPicPr/>
          <p:nvPr/>
        </p:nvPicPr>
        <p:blipFill>
          <a:blip r:embed="rId3"/>
          <a:stretch/>
        </p:blipFill>
        <p:spPr>
          <a:xfrm>
            <a:off x="245520" y="3040560"/>
            <a:ext cx="5630760" cy="5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552240" y="767520"/>
            <a:ext cx="31561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Reviews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Revisamos las reviews después de armar el DataFrame y vimos que todavía quedaban caracteres especiales 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D4DB92D8-E9BD-4850-A2F6-1300BB52BF97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pic>
        <p:nvPicPr>
          <p:cNvPr id="425" name="Imagen 6" descr=""/>
          <p:cNvPicPr/>
          <p:nvPr/>
        </p:nvPicPr>
        <p:blipFill>
          <a:blip r:embed="rId1"/>
          <a:stretch/>
        </p:blipFill>
        <p:spPr>
          <a:xfrm>
            <a:off x="3822840" y="760320"/>
            <a:ext cx="3533040" cy="666000"/>
          </a:xfrm>
          <a:prstGeom prst="rect">
            <a:avLst/>
          </a:prstGeom>
          <a:ln>
            <a:noFill/>
          </a:ln>
        </p:spPr>
      </p:pic>
      <p:pic>
        <p:nvPicPr>
          <p:cNvPr id="426" name="Imagen 7" descr=""/>
          <p:cNvPicPr/>
          <p:nvPr/>
        </p:nvPicPr>
        <p:blipFill>
          <a:blip r:embed="rId2"/>
          <a:stretch/>
        </p:blipFill>
        <p:spPr>
          <a:xfrm>
            <a:off x="3822840" y="1472760"/>
            <a:ext cx="3533040" cy="595800"/>
          </a:xfrm>
          <a:prstGeom prst="rect">
            <a:avLst/>
          </a:prstGeom>
          <a:ln>
            <a:noFill/>
          </a:ln>
        </p:spPr>
      </p:pic>
      <p:sp>
        <p:nvSpPr>
          <p:cNvPr id="427" name="CustomShape 3"/>
          <p:cNvSpPr/>
          <p:nvPr/>
        </p:nvSpPr>
        <p:spPr>
          <a:xfrm>
            <a:off x="104400" y="225000"/>
            <a:ext cx="252504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i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Limpieza DataFrame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28" name="Imagen 10" descr=""/>
          <p:cNvPicPr/>
          <p:nvPr/>
        </p:nvPicPr>
        <p:blipFill>
          <a:blip r:embed="rId3"/>
          <a:stretch/>
        </p:blipFill>
        <p:spPr>
          <a:xfrm>
            <a:off x="3822840" y="2115000"/>
            <a:ext cx="3533040" cy="542160"/>
          </a:xfrm>
          <a:prstGeom prst="rect">
            <a:avLst/>
          </a:prstGeom>
          <a:ln>
            <a:noFill/>
          </a:ln>
        </p:spPr>
      </p:pic>
      <p:sp>
        <p:nvSpPr>
          <p:cNvPr id="429" name="CustomShape 4"/>
          <p:cNvSpPr/>
          <p:nvPr/>
        </p:nvSpPr>
        <p:spPr>
          <a:xfrm>
            <a:off x="1813320" y="1848240"/>
            <a:ext cx="1792080" cy="441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141cb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5"/>
          <p:cNvSpPr/>
          <p:nvPr/>
        </p:nvSpPr>
        <p:spPr>
          <a:xfrm>
            <a:off x="552240" y="2971440"/>
            <a:ext cx="612540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420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i="1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Word_tokenize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  =&gt;  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	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	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Tokenizamos todas las palabras de las reviews</a:t>
            </a:r>
            <a:endParaRPr b="0" lang="es-AR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i="1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Lower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() =&gt;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	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	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 Pasamos las mayúsculas a minisculas</a:t>
            </a:r>
            <a:endParaRPr b="0" lang="es-AR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i="1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Stopwords.words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('spanish') =&gt;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	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 Eliminamos las Stop Words</a:t>
            </a:r>
            <a:endParaRPr b="0" lang="es-AR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i="1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Signos de puntuación 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=&gt;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	</a:t>
            </a:r>
            <a:r>
              <a:rPr b="0" lang="es-AR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 Eliminamos los signos de puntuación. 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431" name="Imagen 5" descr=""/>
          <p:cNvPicPr/>
          <p:nvPr/>
        </p:nvPicPr>
        <p:blipFill>
          <a:blip r:embed="rId4"/>
          <a:stretch/>
        </p:blipFill>
        <p:spPr>
          <a:xfrm>
            <a:off x="1739160" y="4265280"/>
            <a:ext cx="3733200" cy="751680"/>
          </a:xfrm>
          <a:prstGeom prst="rect">
            <a:avLst/>
          </a:prstGeom>
          <a:ln>
            <a:noFill/>
          </a:ln>
        </p:spPr>
      </p:pic>
      <p:sp>
        <p:nvSpPr>
          <p:cNvPr id="432" name="CustomShape 6"/>
          <p:cNvSpPr/>
          <p:nvPr/>
        </p:nvSpPr>
        <p:spPr>
          <a:xfrm>
            <a:off x="996480" y="4428720"/>
            <a:ext cx="574560" cy="441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141cb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5077800" y="3085920"/>
            <a:ext cx="1342800" cy="1360800"/>
          </a:xfrm>
          <a:custGeom>
            <a:avLst/>
            <a:gdLst/>
            <a:ahLst/>
            <a:rect l="l" t="t" r="r" b="b"/>
            <a:pathLst>
              <a:path w="16449" h="16668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"/>
          <p:cNvSpPr/>
          <p:nvPr/>
        </p:nvSpPr>
        <p:spPr>
          <a:xfrm rot="1473000">
            <a:off x="4580640" y="2233800"/>
            <a:ext cx="784800" cy="764280"/>
          </a:xfrm>
          <a:custGeom>
            <a:avLst/>
            <a:gdLst/>
            <a:ahLst/>
            <a:rect l="l" t="t" r="r" b="b"/>
            <a:pathLst>
              <a:path w="18737" h="1825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"/>
          <p:cNvSpPr/>
          <p:nvPr/>
        </p:nvSpPr>
        <p:spPr>
          <a:xfrm>
            <a:off x="6104520" y="833760"/>
            <a:ext cx="343080" cy="333360"/>
          </a:xfrm>
          <a:custGeom>
            <a:avLst/>
            <a:gdLst/>
            <a:ah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4"/>
          <p:cNvSpPr/>
          <p:nvPr/>
        </p:nvSpPr>
        <p:spPr>
          <a:xfrm rot="2487600">
            <a:off x="4271040" y="2225520"/>
            <a:ext cx="244080" cy="236880"/>
          </a:xfrm>
          <a:custGeom>
            <a:avLst/>
            <a:gdLst/>
            <a:ah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5"/>
          <p:cNvSpPr/>
          <p:nvPr/>
        </p:nvSpPr>
        <p:spPr>
          <a:xfrm>
            <a:off x="429768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fld id="{1C5376FA-B322-4C31-BBDB-5E31FB27B33F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438" name="CustomShape 6"/>
          <p:cNvSpPr/>
          <p:nvPr/>
        </p:nvSpPr>
        <p:spPr>
          <a:xfrm>
            <a:off x="4024080" y="64080"/>
            <a:ext cx="300312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NLTK.FreqDist(words)</a:t>
            </a: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439" name="Imagen 2" descr=""/>
          <p:cNvPicPr/>
          <p:nvPr/>
        </p:nvPicPr>
        <p:blipFill>
          <a:blip r:embed="rId1"/>
          <a:stretch/>
        </p:blipFill>
        <p:spPr>
          <a:xfrm>
            <a:off x="221760" y="484560"/>
            <a:ext cx="3763800" cy="4385160"/>
          </a:xfrm>
          <a:prstGeom prst="rect">
            <a:avLst/>
          </a:prstGeom>
          <a:ln>
            <a:noFill/>
          </a:ln>
        </p:spPr>
      </p:pic>
      <p:pic>
        <p:nvPicPr>
          <p:cNvPr id="440" name="Imagen 1" descr=""/>
          <p:cNvPicPr/>
          <p:nvPr/>
        </p:nvPicPr>
        <p:blipFill>
          <a:blip r:embed="rId2"/>
          <a:stretch/>
        </p:blipFill>
        <p:spPr>
          <a:xfrm rot="955200">
            <a:off x="1244160" y="1283760"/>
            <a:ext cx="7666560" cy="588960"/>
          </a:xfrm>
          <a:prstGeom prst="rect">
            <a:avLst/>
          </a:prstGeom>
          <a:ln>
            <a:noFill/>
          </a:ln>
        </p:spPr>
      </p:pic>
      <p:sp>
        <p:nvSpPr>
          <p:cNvPr id="441" name="CustomShape 7"/>
          <p:cNvSpPr/>
          <p:nvPr/>
        </p:nvSpPr>
        <p:spPr>
          <a:xfrm>
            <a:off x="6666840" y="484560"/>
            <a:ext cx="2476440" cy="12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Exploramos frecuencia de palabras en todo el DataFrame. 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442" name="Imagen 3" descr=""/>
          <p:cNvPicPr/>
          <p:nvPr/>
        </p:nvPicPr>
        <p:blipFill>
          <a:blip r:embed="rId3"/>
          <a:stretch/>
        </p:blipFill>
        <p:spPr>
          <a:xfrm>
            <a:off x="7008120" y="3027240"/>
            <a:ext cx="2104200" cy="211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4297680" y="444780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fld id="{B2B6011C-5308-4529-A053-121501DFD42C}" type="slidenum">
              <a:rPr b="0" lang="es-AR" sz="1800" spc="-1" strike="noStrike">
                <a:solidFill>
                  <a:srgbClr val="999999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2738160" y="52560"/>
            <a:ext cx="3003120" cy="6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Word Cloud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445" name="Imagen 1" descr=""/>
          <p:cNvPicPr/>
          <p:nvPr/>
        </p:nvPicPr>
        <p:blipFill>
          <a:blip r:embed="rId2"/>
          <a:stretch/>
        </p:blipFill>
        <p:spPr>
          <a:xfrm>
            <a:off x="281160" y="457200"/>
            <a:ext cx="2133000" cy="2133000"/>
          </a:xfrm>
          <a:prstGeom prst="rect">
            <a:avLst/>
          </a:prstGeom>
          <a:ln>
            <a:noFill/>
          </a:ln>
        </p:spPr>
      </p:pic>
      <p:pic>
        <p:nvPicPr>
          <p:cNvPr id="446" name="Imagen 2" descr=""/>
          <p:cNvPicPr/>
          <p:nvPr/>
        </p:nvPicPr>
        <p:blipFill>
          <a:blip r:embed="rId3"/>
          <a:stretch/>
        </p:blipFill>
        <p:spPr>
          <a:xfrm>
            <a:off x="6364080" y="2717640"/>
            <a:ext cx="2094840" cy="2123280"/>
          </a:xfrm>
          <a:prstGeom prst="rect">
            <a:avLst/>
          </a:prstGeom>
          <a:ln>
            <a:noFill/>
          </a:ln>
        </p:spPr>
      </p:pic>
      <p:pic>
        <p:nvPicPr>
          <p:cNvPr id="447" name="Imagen 5" descr=""/>
          <p:cNvPicPr/>
          <p:nvPr/>
        </p:nvPicPr>
        <p:blipFill>
          <a:blip r:embed="rId4"/>
          <a:stretch/>
        </p:blipFill>
        <p:spPr>
          <a:xfrm>
            <a:off x="4297320" y="619920"/>
            <a:ext cx="4133160" cy="1818720"/>
          </a:xfrm>
          <a:prstGeom prst="rect">
            <a:avLst/>
          </a:prstGeom>
          <a:ln>
            <a:noFill/>
          </a:ln>
        </p:spPr>
      </p:pic>
      <p:pic>
        <p:nvPicPr>
          <p:cNvPr id="448" name="Imagen 7" descr=""/>
          <p:cNvPicPr/>
          <p:nvPr/>
        </p:nvPicPr>
        <p:blipFill>
          <a:blip r:embed="rId5"/>
          <a:stretch/>
        </p:blipFill>
        <p:spPr>
          <a:xfrm>
            <a:off x="684360" y="2891520"/>
            <a:ext cx="4106520" cy="1775520"/>
          </a:xfrm>
          <a:prstGeom prst="rect">
            <a:avLst/>
          </a:prstGeom>
          <a:ln>
            <a:noFill/>
          </a:ln>
        </p:spPr>
      </p:pic>
      <p:sp>
        <p:nvSpPr>
          <p:cNvPr id="449" name="CustomShape 3"/>
          <p:cNvSpPr/>
          <p:nvPr/>
        </p:nvSpPr>
        <p:spPr>
          <a:xfrm>
            <a:off x="2459520" y="1303200"/>
            <a:ext cx="1792080" cy="441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EXCELENTE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4846320" y="3431520"/>
            <a:ext cx="1409760" cy="4204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REGULAR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0" y="638280"/>
            <a:ext cx="658476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LSA - Latent Semantic Analysis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8480520" y="467352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DAFFD295-925A-42AD-94C6-2F0C2771B0EC}" type="slidenum">
              <a:rPr b="0" lang="es-AR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65960" y="1642680"/>
            <a:ext cx="649080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Key notes: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Palabras del mismo tema se agrupan - Probabilístico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Segmentación BEST – WORST reviews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Bag of words + Tfidf vectorizer + descomposición SVD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Lato Hairline"/>
                <a:ea typeface="Arial"/>
              </a:rPr>
              <a:t>Similitud coseno + Kmeans  ( k = tópicos 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Application>LibreOffice/6.1.4.2$Windows_X86_64 LibreOffice_project/9d0f32d1f0b509096fd65e0d4bec26ddd1938fd3</Application>
  <Words>435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Johana Barrera</dc:creator>
  <dc:description/>
  <dc:language>es-AR</dc:language>
  <cp:lastModifiedBy/>
  <dcterms:modified xsi:type="dcterms:W3CDTF">2019-09-10T19:38:01Z</dcterms:modified>
  <cp:revision>56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