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7" r:id="rId3"/>
    <p:sldId id="263" r:id="rId4"/>
    <p:sldId id="264" r:id="rId5"/>
    <p:sldId id="265" r:id="rId6"/>
    <p:sldId id="262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DA1"/>
    <a:srgbClr val="3DC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61BB8-84AB-43A8-B10F-E5A7A4156489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274B5-630E-4967-82BA-9A356B74D8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146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096CE-26EB-4DF7-BC46-8BB9955B5A63}" type="slidenum">
              <a:rPr lang="es-AR" smtClean="0">
                <a:solidFill>
                  <a:prstClr val="black"/>
                </a:solidFill>
              </a:rPr>
              <a:pPr/>
              <a:t>2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83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096CE-26EB-4DF7-BC46-8BB9955B5A63}" type="slidenum">
              <a:rPr lang="es-AR" smtClean="0">
                <a:solidFill>
                  <a:prstClr val="black"/>
                </a:solidFill>
              </a:rPr>
              <a:pPr/>
              <a:t>11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8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096CE-26EB-4DF7-BC46-8BB9955B5A63}" type="slidenum">
              <a:rPr lang="es-AR" smtClean="0">
                <a:solidFill>
                  <a:prstClr val="black"/>
                </a:solidFill>
              </a:rPr>
              <a:pPr/>
              <a:t>3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8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096CE-26EB-4DF7-BC46-8BB9955B5A63}" type="slidenum">
              <a:rPr lang="es-AR" smtClean="0">
                <a:solidFill>
                  <a:prstClr val="black"/>
                </a:solidFill>
              </a:rPr>
              <a:pPr/>
              <a:t>4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8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096CE-26EB-4DF7-BC46-8BB9955B5A63}" type="slidenum">
              <a:rPr lang="es-AR" smtClean="0">
                <a:solidFill>
                  <a:prstClr val="black"/>
                </a:solidFill>
              </a:rPr>
              <a:pPr/>
              <a:t>5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83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096CE-26EB-4DF7-BC46-8BB9955B5A63}" type="slidenum">
              <a:rPr lang="es-AR" smtClean="0">
                <a:solidFill>
                  <a:prstClr val="black"/>
                </a:solidFill>
              </a:rPr>
              <a:pPr/>
              <a:t>6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8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096CE-26EB-4DF7-BC46-8BB9955B5A63}" type="slidenum">
              <a:rPr lang="es-AR" smtClean="0">
                <a:solidFill>
                  <a:prstClr val="black"/>
                </a:solidFill>
              </a:rPr>
              <a:pPr/>
              <a:t>7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83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096CE-26EB-4DF7-BC46-8BB9955B5A63}" type="slidenum">
              <a:rPr lang="es-AR" smtClean="0">
                <a:solidFill>
                  <a:prstClr val="black"/>
                </a:solidFill>
              </a:rPr>
              <a:pPr/>
              <a:t>8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8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096CE-26EB-4DF7-BC46-8BB9955B5A63}" type="slidenum">
              <a:rPr lang="es-AR" smtClean="0">
                <a:solidFill>
                  <a:prstClr val="black"/>
                </a:solidFill>
              </a:rPr>
              <a:pPr/>
              <a:t>9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8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096CE-26EB-4DF7-BC46-8BB9955B5A63}" type="slidenum">
              <a:rPr lang="es-AR" smtClean="0">
                <a:solidFill>
                  <a:prstClr val="black"/>
                </a:solidFill>
              </a:rPr>
              <a:pPr/>
              <a:t>10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8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EDCE-5037-4C81-B10E-7E33658CB30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FD7F-78C7-4478-A20F-4A44D2C2B7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7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EDCE-5037-4C81-B10E-7E33658CB30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FD7F-78C7-4478-A20F-4A44D2C2B7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792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EDCE-5037-4C81-B10E-7E33658CB30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FD7F-78C7-4478-A20F-4A44D2C2B7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51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EDCE-5037-4C81-B10E-7E33658CB30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FD7F-78C7-4478-A20F-4A44D2C2B7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47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EDCE-5037-4C81-B10E-7E33658CB30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FD7F-78C7-4478-A20F-4A44D2C2B7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828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EDCE-5037-4C81-B10E-7E33658CB30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FD7F-78C7-4478-A20F-4A44D2C2B7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301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EDCE-5037-4C81-B10E-7E33658CB30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FD7F-78C7-4478-A20F-4A44D2C2B7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676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EDCE-5037-4C81-B10E-7E33658CB30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FD7F-78C7-4478-A20F-4A44D2C2B7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922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EDCE-5037-4C81-B10E-7E33658CB30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FD7F-78C7-4478-A20F-4A44D2C2B7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976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EDCE-5037-4C81-B10E-7E33658CB30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FD7F-78C7-4478-A20F-4A44D2C2B7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02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EDCE-5037-4C81-B10E-7E33658CB30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FD7F-78C7-4478-A20F-4A44D2C2B7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828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EDCE-5037-4C81-B10E-7E33658CB30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AFD7F-78C7-4478-A20F-4A44D2C2B7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099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9.xml"/><Relationship Id="rId7" Type="http://schemas.openxmlformats.org/officeDocument/2006/relationships/package" Target="../embeddings/Hoja_de_c_lculo_de_Microsoft_Excel4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package" Target="../embeddings/Hoja_de_c_lculo_de_Microsoft_Excel3.xlsx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Hoja_de_c_lculo_de_Microsoft_Excel_97-20031.xls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Hoja_de_c_lculo_de_Microsoft_Excel1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Hoja_de_c_lculo_de_Microsoft_Excel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Título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rgbClr val="99FF99"/>
          </a:solidFill>
        </p:spPr>
        <p:txBody>
          <a:bodyPr>
            <a:normAutofit/>
          </a:bodyPr>
          <a:lstStyle/>
          <a:p>
            <a:pPr algn="just"/>
            <a:endParaRPr lang="es-ES" sz="2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ES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ES" sz="2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ES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ESTADÍSTICA  ACTUARIAL</a:t>
            </a:r>
          </a:p>
          <a:p>
            <a:r>
              <a:rPr lang="es-E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</a:p>
          <a:p>
            <a:r>
              <a:rPr lang="es-E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 ESTUDIO DE LOS RIESGOS</a:t>
            </a:r>
            <a:endParaRPr lang="es-E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E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E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E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Enrique Arónica</a:t>
            </a:r>
            <a:endParaRPr lang="es-E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ES" sz="2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AR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Reserva IBNR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Subtítulo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697957"/>
                <a:ext cx="9144000" cy="6165304"/>
              </a:xfrm>
              <a:solidFill>
                <a:srgbClr val="99FF99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algn="just"/>
                <a:endParaRPr lang="es-ES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ES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ES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ES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ES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ES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ES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ES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ES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ES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naryPr>
                            <m:sub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𝑘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−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𝑗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AR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𝑖</m:t>
                                  </m:r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,(</m:t>
                                  </m:r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𝑗</m:t>
                                  </m:r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+1)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naryPr>
                            <m:sub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𝑘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−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𝑗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AR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𝑖</m:t>
                                  </m:r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,</m:t>
                                  </m:r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          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1200" dirty="0">
                  <a:effectLst/>
                  <a:latin typeface="Times New Roman"/>
                  <a:ea typeface="Times New Roman"/>
                </a:endParaRPr>
              </a:p>
              <a:p>
                <a:pPr algn="just"/>
                <a:r>
                  <a:rPr lang="es-ES" sz="2400" dirty="0">
                    <a:latin typeface="Arial"/>
                    <a:ea typeface="Times New Roman"/>
                  </a:rPr>
                  <a:t> </a:t>
                </a:r>
                <a:r>
                  <a:rPr lang="es-ES" sz="1600" dirty="0">
                    <a:latin typeface="Arial" pitchFamily="34" charset="0"/>
                    <a:cs typeface="Arial" pitchFamily="34" charset="0"/>
                  </a:rPr>
                  <a:t> </a:t>
                </a:r>
                <a:endParaRPr lang="es-AR" sz="2000" dirty="0">
                  <a:latin typeface="Arial" pitchFamily="34" charset="0"/>
                  <a:cs typeface="Arial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s-ES" sz="2000" dirty="0">
                    <a:latin typeface="Arial" pitchFamily="34" charset="0"/>
                    <a:ea typeface="Times New Roman"/>
                    <a:cs typeface="Arial" pitchFamily="34" charset="0"/>
                  </a:rPr>
                  <a:t> </a:t>
                </a:r>
                <a:endParaRPr lang="es-AR" sz="2000" dirty="0">
                  <a:latin typeface="Arial" pitchFamily="34" charset="0"/>
                  <a:ea typeface="Times New Roman"/>
                  <a:cs typeface="Arial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s-AR" sz="1600" dirty="0">
                  <a:latin typeface="Times New Roman"/>
                  <a:ea typeface="Times New Roman"/>
                </a:endParaRPr>
              </a:p>
              <a:p>
                <a:pPr algn="just"/>
                <a:r>
                  <a:rPr lang="es-ES" sz="2400" dirty="0"/>
                  <a:t> </a:t>
                </a:r>
                <a:endParaRPr lang="es-AR" sz="2400" dirty="0"/>
              </a:p>
              <a:p>
                <a:pPr algn="just"/>
                <a:endParaRPr lang="es-E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ES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AR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2 Sub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697957"/>
                <a:ext cx="9144000" cy="6165304"/>
              </a:xfr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577261"/>
              </p:ext>
            </p:extLst>
          </p:nvPr>
        </p:nvGraphicFramePr>
        <p:xfrm>
          <a:off x="300616" y="836712"/>
          <a:ext cx="8542767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Hoja de cálculo" r:id="rId5" imgW="5905567" imgH="2485952" progId="Excel.Sheet.12">
                  <p:embed/>
                </p:oleObj>
              </mc:Choice>
              <mc:Fallback>
                <p:oleObj name="Hoja de cálculo" r:id="rId5" imgW="5905567" imgH="2485952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16" y="836712"/>
                        <a:ext cx="8542767" cy="324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256835"/>
              </p:ext>
            </p:extLst>
          </p:nvPr>
        </p:nvGraphicFramePr>
        <p:xfrm>
          <a:off x="148065" y="5301208"/>
          <a:ext cx="8847869" cy="1365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Hoja de cálculo" r:id="rId7" imgW="5629359" imgH="962121" progId="Excel.Sheet.12">
                  <p:embed/>
                </p:oleObj>
              </mc:Choice>
              <mc:Fallback>
                <p:oleObj name="Hoja de cálculo" r:id="rId7" imgW="5629359" imgH="962121" progId="Excel.Sheet.12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65" y="5301208"/>
                        <a:ext cx="8847869" cy="1365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1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Reserva IBNR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Subtítulo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697957"/>
                <a:ext cx="9144000" cy="6165304"/>
              </a:xfrm>
              <a:solidFill>
                <a:srgbClr val="99FF99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Ejemplo.</a:t>
                </a:r>
              </a:p>
              <a:p>
                <a:pPr algn="just"/>
                <a:r>
                  <a:rPr lang="es-ES" sz="1800" dirty="0">
                    <a:solidFill>
                      <a:schemeClr val="tx1"/>
                    </a:solidFill>
                    <a:latin typeface="Arial"/>
                    <a:ea typeface="Times New Roman"/>
                  </a:rPr>
                  <a:t>Por último se procede a determinar la </a:t>
                </a:r>
                <a:r>
                  <a:rPr lang="es-ES" sz="1800" i="1" dirty="0">
                    <a:solidFill>
                      <a:schemeClr val="tx1"/>
                    </a:solidFill>
                    <a:latin typeface="Arial"/>
                    <a:ea typeface="Times New Roman"/>
                  </a:rPr>
                  <a:t>última pérdida esperada</a:t>
                </a:r>
                <a:r>
                  <a:rPr lang="es-ES" sz="1800" dirty="0">
                    <a:solidFill>
                      <a:schemeClr val="tx1"/>
                    </a:solidFill>
                    <a:latin typeface="Arial"/>
                    <a:ea typeface="Times New Roman"/>
                  </a:rPr>
                  <a:t> y seguidamente la </a:t>
                </a:r>
                <a:r>
                  <a:rPr lang="es-ES" sz="1800" i="1" dirty="0">
                    <a:solidFill>
                      <a:schemeClr val="tx1"/>
                    </a:solidFill>
                    <a:latin typeface="Arial"/>
                    <a:ea typeface="Times New Roman"/>
                  </a:rPr>
                  <a:t>reserva IBNR</a:t>
                </a:r>
                <a:r>
                  <a:rPr lang="es-ES" sz="1800" dirty="0">
                    <a:solidFill>
                      <a:schemeClr val="tx1"/>
                    </a:solidFill>
                    <a:latin typeface="Arial"/>
                    <a:ea typeface="Times New Roman"/>
                  </a:rPr>
                  <a:t> para cada período de ocurrencia mediante las </a:t>
                </a:r>
                <a:r>
                  <a:rPr lang="es-ES" sz="1800" dirty="0" smtClean="0">
                    <a:solidFill>
                      <a:schemeClr val="tx1"/>
                    </a:solidFill>
                    <a:latin typeface="Arial"/>
                    <a:ea typeface="Times New Roman"/>
                  </a:rPr>
                  <a:t>expresiones.</a:t>
                </a:r>
              </a:p>
              <a:p>
                <a:pPr algn="just"/>
                <a:endParaRPr lang="es-ES" sz="1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,(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𝐼𝐵𝑁𝑅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,(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  <a:p>
                <a:pPr algn="just"/>
                <a:endParaRPr lang="es-AR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2 Sub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697957"/>
                <a:ext cx="9144000" cy="6165304"/>
              </a:xfrm>
              <a:blipFill rotWithShape="1">
                <a:blip r:embed="rId4"/>
                <a:stretch>
                  <a:fillRect l="-599" t="-296" r="-4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8085"/>
              </p:ext>
            </p:extLst>
          </p:nvPr>
        </p:nvGraphicFramePr>
        <p:xfrm>
          <a:off x="395539" y="2780928"/>
          <a:ext cx="8568948" cy="3514177"/>
        </p:xfrm>
        <a:graphic>
          <a:graphicData uri="http://schemas.openxmlformats.org/drawingml/2006/table">
            <a:tbl>
              <a:tblPr/>
              <a:tblGrid>
                <a:gridCol w="900713"/>
                <a:gridCol w="665392"/>
                <a:gridCol w="608590"/>
                <a:gridCol w="649163"/>
                <a:gridCol w="608590"/>
                <a:gridCol w="608590"/>
                <a:gridCol w="608590"/>
                <a:gridCol w="608590"/>
                <a:gridCol w="608590"/>
                <a:gridCol w="608590"/>
                <a:gridCol w="608590"/>
                <a:gridCol w="778997"/>
                <a:gridCol w="705963"/>
              </a:tblGrid>
              <a:tr h="288032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Siniestros Incurridos- Histórico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DA1"/>
                    </a:solidFill>
                  </a:tcPr>
                </a:tc>
              </a:tr>
              <a:tr h="2481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Período de Ocurrencia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Período de Desarrollo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</a:tr>
              <a:tr h="24816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Ult.Pérd.Esp.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IBNR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8165"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1999/2000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652.799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1.383.776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2.634.200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3.167.840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3.842.289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4.029.679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4.454.460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4.817.622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5.012.751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4.799.688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4.799.688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8165"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2000/2001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1.360.795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2.480.988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2.806.387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3.592.401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3.451.088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3.931.688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4.491.687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4.465.270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4.221.137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4.294.346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73.208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8165"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2001/2002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1.985.553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3.275.646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3.290.023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3.945.474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4.961.886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4.975.029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5.914.580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5.969.088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6.242.290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273.202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8165"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2002/2003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2.901.555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4.528.347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4.556.763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5.790.821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6.444.829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7.957.380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8.581.805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9.029.699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447.893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8165"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2003/2004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3.572.829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4.717.083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5.937.065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6.835.232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7.309.686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7.276.239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8.589.921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1.313.682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8165"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2004/2005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2.578.343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4.423.917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4.664.371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5.348.014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5.882.585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7.521.438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1.638.852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8165"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2005/2006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4.051.902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6.081.465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8.618.348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9.901.076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14.077.511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4.176.435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8165"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2006/2007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5.030.173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8.881.224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12.548.654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26.670.779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14.122.125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8165"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2007/2008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6.849.422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9.171.465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19.492.936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10.321.471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8165"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2008/2009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10.120.889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33.356.401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23.235.512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8165"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13" marR="7813" marT="78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FD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55.602.380</a:t>
                      </a:r>
                    </a:p>
                  </a:txBody>
                  <a:tcPr marL="7813" marR="7813" marT="78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0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Reserva IBNR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9144000" cy="6165304"/>
          </a:xfrm>
          <a:solidFill>
            <a:srgbClr val="99FF9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s-MX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Constitución </a:t>
            </a:r>
            <a:r>
              <a:rPr lang="es-MX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obligatoria desde el 30 de junio de </a:t>
            </a:r>
            <a:r>
              <a:rPr lang="es-MX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2002.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s-MX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s-ES" sz="2000" dirty="0" smtClean="0">
                <a:solidFill>
                  <a:schemeClr val="tx1"/>
                </a:solidFill>
                <a:latin typeface="Arial"/>
                <a:ea typeface="Times New Roman"/>
              </a:rPr>
              <a:t>Siniestros </a:t>
            </a:r>
            <a:r>
              <a:rPr lang="es-ES" sz="2000" dirty="0">
                <a:solidFill>
                  <a:schemeClr val="tx1"/>
                </a:solidFill>
                <a:latin typeface="Arial"/>
                <a:ea typeface="Times New Roman"/>
              </a:rPr>
              <a:t>ocurridos en un periodo contable, bajo la vigencia de las pólizas, </a:t>
            </a:r>
            <a:r>
              <a:rPr lang="es-ES" sz="2000" dirty="0" smtClean="0">
                <a:solidFill>
                  <a:schemeClr val="tx1"/>
                </a:solidFill>
                <a:latin typeface="Arial"/>
                <a:ea typeface="Times New Roman"/>
              </a:rPr>
              <a:t>que </a:t>
            </a:r>
            <a:r>
              <a:rPr lang="es-ES" sz="2000" dirty="0">
                <a:solidFill>
                  <a:schemeClr val="tx1"/>
                </a:solidFill>
                <a:latin typeface="Arial"/>
                <a:ea typeface="Times New Roman"/>
              </a:rPr>
              <a:t>son denunciados </a:t>
            </a:r>
            <a:r>
              <a:rPr lang="es-ES" sz="2000" dirty="0" smtClean="0">
                <a:solidFill>
                  <a:schemeClr val="tx1"/>
                </a:solidFill>
                <a:latin typeface="Arial"/>
                <a:ea typeface="Times New Roman"/>
              </a:rPr>
              <a:t>con </a:t>
            </a:r>
            <a:r>
              <a:rPr lang="es-ES" sz="2000" dirty="0">
                <a:solidFill>
                  <a:schemeClr val="tx1"/>
                </a:solidFill>
                <a:latin typeface="Arial"/>
                <a:ea typeface="Times New Roman"/>
              </a:rPr>
              <a:t>posterioridad al cierre del ejercicio</a:t>
            </a:r>
            <a:r>
              <a:rPr lang="es-ES" sz="2000" dirty="0" smtClean="0">
                <a:solidFill>
                  <a:schemeClr val="tx1"/>
                </a:solidFill>
                <a:latin typeface="Arial"/>
                <a:ea typeface="Times New Roman"/>
              </a:rPr>
              <a:t>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s-ES" sz="2000" dirty="0">
              <a:solidFill>
                <a:schemeClr val="tx1"/>
              </a:solidFill>
              <a:latin typeface="Arial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 método adoptado por la SSN es el </a:t>
            </a:r>
            <a:r>
              <a:rPr lang="es-E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“Chain Ladder” (escalera de cadena</a:t>
            </a:r>
            <a:r>
              <a:rPr lang="es-ES" sz="2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Se </a:t>
            </a:r>
            <a:r>
              <a:rPr lang="es-E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realiza sobre el </a:t>
            </a:r>
            <a:r>
              <a:rPr lang="es-E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“triángulo o escalera de los siniestros”</a:t>
            </a:r>
            <a:r>
              <a:rPr lang="es-E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que se construye matricialmente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s-E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s-E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dimensión de la tabla, depende del ramo de 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seguros, </a:t>
            </a:r>
            <a:r>
              <a:rPr lang="es-E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 los seguros 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 siniestralidad denominada de </a:t>
            </a:r>
            <a:r>
              <a:rPr lang="es-E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“cola larga”</a:t>
            </a:r>
            <a:r>
              <a:rPr lang="es-E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(automotores y responsabilidad civil) la tabla es de dimensión 10 por 10. Para los de </a:t>
            </a:r>
            <a:r>
              <a:rPr lang="es-E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“cola corta”</a:t>
            </a:r>
            <a:r>
              <a:rPr lang="es-E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(otras ramas), a tabla es 5 por 5.</a:t>
            </a:r>
            <a:endParaRPr lang="es-A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s-A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s-E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E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A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Reserva IBNR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Subtítulo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692696"/>
                <a:ext cx="9144000" cy="6165304"/>
              </a:xfrm>
              <a:solidFill>
                <a:srgbClr val="99FF99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ES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MX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MX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MX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MX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MX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MX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MX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1800" i="1" smtClean="0">
                            <a:solidFill>
                              <a:schemeClr val="tx1"/>
                            </a:solidFill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𝑋</m:t>
                        </m:r>
                      </m:e>
                      <m:sub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𝑖</m:t>
                        </m:r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,</m:t>
                        </m:r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: Total pagado acumulado y reservado de los siniestros ocurridos en el período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𝑖</m:t>
                    </m:r>
                  </m:oMath>
                </a14:m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, hasta final del período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𝑗</m:t>
                    </m:r>
                  </m:oMath>
                </a14:m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 de desarrollo.</a:t>
                </a:r>
                <a:endParaRPr lang="es-AR" sz="18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 </a:t>
                </a:r>
                <a:endParaRPr lang="es-AR" sz="18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Cada diagonal de la tabla, corresponde a un ejercicio contable. Por ejemplo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𝑋</m:t>
                        </m:r>
                      </m:e>
                      <m:sub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3,1</m:t>
                        </m:r>
                      </m:sub>
                    </m:sSub>
                    <m:r>
                      <a:rPr lang="es-ES" sz="18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, </m:t>
                    </m:r>
                    <m:sSub>
                      <m:sSubPr>
                        <m:ctrlPr>
                          <a:rPr lang="es-AR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𝑋</m:t>
                        </m:r>
                      </m:e>
                      <m:sub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2,2</m:t>
                        </m:r>
                      </m:sub>
                    </m:sSub>
                    <m:r>
                      <a:rPr lang="es-ES" sz="18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, </m:t>
                    </m:r>
                    <m:sSub>
                      <m:sSubPr>
                        <m:ctrlPr>
                          <a:rPr lang="es-AR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𝑋</m:t>
                        </m:r>
                      </m:e>
                      <m:sub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, representan los pagos acumulados y reservas hasta el tercer período de observación.</a:t>
                </a:r>
                <a:endParaRPr lang="es-AR" sz="18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 </a:t>
                </a:r>
                <a:endParaRPr lang="es-AR" sz="18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Por la misma razón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𝑋</m:t>
                        </m:r>
                      </m:e>
                      <m:sub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𝑘</m:t>
                        </m:r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,1</m:t>
                        </m:r>
                      </m:sub>
                    </m:sSub>
                    <m:r>
                      <a:rPr lang="es-ES" sz="18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, </m:t>
                    </m:r>
                    <m:sSub>
                      <m:sSubPr>
                        <m:ctrlPr>
                          <a:rPr lang="es-AR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𝑋</m:t>
                        </m:r>
                      </m:e>
                      <m:sub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(</m:t>
                        </m:r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𝑘</m:t>
                        </m:r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−1),2</m:t>
                        </m:r>
                      </m:sub>
                    </m:sSub>
                    <m:r>
                      <a:rPr lang="es-ES" sz="18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,   .  .  .  </m:t>
                    </m:r>
                    <m:sSub>
                      <m:sSubPr>
                        <m:ctrlPr>
                          <a:rPr lang="es-AR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𝑋</m:t>
                        </m:r>
                      </m:e>
                      <m:sub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2,(</m:t>
                        </m:r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𝑘</m:t>
                        </m:r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−1)</m:t>
                        </m:r>
                      </m:sub>
                    </m:sSub>
                    <m:r>
                      <a:rPr lang="es-ES" sz="18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, </m:t>
                    </m:r>
                    <m:sSub>
                      <m:sSubPr>
                        <m:ctrlPr>
                          <a:rPr lang="es-AR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𝑋</m:t>
                        </m:r>
                      </m:e>
                      <m:sub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1,</m:t>
                        </m:r>
                        <m:r>
                          <a:rPr lang="es-ES" sz="1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, representan los importes de los siniestros incurridos acumulados hasta el período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𝑘</m:t>
                    </m:r>
                  </m:oMath>
                </a14:m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.</a:t>
                </a:r>
                <a:endParaRPr lang="es-AR" sz="18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AR" sz="1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2 Sub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692696"/>
                <a:ext cx="9144000" cy="6165304"/>
              </a:xfrm>
              <a:blipFill rotWithShape="1">
                <a:blip r:embed="rId4"/>
                <a:stretch>
                  <a:fillRect l="-466" r="-466" b="-10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46023"/>
              </p:ext>
            </p:extLst>
          </p:nvPr>
        </p:nvGraphicFramePr>
        <p:xfrm>
          <a:off x="1691680" y="905776"/>
          <a:ext cx="6408712" cy="2811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Hoja de cálculo" r:id="rId5" imgW="4876800" imgH="2266834" progId="Excel.Sheet.8">
                  <p:embed/>
                </p:oleObj>
              </mc:Choice>
              <mc:Fallback>
                <p:oleObj name="Hoja de cálculo" r:id="rId5" imgW="4876800" imgH="2266834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905776"/>
                        <a:ext cx="6408712" cy="2811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705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4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Reserva IBNR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Subtítulo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692696"/>
                <a:ext cx="9144000" cy="6165304"/>
              </a:xfrm>
              <a:solidFill>
                <a:srgbClr val="99FF99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Proceso de cálculo</a:t>
                </a:r>
                <a:endParaRPr lang="es-ES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ES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𝐼𝐵𝑁𝑅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−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,(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𝑘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s-AR" sz="2400" dirty="0"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ES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𝐼𝐵𝑁𝑅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: Reserva de siniestros ocurridos pero no denunciados, correspondiente a los siniestros del período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𝑖</m:t>
                    </m:r>
                  </m:oMath>
                </a14:m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 de ocurrencia.</a:t>
                </a:r>
                <a:endParaRPr lang="es-AR" sz="14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ES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𝑋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: Total que se va a llegar a pagar y reservar por los siniestros ocurridos en el período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𝑖</m:t>
                    </m:r>
                  </m:oMath>
                </a14:m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. Resultando ser un valor desconocido.</a:t>
                </a:r>
                <a:endParaRPr lang="es-AR" sz="14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MX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s-MX" sz="2400" b="0" i="1" smtClean="0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Arial"/>
                      </a:rPr>
                      <m:t>(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Arial"/>
                      </a:rPr>
                      <m:t>𝑘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Arial"/>
                      </a:rPr>
                      <m:t>−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Arial"/>
                      </a:rPr>
                      <m:t>𝑖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Arial"/>
                      </a:rPr>
                      <m:t>+1)</m:t>
                    </m:r>
                  </m:oMath>
                </a14:m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 es el último período de desarrollo con información observada de los siniestros ocurridos en el período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𝑖</m:t>
                    </m:r>
                  </m:oMath>
                </a14:m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.</a:t>
                </a:r>
                <a:endParaRPr lang="es-AR" sz="14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MX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schemeClr val="tx1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𝐼𝐵𝑁𝑅</m:t>
                      </m:r>
                      <m:r>
                        <a:rPr lang="es-ES" sz="2400" i="1" smtClean="0">
                          <a:solidFill>
                            <a:schemeClr val="tx1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naryPr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=1</m:t>
                          </m:r>
                        </m:sub>
                        <m:sup>
                          <m:r>
                            <a:rPr lang="es-E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𝐼𝐵𝑁𝑅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4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AR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2 Sub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692696"/>
                <a:ext cx="9144000" cy="6165304"/>
              </a:xfrm>
              <a:blipFill rotWithShape="1">
                <a:blip r:embed="rId3"/>
                <a:stretch>
                  <a:fillRect l="-599" t="-296" r="-5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5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Reserva IBNR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Subtítulo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722753"/>
                <a:ext cx="9144000" cy="6165304"/>
              </a:xfrm>
              <a:solidFill>
                <a:srgbClr val="99FF99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ES" sz="20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Proceso de cálculo</a:t>
                </a:r>
              </a:p>
              <a:p>
                <a:pPr algn="just"/>
                <a:r>
                  <a:rPr lang="es-ES" sz="2000" b="1" i="1" dirty="0" smtClean="0">
                    <a:solidFill>
                      <a:schemeClr val="tx1"/>
                    </a:solidFill>
                    <a:latin typeface="Arial"/>
                    <a:ea typeface="Times New Roman"/>
                  </a:rPr>
                  <a:t>Factor de Desarrollo</a:t>
                </a:r>
                <a:r>
                  <a:rPr lang="es-ES" sz="2000" b="1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𝒒</m:t>
                        </m:r>
                      </m:e>
                      <m:sub>
                        <m:r>
                          <a:rPr lang="es-ES" sz="24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ES" sz="2000" b="1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:</a:t>
                </a:r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 Representa la proporción de aumento del monto de los siniestros incurridos, entre los </a:t>
                </a:r>
                <a:r>
                  <a:rPr lang="es-ES" sz="2000" dirty="0" smtClean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período de desarrollo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𝑗</m:t>
                    </m:r>
                  </m:oMath>
                </a14:m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(</m:t>
                    </m:r>
                    <m:r>
                      <a:rPr lang="es-ES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𝑗</m:t>
                    </m:r>
                    <m:r>
                      <a:rPr lang="es-ES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+1)</m:t>
                    </m:r>
                  </m:oMath>
                </a14:m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.</a:t>
                </a:r>
                <a:endParaRPr lang="es-ES" sz="2000" dirty="0" smtClean="0">
                  <a:solidFill>
                    <a:schemeClr val="tx1"/>
                  </a:solidFill>
                  <a:effectLst/>
                  <a:latin typeface="Arial"/>
                  <a:ea typeface="Times New Roman"/>
                </a:endParaRPr>
              </a:p>
              <a:p>
                <a:pPr algn="just"/>
                <a:endParaRPr lang="es-ES" sz="1000" dirty="0">
                  <a:solidFill>
                    <a:schemeClr val="tx1"/>
                  </a:solidFill>
                  <a:latin typeface="Arial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s-ES" sz="2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s-AR" sz="2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s-AR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naryPr>
                            <m:sub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𝑘</m:t>
                              </m:r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−</m:t>
                              </m:r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𝑗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AR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s-ES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𝑖</m:t>
                                  </m:r>
                                  <m:r>
                                    <a:rPr lang="es-ES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,(</m:t>
                                  </m:r>
                                  <m:r>
                                    <a:rPr lang="es-ES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𝑗</m:t>
                                  </m:r>
                                  <m:r>
                                    <a:rPr lang="es-ES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+1)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s-AR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naryPr>
                            <m:sub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𝑘</m:t>
                              </m:r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−</m:t>
                              </m:r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𝑗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AR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s-ES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𝑖</m:t>
                                  </m:r>
                                  <m:r>
                                    <a:rPr lang="es-ES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,</m:t>
                                  </m:r>
                                  <m:r>
                                    <a:rPr lang="es-ES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s-ES" sz="22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          </m:t>
                      </m:r>
                      <m:r>
                        <a:rPr lang="es-ES" sz="22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𝑖</m:t>
                      </m:r>
                      <m:r>
                        <a:rPr lang="es-ES" sz="22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=1, 2,   .  .  .</m:t>
                      </m:r>
                      <m:r>
                        <a:rPr lang="es-ES" sz="22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𝑘</m:t>
                      </m:r>
                    </m:oMath>
                  </m:oMathPara>
                </a14:m>
                <a:endParaRPr lang="es-AR" sz="22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ES" sz="1000" dirty="0" smtClean="0">
                  <a:solidFill>
                    <a:schemeClr val="tx1"/>
                  </a:solidFill>
                  <a:latin typeface="Arial"/>
                  <a:cs typeface="Arial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s-ES" sz="1800" dirty="0" smtClean="0">
                    <a:solidFill>
                      <a:schemeClr val="tx1"/>
                    </a:solidFill>
                    <a:latin typeface="Arial"/>
                    <a:ea typeface="Times New Roman"/>
                  </a:rPr>
                  <a:t>Por ejemplo para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𝑘</m:t>
                    </m:r>
                    <m:r>
                      <a:rPr lang="es-ES" sz="20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=10</m:t>
                    </m:r>
                  </m:oMath>
                </a14:m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𝑗</m:t>
                    </m:r>
                    <m:r>
                      <a:rPr lang="es-ES" sz="20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=4</m:t>
                    </m:r>
                  </m:oMath>
                </a14:m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.</a:t>
                </a:r>
                <a:endParaRPr lang="es-AR" sz="12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s-ES" sz="1800" dirty="0">
                    <a:effectLst/>
                    <a:latin typeface="Arial"/>
                    <a:ea typeface="Times New Roman"/>
                  </a:rPr>
                  <a:t> </a:t>
                </a:r>
                <a:endParaRPr lang="es-AR" sz="1200" dirty="0" smtClean="0">
                  <a:effectLst/>
                  <a:latin typeface="Times New Roman"/>
                  <a:ea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s-ES" sz="2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4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s-AR" sz="2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s-AR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naryPr>
                            <m:sub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AR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s-ES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𝑖</m:t>
                                  </m:r>
                                  <m:r>
                                    <a:rPr lang="es-ES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,5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s-AR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naryPr>
                            <m:sub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AR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s-ES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𝑖</m:t>
                                  </m:r>
                                  <m:r>
                                    <a:rPr lang="es-ES" sz="2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,4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AR" sz="2200" dirty="0"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ES" sz="1000" dirty="0">
                  <a:solidFill>
                    <a:schemeClr val="tx1"/>
                  </a:solidFill>
                  <a:latin typeface="Arial"/>
                  <a:cs typeface="Arial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s-ES" sz="2000" dirty="0" smtClean="0">
                    <a:solidFill>
                      <a:schemeClr val="tx1"/>
                    </a:solidFill>
                    <a:latin typeface="Arial"/>
                    <a:ea typeface="Times New Roman"/>
                  </a:rPr>
                  <a:t>Se asume que el total a pagar y reservar por los siniestros ocurridos en el período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𝑖</m:t>
                    </m:r>
                  </m:oMath>
                </a14:m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, es el producto de la siguiente expresión.</a:t>
                </a:r>
                <a:endParaRPr lang="es-AR" sz="14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MX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s-AR" sz="2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𝑄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lang="es-AR" sz="2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</m:t>
                          </m:r>
                          <m:r>
                            <a:rPr lang="es-ES" sz="2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</m:sub>
                      </m:sSub>
                      <m:r>
                        <a:rPr lang="es-MX" sz="22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s-AR" sz="2200" i="1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𝑄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1"/>
                          </a:solidFill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s-AR" sz="2200" i="1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Times New Roman"/>
                                  <a:cs typeface="Arial"/>
                                </a:rPr>
                                <m:t>,</m:t>
                              </m:r>
                              <m:r>
                                <a:rPr lang="es-ES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2200" dirty="0" smtClean="0"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bPr>
                      <m:e>
                        <m:r>
                          <a:rPr lang="es-ES" sz="24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𝑸</m:t>
                        </m:r>
                      </m:e>
                      <m:sub>
                        <m:r>
                          <a:rPr lang="es-ES" sz="24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ES" sz="2000" b="1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: </a:t>
                </a:r>
                <a:r>
                  <a:rPr lang="es-ES" sz="2000" b="1" i="1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Factor de Desarrollo Acumulado</a:t>
                </a:r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. </a:t>
                </a:r>
                <a:r>
                  <a:rPr lang="es-ES" sz="2000" dirty="0" smtClean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Representa </a:t>
                </a:r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la proporción de aumento del acumulado de siniestros pagados y reservados correspondiente al año </a:t>
                </a:r>
                <a:r>
                  <a:rPr lang="es-ES" sz="2000" i="1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j</a:t>
                </a:r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, hasta el total que se va a llegar a pagar, es decir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𝑋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.</a:t>
                </a:r>
                <a:endParaRPr lang="es-AR" sz="14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AR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2 Sub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722753"/>
                <a:ext cx="9144000" cy="6165304"/>
              </a:xfrm>
              <a:blipFill rotWithShape="1">
                <a:blip r:embed="rId3"/>
                <a:stretch>
                  <a:fillRect l="-533" t="-888" r="-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Reserva IBNR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Subtítulo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697957"/>
                <a:ext cx="9144000" cy="6165304"/>
              </a:xfrm>
              <a:solidFill>
                <a:srgbClr val="99FF99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Proceso de cálculo</a:t>
                </a:r>
              </a:p>
              <a:p>
                <a:pPr algn="just"/>
                <a:endParaRPr lang="es-ES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,(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+1)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   ⇒   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,(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𝑗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+1)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,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1200" dirty="0"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ES" sz="1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𝑄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,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AR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𝑗</m:t>
                                  </m:r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den>
                      </m:f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∙</m:t>
                      </m:r>
                      <m:f>
                        <m:f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,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AR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𝑗</m:t>
                                  </m:r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den>
                      </m:f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𝑄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   ⇒   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𝑄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𝑄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1200" dirty="0"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ES" sz="1000" dirty="0" smtClean="0">
                  <a:solidFill>
                    <a:schemeClr val="tx1"/>
                  </a:solidFill>
                  <a:latin typeface="Arial"/>
                  <a:ea typeface="Times New Roman"/>
                </a:endParaRPr>
              </a:p>
              <a:p>
                <a:pPr algn="just"/>
                <a:r>
                  <a:rPr lang="es-ES" sz="2000" dirty="0" smtClean="0">
                    <a:solidFill>
                      <a:schemeClr val="tx1"/>
                    </a:solidFill>
                    <a:latin typeface="Arial"/>
                    <a:ea typeface="Times New Roman"/>
                  </a:rPr>
                  <a:t>Concluido </a:t>
                </a:r>
                <a:r>
                  <a:rPr lang="es-ES" sz="2000" dirty="0">
                    <a:solidFill>
                      <a:schemeClr val="tx1"/>
                    </a:solidFill>
                    <a:latin typeface="Arial"/>
                    <a:ea typeface="Times New Roman"/>
                  </a:rPr>
                  <a:t>el periodo </a:t>
                </a:r>
                <a:r>
                  <a:rPr lang="es-ES" sz="2000" i="1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k</a:t>
                </a:r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, por razones de prescripción jurídica no habrá nuevos reclamos, por lo que el monto de siniestros incurridos (pagados y reservados) no sufrirá incrementos, llegando así para ese año de ocurrencias, a la </a:t>
                </a:r>
                <a:r>
                  <a:rPr lang="es-ES" sz="2000" i="1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“</a:t>
                </a:r>
                <a:r>
                  <a:rPr lang="es-ES" sz="2000" i="1" dirty="0" smtClean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última </a:t>
                </a:r>
                <a:r>
                  <a:rPr lang="es-ES" sz="2000" i="1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pérdida esperada”</a:t>
                </a:r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. En consecuencia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es-E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Arial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s-MX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𝑘</m:t>
                        </m:r>
                      </m:sub>
                    </m:sSub>
                    <m:r>
                      <a:rPr lang="es-ES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=1</m:t>
                    </m:r>
                  </m:oMath>
                </a14:m>
                <a:r>
                  <a:rPr lang="es-ES" sz="20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es-E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Arial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𝑘</m:t>
                        </m:r>
                      </m:sub>
                    </m:sSub>
                    <m:r>
                      <a:rPr lang="es-ES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=</m:t>
                    </m:r>
                    <m:r>
                      <a:rPr lang="es-ES" sz="2400" i="1" smtClean="0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1</m:t>
                    </m:r>
                  </m:oMath>
                </a14:m>
                <a:r>
                  <a:rPr lang="es-ES" sz="2000" dirty="0" smtClean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.</a:t>
                </a:r>
              </a:p>
              <a:p>
                <a:pPr algn="just"/>
                <a:endParaRPr lang="es-ES" sz="800" dirty="0" smtClean="0">
                  <a:solidFill>
                    <a:schemeClr val="tx1"/>
                  </a:solidFill>
                  <a:effectLst/>
                  <a:latin typeface="Arial"/>
                  <a:ea typeface="Times New Roman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MX" sz="20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s-AR" sz="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  <a:p>
                <a:r>
                  <a:rPr lang="es-ES" sz="2000" dirty="0">
                    <a:solidFill>
                      <a:schemeClr val="tx1"/>
                    </a:solidFill>
                  </a:rPr>
                  <a:t> -  -  -  -  -  -  -  -  -  -  -</a:t>
                </a:r>
                <a:endParaRPr lang="es-ES" sz="2000" dirty="0">
                  <a:solidFill>
                    <a:schemeClr val="tx1"/>
                  </a:solidFill>
                  <a:latin typeface="Arial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sz="1200" dirty="0" smtClean="0"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endParaRPr lang="es-AR" sz="800" dirty="0"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1200" dirty="0"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ES" sz="2000" dirty="0" smtClean="0">
                  <a:solidFill>
                    <a:schemeClr val="tx1"/>
                  </a:solidFill>
                  <a:effectLst/>
                  <a:latin typeface="Arial"/>
                  <a:ea typeface="Times New Roman"/>
                </a:endParaRPr>
              </a:p>
              <a:p>
                <a:pPr algn="just"/>
                <a:endParaRPr lang="es-ES" sz="2000" dirty="0">
                  <a:solidFill>
                    <a:schemeClr val="tx1"/>
                  </a:solidFill>
                  <a:latin typeface="Arial"/>
                  <a:ea typeface="Times New Roman"/>
                </a:endParaRPr>
              </a:p>
              <a:p>
                <a:pPr algn="just"/>
                <a:endParaRPr lang="es-ES" sz="2000" dirty="0" smtClean="0">
                  <a:solidFill>
                    <a:schemeClr val="tx1"/>
                  </a:solidFill>
                  <a:effectLst/>
                  <a:latin typeface="Arial"/>
                  <a:ea typeface="Times New Roman"/>
                </a:endParaRPr>
              </a:p>
              <a:p>
                <a:pPr algn="just"/>
                <a:endParaRPr lang="es-ES" sz="2000" dirty="0">
                  <a:solidFill>
                    <a:schemeClr val="tx1"/>
                  </a:solidFill>
                  <a:latin typeface="Arial"/>
                  <a:cs typeface="Arial" pitchFamily="34" charset="0"/>
                </a:endParaRPr>
              </a:p>
              <a:p>
                <a:pPr algn="just"/>
                <a:endParaRPr lang="es-ES" sz="2000" dirty="0" smtClean="0">
                  <a:solidFill>
                    <a:schemeClr val="tx1"/>
                  </a:solidFill>
                  <a:latin typeface="Arial"/>
                  <a:cs typeface="Arial" pitchFamily="34" charset="0"/>
                </a:endParaRPr>
              </a:p>
              <a:p>
                <a:pPr algn="just"/>
                <a:endParaRPr lang="es-ES" sz="2000" dirty="0">
                  <a:solidFill>
                    <a:schemeClr val="tx1"/>
                  </a:solidFill>
                  <a:latin typeface="Arial"/>
                  <a:cs typeface="Arial" pitchFamily="34" charset="0"/>
                </a:endParaRPr>
              </a:p>
              <a:p>
                <a:pPr algn="just"/>
                <a:endParaRPr lang="es-AR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2 Sub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697957"/>
                <a:ext cx="9144000" cy="6165304"/>
              </a:xfrm>
              <a:blipFill rotWithShape="1">
                <a:blip r:embed="rId3"/>
                <a:stretch>
                  <a:fillRect l="-599" t="-296" r="-5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8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Reserva IBNR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Subtítulo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697957"/>
                <a:ext cx="9144000" cy="6165304"/>
              </a:xfrm>
              <a:solidFill>
                <a:srgbClr val="99FF99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ES" sz="20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Proceso de cálculo</a:t>
                </a:r>
              </a:p>
              <a:p>
                <a:pPr algn="just"/>
                <a:endParaRPr lang="es-ES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s-ES" sz="2000" dirty="0">
                    <a:solidFill>
                      <a:schemeClr val="tx1"/>
                    </a:solidFill>
                    <a:latin typeface="Arial"/>
                    <a:ea typeface="Times New Roman"/>
                  </a:rPr>
                  <a:t>En base a las relaciones obtenidas.</a:t>
                </a:r>
                <a:endParaRPr lang="es-AR" sz="1400" dirty="0">
                  <a:solidFill>
                    <a:schemeClr val="tx1"/>
                  </a:solidFill>
                  <a:latin typeface="Times New Roman"/>
                  <a:ea typeface="Times New Roman"/>
                </a:endParaRPr>
              </a:p>
              <a:p>
                <a:pPr algn="just"/>
                <a:endParaRPr lang="es-ES" sz="900" dirty="0">
                  <a:solidFill>
                    <a:schemeClr val="tx1"/>
                  </a:solidFill>
                  <a:latin typeface="Arial"/>
                  <a:ea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𝐼𝐵𝑁𝑅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−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,(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+1)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         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+1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,(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s-AR" sz="1200" dirty="0"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ES" sz="900" dirty="0" smtClean="0">
                  <a:solidFill>
                    <a:schemeClr val="tx1"/>
                  </a:solidFill>
                  <a:effectLst/>
                  <a:latin typeface="Arial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𝐼𝐵𝑁𝑅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−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,(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+1)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+1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,(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+1)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−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,(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s-AR" sz="1200" dirty="0"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ES" sz="900" dirty="0">
                  <a:solidFill>
                    <a:schemeClr val="tx1"/>
                  </a:solidFill>
                  <a:latin typeface="Arial"/>
                  <a:cs typeface="Arial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𝐼𝐵𝑁𝑅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AR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𝑘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−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+1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−1</m:t>
                          </m:r>
                        </m:e>
                      </m:d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,(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s-AR" sz="1200" dirty="0"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ES" sz="900" dirty="0" smtClean="0">
                  <a:solidFill>
                    <a:schemeClr val="tx1"/>
                  </a:solidFill>
                  <a:latin typeface="Arial"/>
                  <a:cs typeface="Arial" pitchFamily="34" charset="0"/>
                </a:endParaRPr>
              </a:p>
              <a:p>
                <a:pPr algn="just"/>
                <a:endParaRPr lang="es-ES" sz="2000" dirty="0" smtClean="0">
                  <a:solidFill>
                    <a:schemeClr val="tx1"/>
                  </a:solidFill>
                  <a:latin typeface="Arial"/>
                  <a:cs typeface="Arial" pitchFamily="34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Arial"/>
                          </a:rPr>
                          <m:t>𝐼𝐵𝑁𝑅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s-ES" sz="2000" i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Arial"/>
                      </a:rPr>
                      <m:t>=</m:t>
                    </m:r>
                    <m:r>
                      <a:rPr lang="es-MX" sz="2000" b="0" i="1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Arial"/>
                      </a:rPr>
                      <m:t>0</m:t>
                    </m:r>
                  </m:oMath>
                </a14:m>
                <a:r>
                  <a:rPr lang="es-ES" sz="1800" dirty="0">
                    <a:solidFill>
                      <a:prstClr val="black"/>
                    </a:solidFill>
                    <a:latin typeface="Arial"/>
                    <a:ea typeface="Times New Roman"/>
                  </a:rPr>
                  <a:t> </a:t>
                </a:r>
                <a:endParaRPr lang="es-AR" sz="8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algn="just"/>
                <a:endParaRPr lang="es-ES" sz="900" dirty="0">
                  <a:solidFill>
                    <a:schemeClr val="tx1"/>
                  </a:solidFill>
                  <a:latin typeface="Arial"/>
                  <a:cs typeface="Arial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𝐼𝐵𝑁𝑅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AR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𝑘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−1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−1</m:t>
                          </m:r>
                        </m:e>
                      </m:d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2,(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s-AR" sz="12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 </a:t>
                </a:r>
                <a:endParaRPr lang="es-AR" sz="8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𝐼𝐵𝑁𝑅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AR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𝑘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−2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−1</m:t>
                          </m:r>
                        </m:e>
                      </m:d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3,(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−2)</m:t>
                          </m:r>
                        </m:sub>
                      </m:sSub>
                    </m:oMath>
                  </m:oMathPara>
                </a14:m>
                <a:endParaRPr lang="es-AR" sz="12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 </a:t>
                </a:r>
                <a:r>
                  <a:rPr lang="es-ES" sz="1800" dirty="0" smtClean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-  </a:t>
                </a:r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-  -  -  -  -  -  -  -  -  -  -</a:t>
                </a:r>
                <a:endParaRPr lang="es-AR" sz="12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𝐼𝐵𝑁𝑅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𝑘</m:t>
                        </m:r>
                        <m:r>
                          <a:rPr lang="es-ES" sz="20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−1</m:t>
                        </m:r>
                      </m:sub>
                    </m:sSub>
                    <m:r>
                      <a:rPr lang="es-ES" sz="20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=</m:t>
                    </m:r>
                    <m:d>
                      <m:dPr>
                        <m:ctrlPr>
                          <a:rPr lang="es-AR" sz="20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AR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es-E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Arial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Arial"/>
                              </a:rPr>
                              <m:t>2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−1</m:t>
                        </m:r>
                      </m:e>
                    </m:d>
                    <m:r>
                      <a:rPr lang="es-ES" sz="2000" i="1"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/>
                        <a:cs typeface="Arial"/>
                      </a:rPr>
                      <m:t>∙</m:t>
                    </m:r>
                    <m:sSub>
                      <m:sSubPr>
                        <m:ctrlPr>
                          <a:rPr lang="es-AR" sz="20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s-A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Arial"/>
                              </a:rPr>
                              <m:t>𝑘</m:t>
                            </m:r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Arial"/>
                              </a:rPr>
                              <m:t>−1</m:t>
                            </m:r>
                          </m:e>
                        </m:d>
                        <m:r>
                          <a:rPr lang="es-ES" sz="20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,2</m:t>
                        </m:r>
                      </m:sub>
                    </m:sSub>
                  </m:oMath>
                </a14:m>
                <a:endParaRPr lang="es-AR" sz="12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 </a:t>
                </a:r>
                <a:endParaRPr lang="es-AR" sz="12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𝐼𝐵𝑁𝑅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𝑘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AR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−1</m:t>
                          </m:r>
                        </m:e>
                      </m:d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s-AR" sz="12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s-ES" sz="1800" dirty="0">
                    <a:solidFill>
                      <a:schemeClr val="tx1"/>
                    </a:solidFill>
                    <a:effectLst/>
                    <a:latin typeface="Arial"/>
                    <a:ea typeface="Times New Roman"/>
                  </a:rPr>
                  <a:t> </a:t>
                </a:r>
                <a:endParaRPr lang="es-AR" sz="12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just"/>
                <a:endParaRPr lang="es-AR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2 Sub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697957"/>
                <a:ext cx="9144000" cy="6165304"/>
              </a:xfrm>
              <a:blipFill rotWithShape="1">
                <a:blip r:embed="rId3"/>
                <a:stretch>
                  <a:fillRect l="-599" t="-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Reserva IBNR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697957"/>
            <a:ext cx="9144000" cy="6165304"/>
          </a:xfrm>
          <a:solidFill>
            <a:srgbClr val="99FF9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s-E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Ejemplo.</a:t>
            </a:r>
          </a:p>
          <a:p>
            <a:pPr algn="just"/>
            <a:endParaRPr lang="es-E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A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492982"/>
              </p:ext>
            </p:extLst>
          </p:nvPr>
        </p:nvGraphicFramePr>
        <p:xfrm>
          <a:off x="433105" y="1412776"/>
          <a:ext cx="8277789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Hoja de cálculo" r:id="rId4" imgW="5848384" imgH="2485952" progId="Excel.Sheet.12">
                  <p:embed/>
                </p:oleObj>
              </mc:Choice>
              <mc:Fallback>
                <p:oleObj name="Hoja de cálculo" r:id="rId4" imgW="5848384" imgH="2485952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05" y="1412776"/>
                        <a:ext cx="8277789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2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Reserva IBNR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697957"/>
            <a:ext cx="9144000" cy="6165304"/>
          </a:xfrm>
          <a:solidFill>
            <a:srgbClr val="99FF9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s-E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Ejemplo.</a:t>
            </a:r>
          </a:p>
          <a:p>
            <a:pPr algn="just"/>
            <a:endParaRPr lang="es-E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A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845937"/>
              </p:ext>
            </p:extLst>
          </p:nvPr>
        </p:nvGraphicFramePr>
        <p:xfrm>
          <a:off x="467544" y="1628800"/>
          <a:ext cx="8440305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Hoja de cálculo" r:id="rId4" imgW="5829233" imgH="2485952" progId="Excel.Sheet.12">
                  <p:embed/>
                </p:oleObj>
              </mc:Choice>
              <mc:Fallback>
                <p:oleObj name="Hoja de cálculo" r:id="rId4" imgW="5829233" imgH="2485952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628800"/>
                        <a:ext cx="8440305" cy="324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6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1090</Words>
  <Application>Microsoft Office PowerPoint</Application>
  <PresentationFormat>Presentación en pantalla (4:3)</PresentationFormat>
  <Paragraphs>305</Paragraphs>
  <Slides>11</Slides>
  <Notes>10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Tema de Office</vt:lpstr>
      <vt:lpstr>Hoja de cálculo</vt:lpstr>
      <vt:lpstr>Título</vt:lpstr>
      <vt:lpstr>Reserva IBNR</vt:lpstr>
      <vt:lpstr>Reserva IBNR</vt:lpstr>
      <vt:lpstr>Reserva IBNR</vt:lpstr>
      <vt:lpstr>Reserva IBNR</vt:lpstr>
      <vt:lpstr>Reserva IBNR</vt:lpstr>
      <vt:lpstr>Reserva IBNR</vt:lpstr>
      <vt:lpstr>Reserva IBNR</vt:lpstr>
      <vt:lpstr>Reserva IBNR</vt:lpstr>
      <vt:lpstr>Reserva IBNR</vt:lpstr>
      <vt:lpstr>Reserva IBNR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Operador</dc:creator>
  <cp:lastModifiedBy>Enrique</cp:lastModifiedBy>
  <cp:revision>14</cp:revision>
  <dcterms:created xsi:type="dcterms:W3CDTF">2023-11-23T17:03:13Z</dcterms:created>
  <dcterms:modified xsi:type="dcterms:W3CDTF">2023-11-26T19:28:58Z</dcterms:modified>
</cp:coreProperties>
</file>