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47" r:id="rId1"/>
  </p:sldMasterIdLst>
  <p:notesMasterIdLst>
    <p:notesMasterId r:id="rId57"/>
  </p:notesMasterIdLst>
  <p:handoutMasterIdLst>
    <p:handoutMasterId r:id="rId58"/>
  </p:handoutMasterIdLst>
  <p:sldIdLst>
    <p:sldId id="623" r:id="rId2"/>
    <p:sldId id="678" r:id="rId3"/>
    <p:sldId id="626" r:id="rId4"/>
    <p:sldId id="695" r:id="rId5"/>
    <p:sldId id="655" r:id="rId6"/>
    <p:sldId id="656" r:id="rId7"/>
    <p:sldId id="639" r:id="rId8"/>
    <p:sldId id="647" r:id="rId9"/>
    <p:sldId id="648" r:id="rId10"/>
    <p:sldId id="649" r:id="rId11"/>
    <p:sldId id="650" r:id="rId12"/>
    <p:sldId id="651" r:id="rId13"/>
    <p:sldId id="652" r:id="rId14"/>
    <p:sldId id="653" r:id="rId15"/>
    <p:sldId id="640" r:id="rId16"/>
    <p:sldId id="657" r:id="rId17"/>
    <p:sldId id="662" r:id="rId18"/>
    <p:sldId id="679" r:id="rId19"/>
    <p:sldId id="660" r:id="rId20"/>
    <p:sldId id="663" r:id="rId21"/>
    <p:sldId id="661" r:id="rId22"/>
    <p:sldId id="664" r:id="rId23"/>
    <p:sldId id="627" r:id="rId24"/>
    <p:sldId id="659" r:id="rId25"/>
    <p:sldId id="680" r:id="rId26"/>
    <p:sldId id="681" r:id="rId27"/>
    <p:sldId id="682" r:id="rId28"/>
    <p:sldId id="684" r:id="rId29"/>
    <p:sldId id="685" r:id="rId30"/>
    <p:sldId id="686" r:id="rId31"/>
    <p:sldId id="687" r:id="rId32"/>
    <p:sldId id="549" r:id="rId33"/>
    <p:sldId id="690" r:id="rId34"/>
    <p:sldId id="691" r:id="rId35"/>
    <p:sldId id="692" r:id="rId36"/>
    <p:sldId id="628" r:id="rId37"/>
    <p:sldId id="629" r:id="rId38"/>
    <p:sldId id="630" r:id="rId39"/>
    <p:sldId id="631" r:id="rId40"/>
    <p:sldId id="632" r:id="rId41"/>
    <p:sldId id="667" r:id="rId42"/>
    <p:sldId id="668" r:id="rId43"/>
    <p:sldId id="669" r:id="rId44"/>
    <p:sldId id="671" r:id="rId45"/>
    <p:sldId id="672" r:id="rId46"/>
    <p:sldId id="673" r:id="rId47"/>
    <p:sldId id="675" r:id="rId48"/>
    <p:sldId id="676" r:id="rId49"/>
    <p:sldId id="677" r:id="rId50"/>
    <p:sldId id="635" r:id="rId51"/>
    <p:sldId id="636" r:id="rId52"/>
    <p:sldId id="637" r:id="rId53"/>
    <p:sldId id="638" r:id="rId54"/>
    <p:sldId id="693" r:id="rId55"/>
    <p:sldId id="694" r:id="rId56"/>
  </p:sldIdLst>
  <p:sldSz cx="9144000" cy="6858000" type="screen4x3"/>
  <p:notesSz cx="6865938" cy="95408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05" userDrawn="1">
          <p15:clr>
            <a:srgbClr val="A4A3A4"/>
          </p15:clr>
        </p15:guide>
        <p15:guide id="2" pos="216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25"/>
    <a:srgbClr val="E888B3"/>
    <a:srgbClr val="E67EAD"/>
    <a:srgbClr val="E36FA3"/>
    <a:srgbClr val="EFABCA"/>
    <a:srgbClr val="58267E"/>
    <a:srgbClr val="F68D36"/>
    <a:srgbClr val="430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2" autoAdjust="0"/>
    <p:restoredTop sz="83867" autoAdjust="0"/>
  </p:normalViewPr>
  <p:slideViewPr>
    <p:cSldViewPr>
      <p:cViewPr varScale="1">
        <p:scale>
          <a:sx n="69" d="100"/>
          <a:sy n="69" d="100"/>
        </p:scale>
        <p:origin x="2266" y="67"/>
      </p:cViewPr>
      <p:guideLst>
        <p:guide orient="horz" pos="2160"/>
        <p:guide pos="2880"/>
      </p:guideLst>
    </p:cSldViewPr>
  </p:slideViewPr>
  <p:outlineViewPr>
    <p:cViewPr>
      <p:scale>
        <a:sx n="33" d="100"/>
        <a:sy n="33" d="100"/>
      </p:scale>
      <p:origin x="0" y="66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1140" y="264"/>
      </p:cViewPr>
      <p:guideLst>
        <p:guide orient="horz" pos="3005"/>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in Calubag" userId="c85f67e2-d0e6-457e-bdad-99283726ec13" providerId="ADAL" clId="{D40E9101-BC93-4550-AFBC-ED830060FAA5}"/>
    <pc:docChg chg="modSld">
      <pc:chgData name="Edwin Calubag" userId="c85f67e2-d0e6-457e-bdad-99283726ec13" providerId="ADAL" clId="{D40E9101-BC93-4550-AFBC-ED830060FAA5}" dt="2022-05-21T12:16:51.572" v="3" actId="20577"/>
      <pc:docMkLst>
        <pc:docMk/>
      </pc:docMkLst>
      <pc:sldChg chg="modSp mod">
        <pc:chgData name="Edwin Calubag" userId="c85f67e2-d0e6-457e-bdad-99283726ec13" providerId="ADAL" clId="{D40E9101-BC93-4550-AFBC-ED830060FAA5}" dt="2022-05-21T12:16:51.572" v="3" actId="20577"/>
        <pc:sldMkLst>
          <pc:docMk/>
          <pc:sldMk cId="3155482316" sldId="628"/>
        </pc:sldMkLst>
        <pc:graphicFrameChg chg="modGraphic">
          <ac:chgData name="Edwin Calubag" userId="c85f67e2-d0e6-457e-bdad-99283726ec13" providerId="ADAL" clId="{D40E9101-BC93-4550-AFBC-ED830060FAA5}" dt="2022-05-21T12:16:51.572" v="3" actId="20577"/>
          <ac:graphicFrameMkLst>
            <pc:docMk/>
            <pc:sldMk cId="3155482316" sldId="628"/>
            <ac:graphicFrameMk id="196" creationId="{00000000-0000-0000-0000-000000000000}"/>
          </ac:graphicFrameMkLst>
        </pc:graphicFrameChg>
      </pc:sldChg>
      <pc:sldChg chg="modSp mod">
        <pc:chgData name="Edwin Calubag" userId="c85f67e2-d0e6-457e-bdad-99283726ec13" providerId="ADAL" clId="{D40E9101-BC93-4550-AFBC-ED830060FAA5}" dt="2022-05-21T12:16:12.936" v="1" actId="20577"/>
        <pc:sldMkLst>
          <pc:docMk/>
          <pc:sldMk cId="1952710669" sldId="665"/>
        </pc:sldMkLst>
        <pc:spChg chg="mod">
          <ac:chgData name="Edwin Calubag" userId="c85f67e2-d0e6-457e-bdad-99283726ec13" providerId="ADAL" clId="{D40E9101-BC93-4550-AFBC-ED830060FAA5}" dt="2022-05-21T12:16:12.936" v="1" actId="20577"/>
          <ac:spMkLst>
            <pc:docMk/>
            <pc:sldMk cId="1952710669" sldId="665"/>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DFB8F-DC84-4457-984F-1FFDDAEEB215}" type="doc">
      <dgm:prSet loTypeId="urn:microsoft.com/office/officeart/2005/8/layout/process5" loCatId="process" qsTypeId="urn:microsoft.com/office/officeart/2005/8/quickstyle/3d1" qsCatId="3D" csTypeId="urn:microsoft.com/office/officeart/2005/8/colors/colorful3" csCatId="colorful" phldr="1"/>
      <dgm:spPr/>
    </dgm:pt>
    <dgm:pt modelId="{FB375AC8-F389-493E-8C9E-DABB47F2E11E}">
      <dgm:prSet phldrT="[Text]"/>
      <dgm:spPr/>
      <dgm:t>
        <a:bodyPr/>
        <a:lstStyle/>
        <a:p>
          <a:r>
            <a:rPr lang="en-US" dirty="0">
              <a:latin typeface="Times New Roman" panose="02020603050405020304" pitchFamily="18" charset="0"/>
              <a:cs typeface="Times New Roman" panose="02020603050405020304" pitchFamily="18" charset="0"/>
            </a:rPr>
            <a:t>Organizing &amp; Mobilizing the Planning Teams</a:t>
          </a:r>
        </a:p>
      </dgm:t>
    </dgm:pt>
    <dgm:pt modelId="{5EF1E283-7539-4011-889E-E4792F1F9D04}" type="parTrans" cxnId="{6A4077D6-BBE2-47D7-ABB8-C1117500D9CA}">
      <dgm:prSet/>
      <dgm:spPr/>
      <dgm:t>
        <a:bodyPr/>
        <a:lstStyle/>
        <a:p>
          <a:endParaRPr lang="en-US">
            <a:latin typeface="Times New Roman" panose="02020603050405020304" pitchFamily="18" charset="0"/>
            <a:cs typeface="Times New Roman" panose="02020603050405020304" pitchFamily="18" charset="0"/>
          </a:endParaRPr>
        </a:p>
      </dgm:t>
    </dgm:pt>
    <dgm:pt modelId="{25F4243A-FC28-46B8-A4F7-9BF011CBBCCE}" type="sibTrans" cxnId="{6A4077D6-BBE2-47D7-ABB8-C1117500D9CA}">
      <dgm:prSet/>
      <dgm:spPr/>
      <dgm:t>
        <a:bodyPr/>
        <a:lstStyle/>
        <a:p>
          <a:endParaRPr lang="en-US">
            <a:latin typeface="Times New Roman" panose="02020603050405020304" pitchFamily="18" charset="0"/>
            <a:cs typeface="Times New Roman" panose="02020603050405020304" pitchFamily="18" charset="0"/>
          </a:endParaRPr>
        </a:p>
      </dgm:t>
    </dgm:pt>
    <dgm:pt modelId="{654D7E69-0649-49C7-BBB5-D73A5FD90730}">
      <dgm:prSet phldrT="[Text]"/>
      <dgm:spPr/>
      <dgm:t>
        <a:bodyPr/>
        <a:lstStyle/>
        <a:p>
          <a:r>
            <a:rPr lang="en-US" dirty="0">
              <a:latin typeface="Times New Roman" panose="02020603050405020304" pitchFamily="18" charset="0"/>
              <a:cs typeface="Times New Roman" panose="02020603050405020304" pitchFamily="18" charset="0"/>
            </a:rPr>
            <a:t>Understanding the Vision, Mission, and Mandate</a:t>
          </a:r>
        </a:p>
      </dgm:t>
    </dgm:pt>
    <dgm:pt modelId="{F99A03D5-97D9-44AE-B9A2-D3E7034F22FE}" type="parTrans" cxnId="{7A1A7156-DBB9-4AD5-8A62-F7F2DB318BE2}">
      <dgm:prSet/>
      <dgm:spPr/>
      <dgm:t>
        <a:bodyPr/>
        <a:lstStyle/>
        <a:p>
          <a:endParaRPr lang="en-US">
            <a:latin typeface="Times New Roman" panose="02020603050405020304" pitchFamily="18" charset="0"/>
            <a:cs typeface="Times New Roman" panose="02020603050405020304" pitchFamily="18" charset="0"/>
          </a:endParaRPr>
        </a:p>
      </dgm:t>
    </dgm:pt>
    <dgm:pt modelId="{FC2A9EA7-7550-4758-9D39-BE6D455B5056}" type="sibTrans" cxnId="{7A1A7156-DBB9-4AD5-8A62-F7F2DB318BE2}">
      <dgm:prSet/>
      <dgm:spPr/>
      <dgm:t>
        <a:bodyPr/>
        <a:lstStyle/>
        <a:p>
          <a:endParaRPr lang="en-US">
            <a:latin typeface="Times New Roman" panose="02020603050405020304" pitchFamily="18" charset="0"/>
            <a:cs typeface="Times New Roman" panose="02020603050405020304" pitchFamily="18" charset="0"/>
          </a:endParaRPr>
        </a:p>
      </dgm:t>
    </dgm:pt>
    <dgm:pt modelId="{C67B8145-71FD-457E-A077-DBA1F5F36C10}">
      <dgm:prSet phldrT="[Text]"/>
      <dgm:spPr/>
      <dgm:t>
        <a:bodyPr/>
        <a:lstStyle/>
        <a:p>
          <a:r>
            <a:rPr lang="en-US" dirty="0">
              <a:latin typeface="Times New Roman" panose="02020603050405020304" pitchFamily="18" charset="0"/>
              <a:cs typeface="Times New Roman" panose="02020603050405020304" pitchFamily="18" charset="0"/>
            </a:rPr>
            <a:t>Gathering, Organizing, and Validating Education Data</a:t>
          </a:r>
        </a:p>
      </dgm:t>
    </dgm:pt>
    <dgm:pt modelId="{630F66D6-5527-487F-A61E-88D2D4CE4F82}" type="parTrans" cxnId="{D3FE2CB1-D840-42BA-A96B-346DF3804B0F}">
      <dgm:prSet/>
      <dgm:spPr/>
      <dgm:t>
        <a:bodyPr/>
        <a:lstStyle/>
        <a:p>
          <a:endParaRPr lang="en-US">
            <a:latin typeface="Times New Roman" panose="02020603050405020304" pitchFamily="18" charset="0"/>
            <a:cs typeface="Times New Roman" panose="02020603050405020304" pitchFamily="18" charset="0"/>
          </a:endParaRPr>
        </a:p>
      </dgm:t>
    </dgm:pt>
    <dgm:pt modelId="{C3D69E72-F84F-4509-8F22-097E97EA1954}" type="sibTrans" cxnId="{D3FE2CB1-D840-42BA-A96B-346DF3804B0F}">
      <dgm:prSet/>
      <dgm:spPr/>
      <dgm:t>
        <a:bodyPr/>
        <a:lstStyle/>
        <a:p>
          <a:endParaRPr lang="en-US">
            <a:latin typeface="Times New Roman" panose="02020603050405020304" pitchFamily="18" charset="0"/>
            <a:cs typeface="Times New Roman" panose="02020603050405020304" pitchFamily="18" charset="0"/>
          </a:endParaRPr>
        </a:p>
      </dgm:t>
    </dgm:pt>
    <dgm:pt modelId="{F8E8D1DA-3147-4D66-B92E-461997DB97D4}">
      <dgm:prSet phldrT="[Text]"/>
      <dgm:spPr/>
      <dgm:t>
        <a:bodyPr/>
        <a:lstStyle/>
        <a:p>
          <a:r>
            <a:rPr lang="en-US" dirty="0">
              <a:latin typeface="Times New Roman" panose="02020603050405020304" pitchFamily="18" charset="0"/>
              <a:cs typeface="Times New Roman" panose="02020603050405020304" pitchFamily="18" charset="0"/>
            </a:rPr>
            <a:t>Conducting Situational Analysis</a:t>
          </a:r>
        </a:p>
      </dgm:t>
    </dgm:pt>
    <dgm:pt modelId="{DF1DCDD4-26FF-484D-B286-3A8FBD6E4657}" type="parTrans" cxnId="{87EFFE9B-EB33-491B-A1AE-52A18124A307}">
      <dgm:prSet/>
      <dgm:spPr/>
      <dgm:t>
        <a:bodyPr/>
        <a:lstStyle/>
        <a:p>
          <a:endParaRPr lang="en-US"/>
        </a:p>
      </dgm:t>
    </dgm:pt>
    <dgm:pt modelId="{0D8638B7-2273-421E-85F1-F573D9299C03}" type="sibTrans" cxnId="{87EFFE9B-EB33-491B-A1AE-52A18124A307}">
      <dgm:prSet/>
      <dgm:spPr/>
      <dgm:t>
        <a:bodyPr/>
        <a:lstStyle/>
        <a:p>
          <a:endParaRPr lang="en-US"/>
        </a:p>
      </dgm:t>
    </dgm:pt>
    <dgm:pt modelId="{FB1DD551-E7D3-46B4-B83E-7D70453E49FC}">
      <dgm:prSet phldrT="[Text]"/>
      <dgm:spPr/>
      <dgm:t>
        <a:bodyPr/>
        <a:lstStyle/>
        <a:p>
          <a:r>
            <a:rPr lang="en-US" dirty="0">
              <a:latin typeface="Times New Roman" panose="02020603050405020304" pitchFamily="18" charset="0"/>
              <a:cs typeface="Times New Roman" panose="02020603050405020304" pitchFamily="18" charset="0"/>
            </a:rPr>
            <a:t>Identifying Key and Immediate Challenges</a:t>
          </a:r>
        </a:p>
      </dgm:t>
    </dgm:pt>
    <dgm:pt modelId="{F16617B1-7D37-4772-9F0F-05E3E7151791}" type="parTrans" cxnId="{BC2E7E0D-FDAC-4568-A7DB-938735502A0B}">
      <dgm:prSet/>
      <dgm:spPr/>
      <dgm:t>
        <a:bodyPr/>
        <a:lstStyle/>
        <a:p>
          <a:endParaRPr lang="en-US"/>
        </a:p>
      </dgm:t>
    </dgm:pt>
    <dgm:pt modelId="{227942FD-93D7-4467-84DD-93B6735B6611}" type="sibTrans" cxnId="{BC2E7E0D-FDAC-4568-A7DB-938735502A0B}">
      <dgm:prSet/>
      <dgm:spPr/>
      <dgm:t>
        <a:bodyPr/>
        <a:lstStyle/>
        <a:p>
          <a:endParaRPr lang="en-US"/>
        </a:p>
      </dgm:t>
    </dgm:pt>
    <dgm:pt modelId="{F83061CC-CA9D-4628-A2CB-8BC72FDAE46F}">
      <dgm:prSet phldrT="[Text]"/>
      <dgm:spPr/>
      <dgm:t>
        <a:bodyPr/>
        <a:lstStyle/>
        <a:p>
          <a:r>
            <a:rPr lang="en-US" dirty="0">
              <a:latin typeface="Times New Roman" panose="02020603050405020304" pitchFamily="18" charset="0"/>
              <a:cs typeface="Times New Roman" panose="02020603050405020304" pitchFamily="18" charset="0"/>
            </a:rPr>
            <a:t>Formulating Strategic Directions</a:t>
          </a:r>
        </a:p>
      </dgm:t>
    </dgm:pt>
    <dgm:pt modelId="{CC38DBAC-6423-4D51-9DC7-EE1D5E78D047}" type="parTrans" cxnId="{2A5A707B-DC91-41F0-8034-DBAFB94A0C40}">
      <dgm:prSet/>
      <dgm:spPr/>
      <dgm:t>
        <a:bodyPr/>
        <a:lstStyle/>
        <a:p>
          <a:endParaRPr lang="en-US"/>
        </a:p>
      </dgm:t>
    </dgm:pt>
    <dgm:pt modelId="{89F96011-41AF-4679-9B23-30A75CD580F7}" type="sibTrans" cxnId="{2A5A707B-DC91-41F0-8034-DBAFB94A0C40}">
      <dgm:prSet/>
      <dgm:spPr/>
      <dgm:t>
        <a:bodyPr/>
        <a:lstStyle/>
        <a:p>
          <a:endParaRPr lang="en-US"/>
        </a:p>
      </dgm:t>
    </dgm:pt>
    <dgm:pt modelId="{C4537206-F4B2-42E2-BE0A-B824843F1E39}">
      <dgm:prSet phldrT="[Text]"/>
      <dgm:spPr/>
      <dgm:t>
        <a:bodyPr/>
        <a:lstStyle/>
        <a:p>
          <a:r>
            <a:rPr lang="en-US" dirty="0">
              <a:latin typeface="Times New Roman" panose="02020603050405020304" pitchFamily="18" charset="0"/>
              <a:cs typeface="Times New Roman" panose="02020603050405020304" pitchFamily="18" charset="0"/>
            </a:rPr>
            <a:t>Communicating the Strategic Plan</a:t>
          </a:r>
        </a:p>
      </dgm:t>
    </dgm:pt>
    <dgm:pt modelId="{F6131A4E-F395-4CD5-A3AD-36EFE094536D}" type="parTrans" cxnId="{7D891E63-A700-4F9F-8B17-4D8330AFE02A}">
      <dgm:prSet/>
      <dgm:spPr/>
      <dgm:t>
        <a:bodyPr/>
        <a:lstStyle/>
        <a:p>
          <a:endParaRPr lang="en-US"/>
        </a:p>
      </dgm:t>
    </dgm:pt>
    <dgm:pt modelId="{3F5A5AD3-F3BD-44C0-B89D-A54D221B81ED}" type="sibTrans" cxnId="{7D891E63-A700-4F9F-8B17-4D8330AFE02A}">
      <dgm:prSet/>
      <dgm:spPr/>
      <dgm:t>
        <a:bodyPr/>
        <a:lstStyle/>
        <a:p>
          <a:endParaRPr lang="en-US"/>
        </a:p>
      </dgm:t>
    </dgm:pt>
    <dgm:pt modelId="{FF7E94F7-753A-4919-8EA9-F223F8348BC5}">
      <dgm:prSet phldrT="[Text]"/>
      <dgm:spPr/>
      <dgm:t>
        <a:bodyPr/>
        <a:lstStyle/>
        <a:p>
          <a:r>
            <a:rPr lang="en-US" dirty="0">
              <a:latin typeface="Times New Roman" panose="02020603050405020304" pitchFamily="18" charset="0"/>
              <a:cs typeface="Times New Roman" panose="02020603050405020304" pitchFamily="18" charset="0"/>
            </a:rPr>
            <a:t>Writing the Strategic Plan</a:t>
          </a:r>
        </a:p>
      </dgm:t>
    </dgm:pt>
    <dgm:pt modelId="{14DB6C41-963A-44E6-8E53-2A9EF40E5655}" type="parTrans" cxnId="{5C1FA1DB-1716-445B-ADE3-904210976A92}">
      <dgm:prSet/>
      <dgm:spPr/>
      <dgm:t>
        <a:bodyPr/>
        <a:lstStyle/>
        <a:p>
          <a:endParaRPr lang="en-US"/>
        </a:p>
      </dgm:t>
    </dgm:pt>
    <dgm:pt modelId="{850B7679-B7B4-4189-BD96-7204BF5B05F7}" type="sibTrans" cxnId="{5C1FA1DB-1716-445B-ADE3-904210976A92}">
      <dgm:prSet/>
      <dgm:spPr/>
      <dgm:t>
        <a:bodyPr/>
        <a:lstStyle/>
        <a:p>
          <a:endParaRPr lang="en-US"/>
        </a:p>
      </dgm:t>
    </dgm:pt>
    <dgm:pt modelId="{2102C82F-0CED-4CCA-BBAD-4BCF8AE53853}">
      <dgm:prSet phldrT="[Text]"/>
      <dgm:spPr/>
      <dgm:t>
        <a:bodyPr/>
        <a:lstStyle/>
        <a:p>
          <a:r>
            <a:rPr lang="en-US" dirty="0">
              <a:latin typeface="Times New Roman" panose="02020603050405020304" pitchFamily="18" charset="0"/>
              <a:cs typeface="Times New Roman" panose="02020603050405020304" pitchFamily="18" charset="0"/>
            </a:rPr>
            <a:t>Appraising the Strategic Plan</a:t>
          </a:r>
        </a:p>
      </dgm:t>
    </dgm:pt>
    <dgm:pt modelId="{5195200D-7736-43A0-9CC5-1357D28879DC}" type="parTrans" cxnId="{F8427472-1C0C-4BB9-AC6C-08DACFFCFBC6}">
      <dgm:prSet/>
      <dgm:spPr/>
      <dgm:t>
        <a:bodyPr/>
        <a:lstStyle/>
        <a:p>
          <a:endParaRPr lang="en-US"/>
        </a:p>
      </dgm:t>
    </dgm:pt>
    <dgm:pt modelId="{B798393D-7664-4B67-A0C8-25FDBC9BE01A}" type="sibTrans" cxnId="{F8427472-1C0C-4BB9-AC6C-08DACFFCFBC6}">
      <dgm:prSet/>
      <dgm:spPr/>
      <dgm:t>
        <a:bodyPr/>
        <a:lstStyle/>
        <a:p>
          <a:endParaRPr lang="en-US"/>
        </a:p>
      </dgm:t>
    </dgm:pt>
    <dgm:pt modelId="{6B1E1827-1815-469A-A2E4-3821C986728D}" type="pres">
      <dgm:prSet presAssocID="{8EEDFB8F-DC84-4457-984F-1FFDDAEEB215}" presName="diagram" presStyleCnt="0">
        <dgm:presLayoutVars>
          <dgm:dir/>
          <dgm:resizeHandles val="exact"/>
        </dgm:presLayoutVars>
      </dgm:prSet>
      <dgm:spPr/>
    </dgm:pt>
    <dgm:pt modelId="{0D1B275E-FE8E-4F7C-B866-F5CE011516B7}" type="pres">
      <dgm:prSet presAssocID="{FB375AC8-F389-493E-8C9E-DABB47F2E11E}" presName="node" presStyleLbl="node1" presStyleIdx="0" presStyleCnt="9">
        <dgm:presLayoutVars>
          <dgm:bulletEnabled val="1"/>
        </dgm:presLayoutVars>
      </dgm:prSet>
      <dgm:spPr/>
    </dgm:pt>
    <dgm:pt modelId="{4AEEF4AB-90FB-4103-ABDC-755E0759D27F}" type="pres">
      <dgm:prSet presAssocID="{25F4243A-FC28-46B8-A4F7-9BF011CBBCCE}" presName="sibTrans" presStyleLbl="sibTrans2D1" presStyleIdx="0" presStyleCnt="8"/>
      <dgm:spPr/>
    </dgm:pt>
    <dgm:pt modelId="{424033B8-82D3-4BBC-970D-6A825EDF9F6C}" type="pres">
      <dgm:prSet presAssocID="{25F4243A-FC28-46B8-A4F7-9BF011CBBCCE}" presName="connectorText" presStyleLbl="sibTrans2D1" presStyleIdx="0" presStyleCnt="8"/>
      <dgm:spPr/>
    </dgm:pt>
    <dgm:pt modelId="{CFAC75A5-431D-448F-A177-61F03F880A75}" type="pres">
      <dgm:prSet presAssocID="{654D7E69-0649-49C7-BBB5-D73A5FD90730}" presName="node" presStyleLbl="node1" presStyleIdx="1" presStyleCnt="9">
        <dgm:presLayoutVars>
          <dgm:bulletEnabled val="1"/>
        </dgm:presLayoutVars>
      </dgm:prSet>
      <dgm:spPr/>
    </dgm:pt>
    <dgm:pt modelId="{DE4E170A-DC61-4449-BFC4-30629BEC0B0D}" type="pres">
      <dgm:prSet presAssocID="{FC2A9EA7-7550-4758-9D39-BE6D455B5056}" presName="sibTrans" presStyleLbl="sibTrans2D1" presStyleIdx="1" presStyleCnt="8"/>
      <dgm:spPr/>
    </dgm:pt>
    <dgm:pt modelId="{67C4BDE4-ED3E-4F14-A779-0F055EF2F026}" type="pres">
      <dgm:prSet presAssocID="{FC2A9EA7-7550-4758-9D39-BE6D455B5056}" presName="connectorText" presStyleLbl="sibTrans2D1" presStyleIdx="1" presStyleCnt="8"/>
      <dgm:spPr/>
    </dgm:pt>
    <dgm:pt modelId="{E71B4BC0-8891-4024-B28F-61E4F9883ACD}" type="pres">
      <dgm:prSet presAssocID="{C67B8145-71FD-457E-A077-DBA1F5F36C10}" presName="node" presStyleLbl="node1" presStyleIdx="2" presStyleCnt="9">
        <dgm:presLayoutVars>
          <dgm:bulletEnabled val="1"/>
        </dgm:presLayoutVars>
      </dgm:prSet>
      <dgm:spPr/>
    </dgm:pt>
    <dgm:pt modelId="{7BA5585F-02C5-4599-9F25-539F91F74866}" type="pres">
      <dgm:prSet presAssocID="{C3D69E72-F84F-4509-8F22-097E97EA1954}" presName="sibTrans" presStyleLbl="sibTrans2D1" presStyleIdx="2" presStyleCnt="8"/>
      <dgm:spPr/>
    </dgm:pt>
    <dgm:pt modelId="{1670C375-978E-4241-B849-E5D6D0BF5328}" type="pres">
      <dgm:prSet presAssocID="{C3D69E72-F84F-4509-8F22-097E97EA1954}" presName="connectorText" presStyleLbl="sibTrans2D1" presStyleIdx="2" presStyleCnt="8"/>
      <dgm:spPr/>
    </dgm:pt>
    <dgm:pt modelId="{74C6F9BE-61A7-473A-9A43-1DBCC2F31B46}" type="pres">
      <dgm:prSet presAssocID="{F8E8D1DA-3147-4D66-B92E-461997DB97D4}" presName="node" presStyleLbl="node1" presStyleIdx="3" presStyleCnt="9">
        <dgm:presLayoutVars>
          <dgm:bulletEnabled val="1"/>
        </dgm:presLayoutVars>
      </dgm:prSet>
      <dgm:spPr/>
    </dgm:pt>
    <dgm:pt modelId="{93057459-5C92-4F44-B074-7527FC0EA39E}" type="pres">
      <dgm:prSet presAssocID="{0D8638B7-2273-421E-85F1-F573D9299C03}" presName="sibTrans" presStyleLbl="sibTrans2D1" presStyleIdx="3" presStyleCnt="8"/>
      <dgm:spPr/>
    </dgm:pt>
    <dgm:pt modelId="{FEF7C5C5-8B6E-45CB-8D88-329D9604F9ED}" type="pres">
      <dgm:prSet presAssocID="{0D8638B7-2273-421E-85F1-F573D9299C03}" presName="connectorText" presStyleLbl="sibTrans2D1" presStyleIdx="3" presStyleCnt="8"/>
      <dgm:spPr/>
    </dgm:pt>
    <dgm:pt modelId="{C9D537E9-4C90-46A7-96D9-B15587739070}" type="pres">
      <dgm:prSet presAssocID="{FB1DD551-E7D3-46B4-B83E-7D70453E49FC}" presName="node" presStyleLbl="node1" presStyleIdx="4" presStyleCnt="9">
        <dgm:presLayoutVars>
          <dgm:bulletEnabled val="1"/>
        </dgm:presLayoutVars>
      </dgm:prSet>
      <dgm:spPr/>
    </dgm:pt>
    <dgm:pt modelId="{8C91A842-9B44-4411-924E-01A9EA401A16}" type="pres">
      <dgm:prSet presAssocID="{227942FD-93D7-4467-84DD-93B6735B6611}" presName="sibTrans" presStyleLbl="sibTrans2D1" presStyleIdx="4" presStyleCnt="8"/>
      <dgm:spPr/>
    </dgm:pt>
    <dgm:pt modelId="{104918F0-7469-4B0E-847A-0EB7672F26B0}" type="pres">
      <dgm:prSet presAssocID="{227942FD-93D7-4467-84DD-93B6735B6611}" presName="connectorText" presStyleLbl="sibTrans2D1" presStyleIdx="4" presStyleCnt="8"/>
      <dgm:spPr/>
    </dgm:pt>
    <dgm:pt modelId="{F1432708-1E5B-476B-BE7F-C67ABD402ACC}" type="pres">
      <dgm:prSet presAssocID="{F83061CC-CA9D-4628-A2CB-8BC72FDAE46F}" presName="node" presStyleLbl="node1" presStyleIdx="5" presStyleCnt="9">
        <dgm:presLayoutVars>
          <dgm:bulletEnabled val="1"/>
        </dgm:presLayoutVars>
      </dgm:prSet>
      <dgm:spPr/>
    </dgm:pt>
    <dgm:pt modelId="{89BDB100-D862-40C7-B3FF-C28C0DDB601A}" type="pres">
      <dgm:prSet presAssocID="{89F96011-41AF-4679-9B23-30A75CD580F7}" presName="sibTrans" presStyleLbl="sibTrans2D1" presStyleIdx="5" presStyleCnt="8"/>
      <dgm:spPr/>
    </dgm:pt>
    <dgm:pt modelId="{C66316C0-1294-4FA3-9C45-98CA036A1C21}" type="pres">
      <dgm:prSet presAssocID="{89F96011-41AF-4679-9B23-30A75CD580F7}" presName="connectorText" presStyleLbl="sibTrans2D1" presStyleIdx="5" presStyleCnt="8"/>
      <dgm:spPr/>
    </dgm:pt>
    <dgm:pt modelId="{AA7ECFCD-1729-4708-BBBC-1A10CBA1B1CA}" type="pres">
      <dgm:prSet presAssocID="{FF7E94F7-753A-4919-8EA9-F223F8348BC5}" presName="node" presStyleLbl="node1" presStyleIdx="6" presStyleCnt="9">
        <dgm:presLayoutVars>
          <dgm:bulletEnabled val="1"/>
        </dgm:presLayoutVars>
      </dgm:prSet>
      <dgm:spPr/>
    </dgm:pt>
    <dgm:pt modelId="{7960CD4B-5E11-4BBD-9499-471A9EDF15B2}" type="pres">
      <dgm:prSet presAssocID="{850B7679-B7B4-4189-BD96-7204BF5B05F7}" presName="sibTrans" presStyleLbl="sibTrans2D1" presStyleIdx="6" presStyleCnt="8"/>
      <dgm:spPr/>
    </dgm:pt>
    <dgm:pt modelId="{7B016154-7EA4-4046-A8F3-A513F86FA652}" type="pres">
      <dgm:prSet presAssocID="{850B7679-B7B4-4189-BD96-7204BF5B05F7}" presName="connectorText" presStyleLbl="sibTrans2D1" presStyleIdx="6" presStyleCnt="8"/>
      <dgm:spPr/>
    </dgm:pt>
    <dgm:pt modelId="{342512CD-AF67-44BE-B05F-4F61EEC67D97}" type="pres">
      <dgm:prSet presAssocID="{2102C82F-0CED-4CCA-BBAD-4BCF8AE53853}" presName="node" presStyleLbl="node1" presStyleIdx="7" presStyleCnt="9">
        <dgm:presLayoutVars>
          <dgm:bulletEnabled val="1"/>
        </dgm:presLayoutVars>
      </dgm:prSet>
      <dgm:spPr/>
    </dgm:pt>
    <dgm:pt modelId="{FB1BC8D0-B3A7-4653-B837-C0DD1087CF1D}" type="pres">
      <dgm:prSet presAssocID="{B798393D-7664-4B67-A0C8-25FDBC9BE01A}" presName="sibTrans" presStyleLbl="sibTrans2D1" presStyleIdx="7" presStyleCnt="8"/>
      <dgm:spPr/>
    </dgm:pt>
    <dgm:pt modelId="{87D3520F-DA6D-4101-9FE4-036F94068F55}" type="pres">
      <dgm:prSet presAssocID="{B798393D-7664-4B67-A0C8-25FDBC9BE01A}" presName="connectorText" presStyleLbl="sibTrans2D1" presStyleIdx="7" presStyleCnt="8"/>
      <dgm:spPr/>
    </dgm:pt>
    <dgm:pt modelId="{61723A8E-3403-4741-8AD1-08C608656EAE}" type="pres">
      <dgm:prSet presAssocID="{C4537206-F4B2-42E2-BE0A-B824843F1E39}" presName="node" presStyleLbl="node1" presStyleIdx="8" presStyleCnt="9">
        <dgm:presLayoutVars>
          <dgm:bulletEnabled val="1"/>
        </dgm:presLayoutVars>
      </dgm:prSet>
      <dgm:spPr/>
    </dgm:pt>
  </dgm:ptLst>
  <dgm:cxnLst>
    <dgm:cxn modelId="{1B105803-4195-41E9-8D0E-972DCBEFEBA6}" type="presOf" srcId="{227942FD-93D7-4467-84DD-93B6735B6611}" destId="{8C91A842-9B44-4411-924E-01A9EA401A16}" srcOrd="0" destOrd="0" presId="urn:microsoft.com/office/officeart/2005/8/layout/process5"/>
    <dgm:cxn modelId="{02D7FF0B-62C9-4EF6-924A-78D9491B8BC2}" type="presOf" srcId="{FC2A9EA7-7550-4758-9D39-BE6D455B5056}" destId="{DE4E170A-DC61-4449-BFC4-30629BEC0B0D}" srcOrd="0" destOrd="0" presId="urn:microsoft.com/office/officeart/2005/8/layout/process5"/>
    <dgm:cxn modelId="{BC2E7E0D-FDAC-4568-A7DB-938735502A0B}" srcId="{8EEDFB8F-DC84-4457-984F-1FFDDAEEB215}" destId="{FB1DD551-E7D3-46B4-B83E-7D70453E49FC}" srcOrd="4" destOrd="0" parTransId="{F16617B1-7D37-4772-9F0F-05E3E7151791}" sibTransId="{227942FD-93D7-4467-84DD-93B6735B6611}"/>
    <dgm:cxn modelId="{11DB8D11-7B57-414C-8FC5-0707DF9576E5}" type="presOf" srcId="{850B7679-B7B4-4189-BD96-7204BF5B05F7}" destId="{7B016154-7EA4-4046-A8F3-A513F86FA652}" srcOrd="1" destOrd="0" presId="urn:microsoft.com/office/officeart/2005/8/layout/process5"/>
    <dgm:cxn modelId="{F94F9412-2FC0-457F-B35B-DD4B1189418E}" type="presOf" srcId="{25F4243A-FC28-46B8-A4F7-9BF011CBBCCE}" destId="{4AEEF4AB-90FB-4103-ABDC-755E0759D27F}" srcOrd="0" destOrd="0" presId="urn:microsoft.com/office/officeart/2005/8/layout/process5"/>
    <dgm:cxn modelId="{E850F315-02A7-49D9-A3EE-47A994AED538}" type="presOf" srcId="{B798393D-7664-4B67-A0C8-25FDBC9BE01A}" destId="{FB1BC8D0-B3A7-4653-B837-C0DD1087CF1D}" srcOrd="0" destOrd="0" presId="urn:microsoft.com/office/officeart/2005/8/layout/process5"/>
    <dgm:cxn modelId="{8769651B-81D9-4DB6-859D-F4EFAC6151F9}" type="presOf" srcId="{2102C82F-0CED-4CCA-BBAD-4BCF8AE53853}" destId="{342512CD-AF67-44BE-B05F-4F61EEC67D97}" srcOrd="0" destOrd="0" presId="urn:microsoft.com/office/officeart/2005/8/layout/process5"/>
    <dgm:cxn modelId="{FCED5721-C45A-4EB7-8660-E662E66D7ADD}" type="presOf" srcId="{25F4243A-FC28-46B8-A4F7-9BF011CBBCCE}" destId="{424033B8-82D3-4BBC-970D-6A825EDF9F6C}" srcOrd="1" destOrd="0" presId="urn:microsoft.com/office/officeart/2005/8/layout/process5"/>
    <dgm:cxn modelId="{4B9DC23D-B077-42BB-9C60-D010EDF82725}" type="presOf" srcId="{89F96011-41AF-4679-9B23-30A75CD580F7}" destId="{89BDB100-D862-40C7-B3FF-C28C0DDB601A}" srcOrd="0" destOrd="0" presId="urn:microsoft.com/office/officeart/2005/8/layout/process5"/>
    <dgm:cxn modelId="{7D891E63-A700-4F9F-8B17-4D8330AFE02A}" srcId="{8EEDFB8F-DC84-4457-984F-1FFDDAEEB215}" destId="{C4537206-F4B2-42E2-BE0A-B824843F1E39}" srcOrd="8" destOrd="0" parTransId="{F6131A4E-F395-4CD5-A3AD-36EFE094536D}" sibTransId="{3F5A5AD3-F3BD-44C0-B89D-A54D221B81ED}"/>
    <dgm:cxn modelId="{122D6546-3596-4977-9152-D02AB3A352A5}" type="presOf" srcId="{F83061CC-CA9D-4628-A2CB-8BC72FDAE46F}" destId="{F1432708-1E5B-476B-BE7F-C67ABD402ACC}" srcOrd="0" destOrd="0" presId="urn:microsoft.com/office/officeart/2005/8/layout/process5"/>
    <dgm:cxn modelId="{D256EB71-8FFA-4D29-9EA7-8D330F520F69}" type="presOf" srcId="{FC2A9EA7-7550-4758-9D39-BE6D455B5056}" destId="{67C4BDE4-ED3E-4F14-A779-0F055EF2F026}" srcOrd="1" destOrd="0" presId="urn:microsoft.com/office/officeart/2005/8/layout/process5"/>
    <dgm:cxn modelId="{F8427472-1C0C-4BB9-AC6C-08DACFFCFBC6}" srcId="{8EEDFB8F-DC84-4457-984F-1FFDDAEEB215}" destId="{2102C82F-0CED-4CCA-BBAD-4BCF8AE53853}" srcOrd="7" destOrd="0" parTransId="{5195200D-7736-43A0-9CC5-1357D28879DC}" sibTransId="{B798393D-7664-4B67-A0C8-25FDBC9BE01A}"/>
    <dgm:cxn modelId="{9A043156-3219-4D7F-BDE2-8FB6596B91EC}" type="presOf" srcId="{C67B8145-71FD-457E-A077-DBA1F5F36C10}" destId="{E71B4BC0-8891-4024-B28F-61E4F9883ACD}" srcOrd="0" destOrd="0" presId="urn:microsoft.com/office/officeart/2005/8/layout/process5"/>
    <dgm:cxn modelId="{7A1A7156-DBB9-4AD5-8A62-F7F2DB318BE2}" srcId="{8EEDFB8F-DC84-4457-984F-1FFDDAEEB215}" destId="{654D7E69-0649-49C7-BBB5-D73A5FD90730}" srcOrd="1" destOrd="0" parTransId="{F99A03D5-97D9-44AE-B9A2-D3E7034F22FE}" sibTransId="{FC2A9EA7-7550-4758-9D39-BE6D455B5056}"/>
    <dgm:cxn modelId="{2A5A707B-DC91-41F0-8034-DBAFB94A0C40}" srcId="{8EEDFB8F-DC84-4457-984F-1FFDDAEEB215}" destId="{F83061CC-CA9D-4628-A2CB-8BC72FDAE46F}" srcOrd="5" destOrd="0" parTransId="{CC38DBAC-6423-4D51-9DC7-EE1D5E78D047}" sibTransId="{89F96011-41AF-4679-9B23-30A75CD580F7}"/>
    <dgm:cxn modelId="{36C37F7B-F22E-4E6A-97CB-1170BB840D9F}" type="presOf" srcId="{FB375AC8-F389-493E-8C9E-DABB47F2E11E}" destId="{0D1B275E-FE8E-4F7C-B866-F5CE011516B7}" srcOrd="0" destOrd="0" presId="urn:microsoft.com/office/officeart/2005/8/layout/process5"/>
    <dgm:cxn modelId="{ADD44081-B3C3-4CC6-8006-D849FF20157C}" type="presOf" srcId="{C3D69E72-F84F-4509-8F22-097E97EA1954}" destId="{7BA5585F-02C5-4599-9F25-539F91F74866}" srcOrd="0" destOrd="0" presId="urn:microsoft.com/office/officeart/2005/8/layout/process5"/>
    <dgm:cxn modelId="{09296F8F-8377-4783-83A0-94B169858181}" type="presOf" srcId="{B798393D-7664-4B67-A0C8-25FDBC9BE01A}" destId="{87D3520F-DA6D-4101-9FE4-036F94068F55}" srcOrd="1" destOrd="0" presId="urn:microsoft.com/office/officeart/2005/8/layout/process5"/>
    <dgm:cxn modelId="{03879297-DACF-47DB-A803-FF0C52693C93}" type="presOf" srcId="{89F96011-41AF-4679-9B23-30A75CD580F7}" destId="{C66316C0-1294-4FA3-9C45-98CA036A1C21}" srcOrd="1" destOrd="0" presId="urn:microsoft.com/office/officeart/2005/8/layout/process5"/>
    <dgm:cxn modelId="{E0933499-B009-4E98-87F3-1AC4714807CE}" type="presOf" srcId="{8EEDFB8F-DC84-4457-984F-1FFDDAEEB215}" destId="{6B1E1827-1815-469A-A2E4-3821C986728D}" srcOrd="0" destOrd="0" presId="urn:microsoft.com/office/officeart/2005/8/layout/process5"/>
    <dgm:cxn modelId="{87EFFE9B-EB33-491B-A1AE-52A18124A307}" srcId="{8EEDFB8F-DC84-4457-984F-1FFDDAEEB215}" destId="{F8E8D1DA-3147-4D66-B92E-461997DB97D4}" srcOrd="3" destOrd="0" parTransId="{DF1DCDD4-26FF-484D-B286-3A8FBD6E4657}" sibTransId="{0D8638B7-2273-421E-85F1-F573D9299C03}"/>
    <dgm:cxn modelId="{3C81D9AF-6637-42CC-9CC6-8C105710D3D9}" type="presOf" srcId="{C3D69E72-F84F-4509-8F22-097E97EA1954}" destId="{1670C375-978E-4241-B849-E5D6D0BF5328}" srcOrd="1" destOrd="0" presId="urn:microsoft.com/office/officeart/2005/8/layout/process5"/>
    <dgm:cxn modelId="{A50200B1-EAE4-4C8B-87AA-942C0CDE0BCE}" type="presOf" srcId="{FB1DD551-E7D3-46B4-B83E-7D70453E49FC}" destId="{C9D537E9-4C90-46A7-96D9-B15587739070}" srcOrd="0" destOrd="0" presId="urn:microsoft.com/office/officeart/2005/8/layout/process5"/>
    <dgm:cxn modelId="{D3FE2CB1-D840-42BA-A96B-346DF3804B0F}" srcId="{8EEDFB8F-DC84-4457-984F-1FFDDAEEB215}" destId="{C67B8145-71FD-457E-A077-DBA1F5F36C10}" srcOrd="2" destOrd="0" parTransId="{630F66D6-5527-487F-A61E-88D2D4CE4F82}" sibTransId="{C3D69E72-F84F-4509-8F22-097E97EA1954}"/>
    <dgm:cxn modelId="{2D3BBFB1-1768-4907-AD0A-0D1152541F45}" type="presOf" srcId="{FF7E94F7-753A-4919-8EA9-F223F8348BC5}" destId="{AA7ECFCD-1729-4708-BBBC-1A10CBA1B1CA}" srcOrd="0" destOrd="0" presId="urn:microsoft.com/office/officeart/2005/8/layout/process5"/>
    <dgm:cxn modelId="{FE5A58B8-E9EF-4157-9138-28C6184E452B}" type="presOf" srcId="{0D8638B7-2273-421E-85F1-F573D9299C03}" destId="{FEF7C5C5-8B6E-45CB-8D88-329D9604F9ED}" srcOrd="1" destOrd="0" presId="urn:microsoft.com/office/officeart/2005/8/layout/process5"/>
    <dgm:cxn modelId="{AAF625C2-BD62-4B9C-B062-7FD28A9049D7}" type="presOf" srcId="{F8E8D1DA-3147-4D66-B92E-461997DB97D4}" destId="{74C6F9BE-61A7-473A-9A43-1DBCC2F31B46}" srcOrd="0" destOrd="0" presId="urn:microsoft.com/office/officeart/2005/8/layout/process5"/>
    <dgm:cxn modelId="{3E6314D1-B1BF-46E4-B48B-182150965D5A}" type="presOf" srcId="{850B7679-B7B4-4189-BD96-7204BF5B05F7}" destId="{7960CD4B-5E11-4BBD-9499-471A9EDF15B2}" srcOrd="0" destOrd="0" presId="urn:microsoft.com/office/officeart/2005/8/layout/process5"/>
    <dgm:cxn modelId="{6A4077D6-BBE2-47D7-ABB8-C1117500D9CA}" srcId="{8EEDFB8F-DC84-4457-984F-1FFDDAEEB215}" destId="{FB375AC8-F389-493E-8C9E-DABB47F2E11E}" srcOrd="0" destOrd="0" parTransId="{5EF1E283-7539-4011-889E-E4792F1F9D04}" sibTransId="{25F4243A-FC28-46B8-A4F7-9BF011CBBCCE}"/>
    <dgm:cxn modelId="{5C1FA1DB-1716-445B-ADE3-904210976A92}" srcId="{8EEDFB8F-DC84-4457-984F-1FFDDAEEB215}" destId="{FF7E94F7-753A-4919-8EA9-F223F8348BC5}" srcOrd="6" destOrd="0" parTransId="{14DB6C41-963A-44E6-8E53-2A9EF40E5655}" sibTransId="{850B7679-B7B4-4189-BD96-7204BF5B05F7}"/>
    <dgm:cxn modelId="{4FC3AEED-07E8-4FDA-B955-51B8FC3BD98B}" type="presOf" srcId="{C4537206-F4B2-42E2-BE0A-B824843F1E39}" destId="{61723A8E-3403-4741-8AD1-08C608656EAE}" srcOrd="0" destOrd="0" presId="urn:microsoft.com/office/officeart/2005/8/layout/process5"/>
    <dgm:cxn modelId="{5981B9F2-6B74-4EAB-8047-152F8290A035}" type="presOf" srcId="{0D8638B7-2273-421E-85F1-F573D9299C03}" destId="{93057459-5C92-4F44-B074-7527FC0EA39E}" srcOrd="0" destOrd="0" presId="urn:microsoft.com/office/officeart/2005/8/layout/process5"/>
    <dgm:cxn modelId="{9B3D0DFA-7D38-4A4E-8135-823DEB53F229}" type="presOf" srcId="{227942FD-93D7-4467-84DD-93B6735B6611}" destId="{104918F0-7469-4B0E-847A-0EB7672F26B0}" srcOrd="1" destOrd="0" presId="urn:microsoft.com/office/officeart/2005/8/layout/process5"/>
    <dgm:cxn modelId="{3CEE20FF-AEAA-4CD3-BD06-72FB506528D8}" type="presOf" srcId="{654D7E69-0649-49C7-BBB5-D73A5FD90730}" destId="{CFAC75A5-431D-448F-A177-61F03F880A75}" srcOrd="0" destOrd="0" presId="urn:microsoft.com/office/officeart/2005/8/layout/process5"/>
    <dgm:cxn modelId="{8E63B08B-069A-4DAC-9CB4-09C48359A0ED}" type="presParOf" srcId="{6B1E1827-1815-469A-A2E4-3821C986728D}" destId="{0D1B275E-FE8E-4F7C-B866-F5CE011516B7}" srcOrd="0" destOrd="0" presId="urn:microsoft.com/office/officeart/2005/8/layout/process5"/>
    <dgm:cxn modelId="{A404CDA9-61A6-4AFF-B0FB-B1DED4CBCD49}" type="presParOf" srcId="{6B1E1827-1815-469A-A2E4-3821C986728D}" destId="{4AEEF4AB-90FB-4103-ABDC-755E0759D27F}" srcOrd="1" destOrd="0" presId="urn:microsoft.com/office/officeart/2005/8/layout/process5"/>
    <dgm:cxn modelId="{6272E4A4-FBD6-4028-889F-CFAE79784388}" type="presParOf" srcId="{4AEEF4AB-90FB-4103-ABDC-755E0759D27F}" destId="{424033B8-82D3-4BBC-970D-6A825EDF9F6C}" srcOrd="0" destOrd="0" presId="urn:microsoft.com/office/officeart/2005/8/layout/process5"/>
    <dgm:cxn modelId="{B2D5AF56-2B7A-4AE0-839B-D5C60B371E51}" type="presParOf" srcId="{6B1E1827-1815-469A-A2E4-3821C986728D}" destId="{CFAC75A5-431D-448F-A177-61F03F880A75}" srcOrd="2" destOrd="0" presId="urn:microsoft.com/office/officeart/2005/8/layout/process5"/>
    <dgm:cxn modelId="{8541028D-8054-4CFE-A23B-C44F350E1675}" type="presParOf" srcId="{6B1E1827-1815-469A-A2E4-3821C986728D}" destId="{DE4E170A-DC61-4449-BFC4-30629BEC0B0D}" srcOrd="3" destOrd="0" presId="urn:microsoft.com/office/officeart/2005/8/layout/process5"/>
    <dgm:cxn modelId="{6EABEB26-1E53-42EB-8888-E0DFE41D3853}" type="presParOf" srcId="{DE4E170A-DC61-4449-BFC4-30629BEC0B0D}" destId="{67C4BDE4-ED3E-4F14-A779-0F055EF2F026}" srcOrd="0" destOrd="0" presId="urn:microsoft.com/office/officeart/2005/8/layout/process5"/>
    <dgm:cxn modelId="{11758308-FA53-4779-A2CF-02E661801586}" type="presParOf" srcId="{6B1E1827-1815-469A-A2E4-3821C986728D}" destId="{E71B4BC0-8891-4024-B28F-61E4F9883ACD}" srcOrd="4" destOrd="0" presId="urn:microsoft.com/office/officeart/2005/8/layout/process5"/>
    <dgm:cxn modelId="{BAEC35D3-C2A1-4BF9-AA71-7149D3BA3FD1}" type="presParOf" srcId="{6B1E1827-1815-469A-A2E4-3821C986728D}" destId="{7BA5585F-02C5-4599-9F25-539F91F74866}" srcOrd="5" destOrd="0" presId="urn:microsoft.com/office/officeart/2005/8/layout/process5"/>
    <dgm:cxn modelId="{7F46D1CA-106D-4349-B69C-E00107B3AB97}" type="presParOf" srcId="{7BA5585F-02C5-4599-9F25-539F91F74866}" destId="{1670C375-978E-4241-B849-E5D6D0BF5328}" srcOrd="0" destOrd="0" presId="urn:microsoft.com/office/officeart/2005/8/layout/process5"/>
    <dgm:cxn modelId="{2FEA3090-B12B-489E-8168-E0583A6C11F9}" type="presParOf" srcId="{6B1E1827-1815-469A-A2E4-3821C986728D}" destId="{74C6F9BE-61A7-473A-9A43-1DBCC2F31B46}" srcOrd="6" destOrd="0" presId="urn:microsoft.com/office/officeart/2005/8/layout/process5"/>
    <dgm:cxn modelId="{C3CF8A20-FE81-42B0-9B5D-6830E0E719C2}" type="presParOf" srcId="{6B1E1827-1815-469A-A2E4-3821C986728D}" destId="{93057459-5C92-4F44-B074-7527FC0EA39E}" srcOrd="7" destOrd="0" presId="urn:microsoft.com/office/officeart/2005/8/layout/process5"/>
    <dgm:cxn modelId="{56A63224-8F95-4738-809E-A5EB7E7ACB6A}" type="presParOf" srcId="{93057459-5C92-4F44-B074-7527FC0EA39E}" destId="{FEF7C5C5-8B6E-45CB-8D88-329D9604F9ED}" srcOrd="0" destOrd="0" presId="urn:microsoft.com/office/officeart/2005/8/layout/process5"/>
    <dgm:cxn modelId="{ADB1A8B8-27BA-4678-AAF2-24BA78B9A4A4}" type="presParOf" srcId="{6B1E1827-1815-469A-A2E4-3821C986728D}" destId="{C9D537E9-4C90-46A7-96D9-B15587739070}" srcOrd="8" destOrd="0" presId="urn:microsoft.com/office/officeart/2005/8/layout/process5"/>
    <dgm:cxn modelId="{6CC6D3D0-3DF8-4B2C-BBDE-46658DC37CD4}" type="presParOf" srcId="{6B1E1827-1815-469A-A2E4-3821C986728D}" destId="{8C91A842-9B44-4411-924E-01A9EA401A16}" srcOrd="9" destOrd="0" presId="urn:microsoft.com/office/officeart/2005/8/layout/process5"/>
    <dgm:cxn modelId="{5A3ECCD8-FF6A-414D-9220-9C86F5F01CD8}" type="presParOf" srcId="{8C91A842-9B44-4411-924E-01A9EA401A16}" destId="{104918F0-7469-4B0E-847A-0EB7672F26B0}" srcOrd="0" destOrd="0" presId="urn:microsoft.com/office/officeart/2005/8/layout/process5"/>
    <dgm:cxn modelId="{EECF0EC6-DFDF-4B4D-9EFD-91D66F088587}" type="presParOf" srcId="{6B1E1827-1815-469A-A2E4-3821C986728D}" destId="{F1432708-1E5B-476B-BE7F-C67ABD402ACC}" srcOrd="10" destOrd="0" presId="urn:microsoft.com/office/officeart/2005/8/layout/process5"/>
    <dgm:cxn modelId="{E7C3715D-AE73-4ACA-A8B2-FF86089445DF}" type="presParOf" srcId="{6B1E1827-1815-469A-A2E4-3821C986728D}" destId="{89BDB100-D862-40C7-B3FF-C28C0DDB601A}" srcOrd="11" destOrd="0" presId="urn:microsoft.com/office/officeart/2005/8/layout/process5"/>
    <dgm:cxn modelId="{C9AD01AF-35DC-424D-BFDA-8AE412A3D58A}" type="presParOf" srcId="{89BDB100-D862-40C7-B3FF-C28C0DDB601A}" destId="{C66316C0-1294-4FA3-9C45-98CA036A1C21}" srcOrd="0" destOrd="0" presId="urn:microsoft.com/office/officeart/2005/8/layout/process5"/>
    <dgm:cxn modelId="{C4D5C109-C46F-4219-9338-2368A1E302C0}" type="presParOf" srcId="{6B1E1827-1815-469A-A2E4-3821C986728D}" destId="{AA7ECFCD-1729-4708-BBBC-1A10CBA1B1CA}" srcOrd="12" destOrd="0" presId="urn:microsoft.com/office/officeart/2005/8/layout/process5"/>
    <dgm:cxn modelId="{036C312E-28B6-47CF-919B-D7FA2B9531B3}" type="presParOf" srcId="{6B1E1827-1815-469A-A2E4-3821C986728D}" destId="{7960CD4B-5E11-4BBD-9499-471A9EDF15B2}" srcOrd="13" destOrd="0" presId="urn:microsoft.com/office/officeart/2005/8/layout/process5"/>
    <dgm:cxn modelId="{4FB840E5-ADAE-4C45-ABC3-1A2A6B8CB387}" type="presParOf" srcId="{7960CD4B-5E11-4BBD-9499-471A9EDF15B2}" destId="{7B016154-7EA4-4046-A8F3-A513F86FA652}" srcOrd="0" destOrd="0" presId="urn:microsoft.com/office/officeart/2005/8/layout/process5"/>
    <dgm:cxn modelId="{592E35FD-2F70-4BA5-9BCE-4BC1FDCE9345}" type="presParOf" srcId="{6B1E1827-1815-469A-A2E4-3821C986728D}" destId="{342512CD-AF67-44BE-B05F-4F61EEC67D97}" srcOrd="14" destOrd="0" presId="urn:microsoft.com/office/officeart/2005/8/layout/process5"/>
    <dgm:cxn modelId="{FBC44C50-3CBD-497B-A489-A66D871F9CF4}" type="presParOf" srcId="{6B1E1827-1815-469A-A2E4-3821C986728D}" destId="{FB1BC8D0-B3A7-4653-B837-C0DD1087CF1D}" srcOrd="15" destOrd="0" presId="urn:microsoft.com/office/officeart/2005/8/layout/process5"/>
    <dgm:cxn modelId="{012F4133-9A27-48E2-BA5A-0570AA32868B}" type="presParOf" srcId="{FB1BC8D0-B3A7-4653-B837-C0DD1087CF1D}" destId="{87D3520F-DA6D-4101-9FE4-036F94068F55}" srcOrd="0" destOrd="0" presId="urn:microsoft.com/office/officeart/2005/8/layout/process5"/>
    <dgm:cxn modelId="{8A4D6044-2814-4457-95C7-A657FC241215}" type="presParOf" srcId="{6B1E1827-1815-469A-A2E4-3821C986728D}" destId="{61723A8E-3403-4741-8AD1-08C608656EAE}"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B275E-FE8E-4F7C-B866-F5CE011516B7}">
      <dsp:nvSpPr>
        <dsp:cNvPr id="0" name=""/>
        <dsp:cNvSpPr/>
      </dsp:nvSpPr>
      <dsp:spPr>
        <a:xfrm>
          <a:off x="600171" y="1570"/>
          <a:ext cx="2050330" cy="1230198"/>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Organizing &amp; Mobilizing the Planning Teams</a:t>
          </a:r>
        </a:p>
      </dsp:txBody>
      <dsp:txXfrm>
        <a:off x="636202" y="37601"/>
        <a:ext cx="1978268" cy="1158136"/>
      </dsp:txXfrm>
    </dsp:sp>
    <dsp:sp modelId="{4AEEF4AB-90FB-4103-ABDC-755E0759D27F}">
      <dsp:nvSpPr>
        <dsp:cNvPr id="0" name=""/>
        <dsp:cNvSpPr/>
      </dsp:nvSpPr>
      <dsp:spPr>
        <a:xfrm>
          <a:off x="2830931" y="362428"/>
          <a:ext cx="434670" cy="508482"/>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Times New Roman" panose="02020603050405020304" pitchFamily="18" charset="0"/>
            <a:cs typeface="Times New Roman" panose="02020603050405020304" pitchFamily="18" charset="0"/>
          </a:endParaRPr>
        </a:p>
      </dsp:txBody>
      <dsp:txXfrm>
        <a:off x="2830931" y="464124"/>
        <a:ext cx="304269" cy="305090"/>
      </dsp:txXfrm>
    </dsp:sp>
    <dsp:sp modelId="{CFAC75A5-431D-448F-A177-61F03F880A75}">
      <dsp:nvSpPr>
        <dsp:cNvPr id="0" name=""/>
        <dsp:cNvSpPr/>
      </dsp:nvSpPr>
      <dsp:spPr>
        <a:xfrm>
          <a:off x="3470634" y="1570"/>
          <a:ext cx="2050330" cy="1230198"/>
        </a:xfrm>
        <a:prstGeom prst="roundRect">
          <a:avLst>
            <a:gd name="adj" fmla="val 10000"/>
          </a:avLst>
        </a:prstGeom>
        <a:gradFill rotWithShape="0">
          <a:gsLst>
            <a:gs pos="0">
              <a:schemeClr val="accent3">
                <a:hueOff val="1406283"/>
                <a:satOff val="-2110"/>
                <a:lumOff val="-343"/>
                <a:alphaOff val="0"/>
                <a:shade val="51000"/>
                <a:satMod val="130000"/>
              </a:schemeClr>
            </a:gs>
            <a:gs pos="80000">
              <a:schemeClr val="accent3">
                <a:hueOff val="1406283"/>
                <a:satOff val="-2110"/>
                <a:lumOff val="-343"/>
                <a:alphaOff val="0"/>
                <a:shade val="93000"/>
                <a:satMod val="130000"/>
              </a:schemeClr>
            </a:gs>
            <a:gs pos="100000">
              <a:schemeClr val="accent3">
                <a:hueOff val="1406283"/>
                <a:satOff val="-211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Understanding the Vision, Mission, and Mandate</a:t>
          </a:r>
        </a:p>
      </dsp:txBody>
      <dsp:txXfrm>
        <a:off x="3506665" y="37601"/>
        <a:ext cx="1978268" cy="1158136"/>
      </dsp:txXfrm>
    </dsp:sp>
    <dsp:sp modelId="{DE4E170A-DC61-4449-BFC4-30629BEC0B0D}">
      <dsp:nvSpPr>
        <dsp:cNvPr id="0" name=""/>
        <dsp:cNvSpPr/>
      </dsp:nvSpPr>
      <dsp:spPr>
        <a:xfrm>
          <a:off x="5701394" y="362428"/>
          <a:ext cx="434670" cy="508482"/>
        </a:xfrm>
        <a:prstGeom prst="rightArrow">
          <a:avLst>
            <a:gd name="adj1" fmla="val 60000"/>
            <a:gd name="adj2" fmla="val 50000"/>
          </a:avLst>
        </a:prstGeom>
        <a:gradFill rotWithShape="0">
          <a:gsLst>
            <a:gs pos="0">
              <a:schemeClr val="accent3">
                <a:hueOff val="1607181"/>
                <a:satOff val="-2411"/>
                <a:lumOff val="-392"/>
                <a:alphaOff val="0"/>
                <a:shade val="51000"/>
                <a:satMod val="130000"/>
              </a:schemeClr>
            </a:gs>
            <a:gs pos="80000">
              <a:schemeClr val="accent3">
                <a:hueOff val="1607181"/>
                <a:satOff val="-2411"/>
                <a:lumOff val="-392"/>
                <a:alphaOff val="0"/>
                <a:shade val="93000"/>
                <a:satMod val="130000"/>
              </a:schemeClr>
            </a:gs>
            <a:gs pos="100000">
              <a:schemeClr val="accent3">
                <a:hueOff val="1607181"/>
                <a:satOff val="-2411"/>
                <a:lumOff val="-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Times New Roman" panose="02020603050405020304" pitchFamily="18" charset="0"/>
            <a:cs typeface="Times New Roman" panose="02020603050405020304" pitchFamily="18" charset="0"/>
          </a:endParaRPr>
        </a:p>
      </dsp:txBody>
      <dsp:txXfrm>
        <a:off x="5701394" y="464124"/>
        <a:ext cx="304269" cy="305090"/>
      </dsp:txXfrm>
    </dsp:sp>
    <dsp:sp modelId="{E71B4BC0-8891-4024-B28F-61E4F9883ACD}">
      <dsp:nvSpPr>
        <dsp:cNvPr id="0" name=""/>
        <dsp:cNvSpPr/>
      </dsp:nvSpPr>
      <dsp:spPr>
        <a:xfrm>
          <a:off x="6341097" y="1570"/>
          <a:ext cx="2050330" cy="1230198"/>
        </a:xfrm>
        <a:prstGeom prst="roundRect">
          <a:avLst>
            <a:gd name="adj" fmla="val 10000"/>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Gathering, Organizing, and Validating Education Data</a:t>
          </a:r>
        </a:p>
      </dsp:txBody>
      <dsp:txXfrm>
        <a:off x="6377128" y="37601"/>
        <a:ext cx="1978268" cy="1158136"/>
      </dsp:txXfrm>
    </dsp:sp>
    <dsp:sp modelId="{7BA5585F-02C5-4599-9F25-539F91F74866}">
      <dsp:nvSpPr>
        <dsp:cNvPr id="0" name=""/>
        <dsp:cNvSpPr/>
      </dsp:nvSpPr>
      <dsp:spPr>
        <a:xfrm rot="5400000">
          <a:off x="7148927" y="1375291"/>
          <a:ext cx="434670" cy="508482"/>
        </a:xfrm>
        <a:prstGeom prst="rightArrow">
          <a:avLst>
            <a:gd name="adj1" fmla="val 60000"/>
            <a:gd name="adj2" fmla="val 50000"/>
          </a:avLst>
        </a:prstGeom>
        <a:gradFill rotWithShape="0">
          <a:gsLst>
            <a:gs pos="0">
              <a:schemeClr val="accent3">
                <a:hueOff val="3214361"/>
                <a:satOff val="-4823"/>
                <a:lumOff val="-784"/>
                <a:alphaOff val="0"/>
                <a:shade val="51000"/>
                <a:satMod val="130000"/>
              </a:schemeClr>
            </a:gs>
            <a:gs pos="80000">
              <a:schemeClr val="accent3">
                <a:hueOff val="3214361"/>
                <a:satOff val="-4823"/>
                <a:lumOff val="-784"/>
                <a:alphaOff val="0"/>
                <a:shade val="93000"/>
                <a:satMod val="130000"/>
              </a:schemeClr>
            </a:gs>
            <a:gs pos="100000">
              <a:schemeClr val="accent3">
                <a:hueOff val="3214361"/>
                <a:satOff val="-4823"/>
                <a:lumOff val="-7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Times New Roman" panose="02020603050405020304" pitchFamily="18" charset="0"/>
            <a:cs typeface="Times New Roman" panose="02020603050405020304" pitchFamily="18" charset="0"/>
          </a:endParaRPr>
        </a:p>
      </dsp:txBody>
      <dsp:txXfrm rot="-5400000">
        <a:off x="7213718" y="1412197"/>
        <a:ext cx="305090" cy="304269"/>
      </dsp:txXfrm>
    </dsp:sp>
    <dsp:sp modelId="{74C6F9BE-61A7-473A-9A43-1DBCC2F31B46}">
      <dsp:nvSpPr>
        <dsp:cNvPr id="0" name=""/>
        <dsp:cNvSpPr/>
      </dsp:nvSpPr>
      <dsp:spPr>
        <a:xfrm>
          <a:off x="6341097" y="2051900"/>
          <a:ext cx="2050330" cy="1230198"/>
        </a:xfrm>
        <a:prstGeom prst="roundRect">
          <a:avLst>
            <a:gd name="adj" fmla="val 10000"/>
          </a:avLst>
        </a:prstGeom>
        <a:gradFill rotWithShape="0">
          <a:gsLst>
            <a:gs pos="0">
              <a:schemeClr val="accent3">
                <a:hueOff val="4218849"/>
                <a:satOff val="-6330"/>
                <a:lumOff val="-1029"/>
                <a:alphaOff val="0"/>
                <a:shade val="51000"/>
                <a:satMod val="130000"/>
              </a:schemeClr>
            </a:gs>
            <a:gs pos="80000">
              <a:schemeClr val="accent3">
                <a:hueOff val="4218849"/>
                <a:satOff val="-6330"/>
                <a:lumOff val="-1029"/>
                <a:alphaOff val="0"/>
                <a:shade val="93000"/>
                <a:satMod val="130000"/>
              </a:schemeClr>
            </a:gs>
            <a:gs pos="100000">
              <a:schemeClr val="accent3">
                <a:hueOff val="4218849"/>
                <a:satOff val="-6330"/>
                <a:lumOff val="-102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Conducting Situational Analysis</a:t>
          </a:r>
        </a:p>
      </dsp:txBody>
      <dsp:txXfrm>
        <a:off x="6377128" y="2087931"/>
        <a:ext cx="1978268" cy="1158136"/>
      </dsp:txXfrm>
    </dsp:sp>
    <dsp:sp modelId="{93057459-5C92-4F44-B074-7527FC0EA39E}">
      <dsp:nvSpPr>
        <dsp:cNvPr id="0" name=""/>
        <dsp:cNvSpPr/>
      </dsp:nvSpPr>
      <dsp:spPr>
        <a:xfrm rot="10800000">
          <a:off x="5725998" y="2412758"/>
          <a:ext cx="434670" cy="508482"/>
        </a:xfrm>
        <a:prstGeom prst="rightArrow">
          <a:avLst>
            <a:gd name="adj1" fmla="val 60000"/>
            <a:gd name="adj2" fmla="val 50000"/>
          </a:avLst>
        </a:prstGeom>
        <a:gradFill rotWithShape="0">
          <a:gsLst>
            <a:gs pos="0">
              <a:schemeClr val="accent3">
                <a:hueOff val="4821541"/>
                <a:satOff val="-7234"/>
                <a:lumOff val="-1176"/>
                <a:alphaOff val="0"/>
                <a:shade val="51000"/>
                <a:satMod val="130000"/>
              </a:schemeClr>
            </a:gs>
            <a:gs pos="80000">
              <a:schemeClr val="accent3">
                <a:hueOff val="4821541"/>
                <a:satOff val="-7234"/>
                <a:lumOff val="-1176"/>
                <a:alphaOff val="0"/>
                <a:shade val="93000"/>
                <a:satMod val="130000"/>
              </a:schemeClr>
            </a:gs>
            <a:gs pos="100000">
              <a:schemeClr val="accent3">
                <a:hueOff val="4821541"/>
                <a:satOff val="-7234"/>
                <a:lumOff val="-11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856399" y="2514454"/>
        <a:ext cx="304269" cy="305090"/>
      </dsp:txXfrm>
    </dsp:sp>
    <dsp:sp modelId="{C9D537E9-4C90-46A7-96D9-B15587739070}">
      <dsp:nvSpPr>
        <dsp:cNvPr id="0" name=""/>
        <dsp:cNvSpPr/>
      </dsp:nvSpPr>
      <dsp:spPr>
        <a:xfrm>
          <a:off x="3470634" y="2051900"/>
          <a:ext cx="2050330" cy="1230198"/>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Identifying Key and Immediate Challenges</a:t>
          </a:r>
        </a:p>
      </dsp:txBody>
      <dsp:txXfrm>
        <a:off x="3506665" y="2087931"/>
        <a:ext cx="1978268" cy="1158136"/>
      </dsp:txXfrm>
    </dsp:sp>
    <dsp:sp modelId="{8C91A842-9B44-4411-924E-01A9EA401A16}">
      <dsp:nvSpPr>
        <dsp:cNvPr id="0" name=""/>
        <dsp:cNvSpPr/>
      </dsp:nvSpPr>
      <dsp:spPr>
        <a:xfrm rot="10800000">
          <a:off x="2855535" y="2412758"/>
          <a:ext cx="434670" cy="508482"/>
        </a:xfrm>
        <a:prstGeom prst="rightArrow">
          <a:avLst>
            <a:gd name="adj1" fmla="val 60000"/>
            <a:gd name="adj2" fmla="val 50000"/>
          </a:avLst>
        </a:prstGeom>
        <a:gradFill rotWithShape="0">
          <a:gsLst>
            <a:gs pos="0">
              <a:schemeClr val="accent3">
                <a:hueOff val="6428722"/>
                <a:satOff val="-9646"/>
                <a:lumOff val="-1569"/>
                <a:alphaOff val="0"/>
                <a:shade val="51000"/>
                <a:satMod val="130000"/>
              </a:schemeClr>
            </a:gs>
            <a:gs pos="80000">
              <a:schemeClr val="accent3">
                <a:hueOff val="6428722"/>
                <a:satOff val="-9646"/>
                <a:lumOff val="-1569"/>
                <a:alphaOff val="0"/>
                <a:shade val="93000"/>
                <a:satMod val="130000"/>
              </a:schemeClr>
            </a:gs>
            <a:gs pos="100000">
              <a:schemeClr val="accent3">
                <a:hueOff val="6428722"/>
                <a:satOff val="-9646"/>
                <a:lumOff val="-156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985936" y="2514454"/>
        <a:ext cx="304269" cy="305090"/>
      </dsp:txXfrm>
    </dsp:sp>
    <dsp:sp modelId="{F1432708-1E5B-476B-BE7F-C67ABD402ACC}">
      <dsp:nvSpPr>
        <dsp:cNvPr id="0" name=""/>
        <dsp:cNvSpPr/>
      </dsp:nvSpPr>
      <dsp:spPr>
        <a:xfrm>
          <a:off x="600171" y="2051900"/>
          <a:ext cx="2050330" cy="1230198"/>
        </a:xfrm>
        <a:prstGeom prst="roundRect">
          <a:avLst>
            <a:gd name="adj" fmla="val 10000"/>
          </a:avLst>
        </a:prstGeom>
        <a:gradFill rotWithShape="0">
          <a:gsLst>
            <a:gs pos="0">
              <a:schemeClr val="accent3">
                <a:hueOff val="7031415"/>
                <a:satOff val="-10550"/>
                <a:lumOff val="-1716"/>
                <a:alphaOff val="0"/>
                <a:shade val="51000"/>
                <a:satMod val="130000"/>
              </a:schemeClr>
            </a:gs>
            <a:gs pos="80000">
              <a:schemeClr val="accent3">
                <a:hueOff val="7031415"/>
                <a:satOff val="-10550"/>
                <a:lumOff val="-1716"/>
                <a:alphaOff val="0"/>
                <a:shade val="93000"/>
                <a:satMod val="130000"/>
              </a:schemeClr>
            </a:gs>
            <a:gs pos="100000">
              <a:schemeClr val="accent3">
                <a:hueOff val="7031415"/>
                <a:satOff val="-10550"/>
                <a:lumOff val="-17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Formulating Strategic Directions</a:t>
          </a:r>
        </a:p>
      </dsp:txBody>
      <dsp:txXfrm>
        <a:off x="636202" y="2087931"/>
        <a:ext cx="1978268" cy="1158136"/>
      </dsp:txXfrm>
    </dsp:sp>
    <dsp:sp modelId="{89BDB100-D862-40C7-B3FF-C28C0DDB601A}">
      <dsp:nvSpPr>
        <dsp:cNvPr id="0" name=""/>
        <dsp:cNvSpPr/>
      </dsp:nvSpPr>
      <dsp:spPr>
        <a:xfrm rot="5400000">
          <a:off x="1408002" y="3425622"/>
          <a:ext cx="434670" cy="508482"/>
        </a:xfrm>
        <a:prstGeom prst="rightArrow">
          <a:avLst>
            <a:gd name="adj1" fmla="val 60000"/>
            <a:gd name="adj2" fmla="val 50000"/>
          </a:avLst>
        </a:prstGeom>
        <a:gradFill rotWithShape="0">
          <a:gsLst>
            <a:gs pos="0">
              <a:schemeClr val="accent3">
                <a:hueOff val="8035903"/>
                <a:satOff val="-12057"/>
                <a:lumOff val="-1961"/>
                <a:alphaOff val="0"/>
                <a:shade val="51000"/>
                <a:satMod val="130000"/>
              </a:schemeClr>
            </a:gs>
            <a:gs pos="80000">
              <a:schemeClr val="accent3">
                <a:hueOff val="8035903"/>
                <a:satOff val="-12057"/>
                <a:lumOff val="-1961"/>
                <a:alphaOff val="0"/>
                <a:shade val="93000"/>
                <a:satMod val="130000"/>
              </a:schemeClr>
            </a:gs>
            <a:gs pos="100000">
              <a:schemeClr val="accent3">
                <a:hueOff val="8035903"/>
                <a:satOff val="-12057"/>
                <a:lumOff val="-196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472793" y="3462528"/>
        <a:ext cx="305090" cy="304269"/>
      </dsp:txXfrm>
    </dsp:sp>
    <dsp:sp modelId="{AA7ECFCD-1729-4708-BBBC-1A10CBA1B1CA}">
      <dsp:nvSpPr>
        <dsp:cNvPr id="0" name=""/>
        <dsp:cNvSpPr/>
      </dsp:nvSpPr>
      <dsp:spPr>
        <a:xfrm>
          <a:off x="600171" y="4102231"/>
          <a:ext cx="2050330" cy="1230198"/>
        </a:xfrm>
        <a:prstGeom prst="roundRect">
          <a:avLst>
            <a:gd name="adj" fmla="val 10000"/>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Writing the Strategic Plan</a:t>
          </a:r>
        </a:p>
      </dsp:txBody>
      <dsp:txXfrm>
        <a:off x="636202" y="4138262"/>
        <a:ext cx="1978268" cy="1158136"/>
      </dsp:txXfrm>
    </dsp:sp>
    <dsp:sp modelId="{7960CD4B-5E11-4BBD-9499-471A9EDF15B2}">
      <dsp:nvSpPr>
        <dsp:cNvPr id="0" name=""/>
        <dsp:cNvSpPr/>
      </dsp:nvSpPr>
      <dsp:spPr>
        <a:xfrm>
          <a:off x="2830931" y="4463089"/>
          <a:ext cx="434670" cy="508482"/>
        </a:xfrm>
        <a:prstGeom prst="rightArrow">
          <a:avLst>
            <a:gd name="adj1" fmla="val 60000"/>
            <a:gd name="adj2" fmla="val 50000"/>
          </a:avLst>
        </a:prstGeom>
        <a:gradFill rotWithShape="0">
          <a:gsLst>
            <a:gs pos="0">
              <a:schemeClr val="accent3">
                <a:hueOff val="9643083"/>
                <a:satOff val="-14469"/>
                <a:lumOff val="-2353"/>
                <a:alphaOff val="0"/>
                <a:shade val="51000"/>
                <a:satMod val="130000"/>
              </a:schemeClr>
            </a:gs>
            <a:gs pos="80000">
              <a:schemeClr val="accent3">
                <a:hueOff val="9643083"/>
                <a:satOff val="-14469"/>
                <a:lumOff val="-2353"/>
                <a:alphaOff val="0"/>
                <a:shade val="93000"/>
                <a:satMod val="130000"/>
              </a:schemeClr>
            </a:gs>
            <a:gs pos="100000">
              <a:schemeClr val="accent3">
                <a:hueOff val="9643083"/>
                <a:satOff val="-14469"/>
                <a:lumOff val="-23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830931" y="4564785"/>
        <a:ext cx="304269" cy="305090"/>
      </dsp:txXfrm>
    </dsp:sp>
    <dsp:sp modelId="{342512CD-AF67-44BE-B05F-4F61EEC67D97}">
      <dsp:nvSpPr>
        <dsp:cNvPr id="0" name=""/>
        <dsp:cNvSpPr/>
      </dsp:nvSpPr>
      <dsp:spPr>
        <a:xfrm>
          <a:off x="3470634" y="4102231"/>
          <a:ext cx="2050330" cy="1230198"/>
        </a:xfrm>
        <a:prstGeom prst="roundRect">
          <a:avLst>
            <a:gd name="adj" fmla="val 10000"/>
          </a:avLst>
        </a:prstGeom>
        <a:gradFill rotWithShape="0">
          <a:gsLst>
            <a:gs pos="0">
              <a:schemeClr val="accent3">
                <a:hueOff val="9843981"/>
                <a:satOff val="-14770"/>
                <a:lumOff val="-2402"/>
                <a:alphaOff val="0"/>
                <a:shade val="51000"/>
                <a:satMod val="130000"/>
              </a:schemeClr>
            </a:gs>
            <a:gs pos="80000">
              <a:schemeClr val="accent3">
                <a:hueOff val="9843981"/>
                <a:satOff val="-14770"/>
                <a:lumOff val="-2402"/>
                <a:alphaOff val="0"/>
                <a:shade val="93000"/>
                <a:satMod val="130000"/>
              </a:schemeClr>
            </a:gs>
            <a:gs pos="100000">
              <a:schemeClr val="accent3">
                <a:hueOff val="9843981"/>
                <a:satOff val="-14770"/>
                <a:lumOff val="-240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Appraising the Strategic Plan</a:t>
          </a:r>
        </a:p>
      </dsp:txBody>
      <dsp:txXfrm>
        <a:off x="3506665" y="4138262"/>
        <a:ext cx="1978268" cy="1158136"/>
      </dsp:txXfrm>
    </dsp:sp>
    <dsp:sp modelId="{FB1BC8D0-B3A7-4653-B837-C0DD1087CF1D}">
      <dsp:nvSpPr>
        <dsp:cNvPr id="0" name=""/>
        <dsp:cNvSpPr/>
      </dsp:nvSpPr>
      <dsp:spPr>
        <a:xfrm>
          <a:off x="5701394" y="4463089"/>
          <a:ext cx="434670" cy="508482"/>
        </a:xfrm>
        <a:prstGeom prst="rightArrow">
          <a:avLst>
            <a:gd name="adj1" fmla="val 60000"/>
            <a:gd name="adj2" fmla="val 5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701394" y="4564785"/>
        <a:ext cx="304269" cy="305090"/>
      </dsp:txXfrm>
    </dsp:sp>
    <dsp:sp modelId="{61723A8E-3403-4741-8AD1-08C608656EAE}">
      <dsp:nvSpPr>
        <dsp:cNvPr id="0" name=""/>
        <dsp:cNvSpPr/>
      </dsp:nvSpPr>
      <dsp:spPr>
        <a:xfrm>
          <a:off x="6341097" y="4102231"/>
          <a:ext cx="2050330" cy="1230198"/>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Communicating the Strategic Plan</a:t>
          </a:r>
        </a:p>
      </dsp:txBody>
      <dsp:txXfrm>
        <a:off x="6377128" y="4138262"/>
        <a:ext cx="1978268" cy="11581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75548" cy="476884"/>
          </a:xfrm>
          <a:prstGeom prst="rect">
            <a:avLst/>
          </a:prstGeom>
        </p:spPr>
        <p:txBody>
          <a:bodyPr vert="horz" lIns="90663" tIns="45331" rIns="90663" bIns="45331"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8851" y="0"/>
            <a:ext cx="2975548" cy="476884"/>
          </a:xfrm>
          <a:prstGeom prst="rect">
            <a:avLst/>
          </a:prstGeom>
        </p:spPr>
        <p:txBody>
          <a:bodyPr vert="horz" wrap="square" lIns="90663" tIns="45331" rIns="90663" bIns="45331"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endParaRPr lang="en-US" altLang="en-US"/>
          </a:p>
        </p:txBody>
      </p:sp>
      <p:sp>
        <p:nvSpPr>
          <p:cNvPr id="4" name="Footer Placeholder 3"/>
          <p:cNvSpPr>
            <a:spLocks noGrp="1"/>
          </p:cNvSpPr>
          <p:nvPr>
            <p:ph type="ftr" sz="quarter" idx="2"/>
          </p:nvPr>
        </p:nvSpPr>
        <p:spPr>
          <a:xfrm>
            <a:off x="3" y="9062378"/>
            <a:ext cx="2975548" cy="476884"/>
          </a:xfrm>
          <a:prstGeom prst="rect">
            <a:avLst/>
          </a:prstGeom>
        </p:spPr>
        <p:txBody>
          <a:bodyPr vert="horz" lIns="90663" tIns="45331" rIns="90663" bIns="45331"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8851" y="9062378"/>
            <a:ext cx="2975548" cy="476884"/>
          </a:xfrm>
          <a:prstGeom prst="rect">
            <a:avLst/>
          </a:prstGeom>
        </p:spPr>
        <p:txBody>
          <a:bodyPr vert="horz" wrap="square" lIns="90663" tIns="45331" rIns="90663" bIns="45331"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FB77C835-919D-4773-9754-D7FC2B83C0DE}" type="slidenum">
              <a:rPr lang="en-US" altLang="en-US"/>
              <a:pPr>
                <a:defRPr/>
              </a:pPr>
              <a:t>‹#›</a:t>
            </a:fld>
            <a:endParaRPr lang="en-US" altLang="en-US"/>
          </a:p>
        </p:txBody>
      </p:sp>
    </p:spTree>
    <p:extLst>
      <p:ext uri="{BB962C8B-B14F-4D97-AF65-F5344CB8AC3E}">
        <p14:creationId xmlns:p14="http://schemas.microsoft.com/office/powerpoint/2010/main" val="2111486891"/>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75548" cy="476884"/>
          </a:xfrm>
          <a:prstGeom prst="rect">
            <a:avLst/>
          </a:prstGeom>
        </p:spPr>
        <p:txBody>
          <a:bodyPr vert="horz" lIns="93174" tIns="46587" rIns="93174" bIns="46587"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8851" y="0"/>
            <a:ext cx="2975548" cy="476884"/>
          </a:xfrm>
          <a:prstGeom prst="rect">
            <a:avLst/>
          </a:prstGeom>
        </p:spPr>
        <p:txBody>
          <a:bodyPr vert="horz" wrap="square" lIns="93174" tIns="46587" rIns="93174" bIns="46587"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endParaRPr lang="en-US" altLang="en-US"/>
          </a:p>
        </p:txBody>
      </p:sp>
      <p:sp>
        <p:nvSpPr>
          <p:cNvPr id="4" name="Slide Image Placeholder 3"/>
          <p:cNvSpPr>
            <a:spLocks noGrp="1" noRot="1" noChangeAspect="1"/>
          </p:cNvSpPr>
          <p:nvPr>
            <p:ph type="sldImg" idx="2"/>
          </p:nvPr>
        </p:nvSpPr>
        <p:spPr>
          <a:xfrm>
            <a:off x="1050925" y="717550"/>
            <a:ext cx="4764088" cy="3575050"/>
          </a:xfrm>
          <a:prstGeom prst="rect">
            <a:avLst/>
          </a:prstGeom>
          <a:noFill/>
          <a:ln w="12700">
            <a:solidFill>
              <a:prstClr val="black"/>
            </a:solidFill>
          </a:ln>
        </p:spPr>
        <p:txBody>
          <a:bodyPr vert="horz" lIns="93174" tIns="46587" rIns="93174" bIns="46587" rtlCol="0" anchor="ctr"/>
          <a:lstStyle/>
          <a:p>
            <a:pPr lvl="0"/>
            <a:endParaRPr lang="en-US" noProof="0"/>
          </a:p>
        </p:txBody>
      </p:sp>
      <p:sp>
        <p:nvSpPr>
          <p:cNvPr id="5" name="Notes Placeholder 4"/>
          <p:cNvSpPr>
            <a:spLocks noGrp="1"/>
          </p:cNvSpPr>
          <p:nvPr>
            <p:ph type="body" sz="quarter" idx="3"/>
          </p:nvPr>
        </p:nvSpPr>
        <p:spPr>
          <a:xfrm>
            <a:off x="686903" y="4531188"/>
            <a:ext cx="5492134" cy="4293556"/>
          </a:xfrm>
          <a:prstGeom prst="rect">
            <a:avLst/>
          </a:prstGeom>
        </p:spPr>
        <p:txBody>
          <a:bodyPr vert="horz" lIns="93174" tIns="46587" rIns="93174" bIns="4658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 y="9062378"/>
            <a:ext cx="2975548" cy="476884"/>
          </a:xfrm>
          <a:prstGeom prst="rect">
            <a:avLst/>
          </a:prstGeom>
        </p:spPr>
        <p:txBody>
          <a:bodyPr vert="horz" lIns="93174" tIns="46587" rIns="93174" bIns="46587"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8851" y="9062378"/>
            <a:ext cx="2975548" cy="476884"/>
          </a:xfrm>
          <a:prstGeom prst="rect">
            <a:avLst/>
          </a:prstGeom>
        </p:spPr>
        <p:txBody>
          <a:bodyPr vert="horz" wrap="square" lIns="93174" tIns="46587" rIns="93174" bIns="46587"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D84D40C2-DC68-4604-825F-378FE416C821}" type="slidenum">
              <a:rPr lang="en-US" altLang="en-US"/>
              <a:pPr>
                <a:defRPr/>
              </a:pPr>
              <a:t>‹#›</a:t>
            </a:fld>
            <a:endParaRPr lang="en-US" altLang="en-US"/>
          </a:p>
        </p:txBody>
      </p:sp>
    </p:spTree>
    <p:extLst>
      <p:ext uri="{BB962C8B-B14F-4D97-AF65-F5344CB8AC3E}">
        <p14:creationId xmlns:p14="http://schemas.microsoft.com/office/powerpoint/2010/main" val="3551142589"/>
      </p:ext>
    </p:extLst>
  </p:cSld>
  <p:clrMap bg1="lt1" tx1="dk1" bg2="lt2" tx2="dk2" accent1="accent1" accent2="accent2" accent3="accent3" accent4="accent4" accent5="accent5" accent6="accent6" hlink="hlink" folHlink="folHlink"/>
  <p:hf sldNum="0" ftr="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endParaRPr/>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02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803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86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114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92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788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185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84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endParaRPr/>
          </a:p>
        </p:txBody>
      </p:sp>
      <p:sp>
        <p:nvSpPr>
          <p:cNvPr id="187" name="Google Shape;187;p4: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755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r>
              <a:rPr lang="en-US" dirty="0"/>
              <a:t>-Lecture Method is the mode of delivering the information. </a:t>
            </a:r>
          </a:p>
          <a:p>
            <a:pPr marL="0" lvl="0" indent="0" algn="l" rtl="0">
              <a:spcBef>
                <a:spcPts val="360"/>
              </a:spcBef>
              <a:spcAft>
                <a:spcPts val="0"/>
              </a:spcAft>
              <a:buNone/>
            </a:pPr>
            <a:r>
              <a:rPr lang="en-US" dirty="0"/>
              <a:t>-Input the information through questions. Deliver</a:t>
            </a:r>
            <a:r>
              <a:rPr lang="en-US" baseline="0" dirty="0"/>
              <a:t> the input while at the same time reviewing them the concept. </a:t>
            </a:r>
          </a:p>
          <a:p>
            <a:pPr marL="0" lvl="0" indent="0" algn="l" rtl="0">
              <a:spcBef>
                <a:spcPts val="360"/>
              </a:spcBef>
              <a:spcAft>
                <a:spcPts val="0"/>
              </a:spcAft>
              <a:buNone/>
            </a:pPr>
            <a:r>
              <a:rPr lang="en-US" baseline="0" dirty="0"/>
              <a:t>-In </a:t>
            </a:r>
            <a:r>
              <a:rPr lang="en-US" baseline="0" dirty="0" err="1"/>
              <a:t>deped</a:t>
            </a:r>
            <a:r>
              <a:rPr lang="en-US" baseline="0" dirty="0"/>
              <a:t>, plan formulation is divided into three phases namely: a. Strategic Planning b. Investment Planning c. Operational Planning (through </a:t>
            </a:r>
            <a:r>
              <a:rPr lang="en-US" baseline="0" dirty="0" err="1"/>
              <a:t>TYRP</a:t>
            </a:r>
            <a:r>
              <a:rPr lang="en-US" baseline="0" dirty="0"/>
              <a:t> and Annual Plan)</a:t>
            </a:r>
            <a:endParaRPr dirty="0"/>
          </a:p>
        </p:txBody>
      </p:sp>
      <p:sp>
        <p:nvSpPr>
          <p:cNvPr id="181" name="Google Shape;181;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193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701355" y="4415081"/>
            <a:ext cx="5607691" cy="4183538"/>
          </a:xfrm>
          <a:prstGeom prst="rect">
            <a:avLst/>
          </a:prstGeom>
        </p:spPr>
        <p:txBody>
          <a:bodyPr spcFirstLastPara="1" wrap="square" lIns="93150" tIns="46575" rIns="93150" bIns="46575" anchor="t" anchorCtr="0">
            <a:noAutofit/>
          </a:bodyPr>
          <a:lstStyle/>
          <a:p>
            <a:pPr marL="0" lvl="0" indent="0" algn="l" rtl="0">
              <a:spcBef>
                <a:spcPts val="360"/>
              </a:spcBef>
              <a:spcAft>
                <a:spcPts val="0"/>
              </a:spcAft>
              <a:buNone/>
            </a:pPr>
            <a:endParaRPr/>
          </a:p>
        </p:txBody>
      </p:sp>
      <p:sp>
        <p:nvSpPr>
          <p:cNvPr id="193" name="Google Shape;193;p5: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438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Just</a:t>
            </a:r>
            <a:r>
              <a:rPr lang="en-US" baseline="0" dirty="0"/>
              <a:t> keep your answer to yourself. </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8673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p>
          <a:p>
            <a:r>
              <a:rPr lang="en-PH" dirty="0"/>
              <a:t>One size fits all programs.</a:t>
            </a:r>
          </a:p>
          <a:p>
            <a:r>
              <a:rPr lang="en-PH" dirty="0"/>
              <a:t>Implementing too many programs.</a:t>
            </a:r>
          </a:p>
          <a:p>
            <a:r>
              <a:rPr lang="en-PH" dirty="0"/>
              <a:t>Do</a:t>
            </a:r>
            <a:r>
              <a:rPr lang="en-PH" baseline="0" dirty="0"/>
              <a:t> current programs work? Are they still relevant?</a:t>
            </a:r>
          </a:p>
          <a:p>
            <a:r>
              <a:rPr lang="en-US" baseline="0" dirty="0"/>
              <a:t>One solution to many existing issues and concerns</a:t>
            </a:r>
            <a:endParaRPr lang="en-PH" baseline="0"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2478816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165071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639045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1670162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3380952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1107820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3521552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3524251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Inability to pinpoint and prioritize concerns and issues</a:t>
            </a:r>
            <a:r>
              <a:rPr lang="en-PH" baseline="0" dirty="0"/>
              <a:t> may lead to delays in the implementation of programs or projects and Wastage of resources such money and time</a:t>
            </a:r>
            <a:endParaRPr lang="en-PH" dirty="0"/>
          </a:p>
          <a:p>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3739073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Dashboarding</a:t>
            </a:r>
            <a:endParaRPr lang="en-US" dirty="0"/>
          </a:p>
          <a:p>
            <a:pPr marL="228600" indent="-228600">
              <a:buAutoNum type="arabicPeriod"/>
            </a:pPr>
            <a:r>
              <a:rPr lang="en-US" dirty="0"/>
              <a:t>Segmentation and Pareto Analysis</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320321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Just keep</a:t>
            </a:r>
            <a:r>
              <a:rPr lang="en-US" baseline="0" dirty="0"/>
              <a:t> your answer to yourself. We might have different opinions on the images presented but I believed we will agree at some point that something must have been done carefully before the bridge construction or floor painting have started right? Ito </a:t>
            </a:r>
            <a:r>
              <a:rPr lang="en-US" baseline="0" dirty="0" err="1"/>
              <a:t>po</a:t>
            </a:r>
            <a:r>
              <a:rPr lang="en-US" baseline="0" dirty="0"/>
              <a:t> </a:t>
            </a:r>
            <a:r>
              <a:rPr lang="en-US" baseline="0" dirty="0" err="1"/>
              <a:t>ang</a:t>
            </a:r>
            <a:r>
              <a:rPr lang="en-US" baseline="0" dirty="0"/>
              <a:t> </a:t>
            </a:r>
            <a:r>
              <a:rPr lang="en-US" baseline="0" dirty="0" err="1"/>
              <a:t>magiging</a:t>
            </a:r>
            <a:r>
              <a:rPr lang="en-US" baseline="0" dirty="0"/>
              <a:t> </a:t>
            </a:r>
            <a:r>
              <a:rPr lang="en-US" baseline="0" dirty="0" err="1"/>
              <a:t>paksa</a:t>
            </a:r>
            <a:r>
              <a:rPr lang="en-US" baseline="0" dirty="0"/>
              <a:t> </a:t>
            </a:r>
            <a:r>
              <a:rPr lang="en-US" baseline="0" dirty="0" err="1"/>
              <a:t>natin</a:t>
            </a:r>
            <a:r>
              <a:rPr lang="en-US" baseline="0" dirty="0"/>
              <a:t> </a:t>
            </a:r>
            <a:r>
              <a:rPr lang="en-US" baseline="0" dirty="0" err="1"/>
              <a:t>sa</a:t>
            </a:r>
            <a:r>
              <a:rPr lang="en-US" baseline="0" dirty="0"/>
              <a:t> </a:t>
            </a:r>
            <a:r>
              <a:rPr lang="en-US" baseline="0" dirty="0" err="1"/>
              <a:t>umagang</a:t>
            </a:r>
            <a:r>
              <a:rPr lang="en-US" baseline="0" dirty="0"/>
              <a:t> </a:t>
            </a:r>
            <a:r>
              <a:rPr lang="en-US" baseline="0" dirty="0" err="1"/>
              <a:t>ito</a:t>
            </a:r>
            <a:r>
              <a:rPr lang="en-US" baseline="0" dirty="0"/>
              <a:t> </a:t>
            </a:r>
            <a:r>
              <a:rPr lang="en-US" baseline="0" dirty="0" err="1"/>
              <a:t>tatawagin</a:t>
            </a:r>
            <a:r>
              <a:rPr lang="en-US" baseline="0" dirty="0"/>
              <a:t> </a:t>
            </a:r>
            <a:r>
              <a:rPr lang="en-US" baseline="0" dirty="0" err="1"/>
              <a:t>natin</a:t>
            </a:r>
            <a:r>
              <a:rPr lang="en-US" baseline="0" dirty="0"/>
              <a:t> </a:t>
            </a:r>
            <a:r>
              <a:rPr lang="en-US" baseline="0" dirty="0" err="1"/>
              <a:t>itong</a:t>
            </a:r>
            <a:r>
              <a:rPr lang="en-US" baseline="0" dirty="0"/>
              <a:t>  “strategic planning”.  But just exactly what is strategic planning? When can we say that a plan is strategic or not? What for is a strategic plan? These and more are few of the many questions we will discuss </a:t>
            </a:r>
            <a:r>
              <a:rPr lang="en-US" baseline="0" dirty="0" err="1"/>
              <a:t>po</a:t>
            </a:r>
            <a:r>
              <a:rPr lang="en-US" baseline="0" dirty="0"/>
              <a:t> in the entire course of our training. </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1648307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our end goal </a:t>
            </a:r>
            <a:r>
              <a:rPr lang="en-US" baseline="0" dirty="0" err="1"/>
              <a:t>po</a:t>
            </a:r>
            <a:r>
              <a:rPr lang="en-US" baseline="0" dirty="0"/>
              <a:t> after this training  is to be able to make (</a:t>
            </a:r>
            <a:r>
              <a:rPr lang="en-US" baseline="0" dirty="0" err="1"/>
              <a:t>sa</a:t>
            </a:r>
            <a:r>
              <a:rPr lang="en-US" baseline="0" dirty="0"/>
              <a:t> </a:t>
            </a:r>
            <a:r>
              <a:rPr lang="en-US" baseline="0" dirty="0" err="1"/>
              <a:t>hindi</a:t>
            </a:r>
            <a:r>
              <a:rPr lang="en-US" baseline="0" dirty="0"/>
              <a:t> pa </a:t>
            </a:r>
            <a:r>
              <a:rPr lang="en-US" baseline="0" dirty="0" err="1"/>
              <a:t>nakakagawa</a:t>
            </a:r>
            <a:r>
              <a:rPr lang="en-US" baseline="0" dirty="0"/>
              <a:t>), improve (</a:t>
            </a:r>
            <a:r>
              <a:rPr lang="en-US" baseline="0" dirty="0" err="1"/>
              <a:t>sa</a:t>
            </a:r>
            <a:r>
              <a:rPr lang="en-US" baseline="0" dirty="0"/>
              <a:t> </a:t>
            </a:r>
            <a:r>
              <a:rPr lang="en-US" baseline="0" dirty="0" err="1"/>
              <a:t>meron</a:t>
            </a:r>
            <a:r>
              <a:rPr lang="en-US" baseline="0" dirty="0"/>
              <a:t> </a:t>
            </a:r>
            <a:r>
              <a:rPr lang="en-US" baseline="0" dirty="0" err="1"/>
              <a:t>na</a:t>
            </a:r>
            <a:r>
              <a:rPr lang="en-US" baseline="0" dirty="0"/>
              <a:t>) a very good strategic plan. When can do that </a:t>
            </a:r>
            <a:r>
              <a:rPr lang="en-US" baseline="0" dirty="0" err="1"/>
              <a:t>po</a:t>
            </a:r>
            <a:r>
              <a:rPr lang="en-US" baseline="0" dirty="0"/>
              <a:t> by applying different tools. </a:t>
            </a:r>
            <a:r>
              <a:rPr lang="en-US" baseline="0" dirty="0" err="1"/>
              <a:t>Gagawin</a:t>
            </a:r>
            <a:r>
              <a:rPr lang="en-US" baseline="0" dirty="0"/>
              <a:t> </a:t>
            </a:r>
            <a:r>
              <a:rPr lang="en-US" baseline="0" dirty="0" err="1"/>
              <a:t>po</a:t>
            </a:r>
            <a:r>
              <a:rPr lang="en-US" baseline="0" dirty="0"/>
              <a:t> </a:t>
            </a:r>
            <a:r>
              <a:rPr lang="en-US" baseline="0" dirty="0" err="1"/>
              <a:t>natin</a:t>
            </a:r>
            <a:r>
              <a:rPr lang="en-US" baseline="0" dirty="0"/>
              <a:t> </a:t>
            </a:r>
            <a:r>
              <a:rPr lang="en-US" baseline="0" dirty="0" err="1"/>
              <a:t>ito</a:t>
            </a:r>
            <a:r>
              <a:rPr lang="en-US" baseline="0" dirty="0"/>
              <a:t> step-by-step at </a:t>
            </a:r>
            <a:r>
              <a:rPr lang="en-US" baseline="0" dirty="0" err="1"/>
              <a:t>sisimulan</a:t>
            </a:r>
            <a:r>
              <a:rPr lang="en-US" baseline="0" dirty="0"/>
              <a:t> </a:t>
            </a:r>
            <a:r>
              <a:rPr lang="en-US" baseline="0" dirty="0" err="1"/>
              <a:t>po</a:t>
            </a:r>
            <a:r>
              <a:rPr lang="en-US" baseline="0" dirty="0"/>
              <a:t> </a:t>
            </a:r>
            <a:r>
              <a:rPr lang="en-US" baseline="0" dirty="0" err="1"/>
              <a:t>natin</a:t>
            </a:r>
            <a:r>
              <a:rPr lang="en-US" baseline="0" dirty="0"/>
              <a:t> </a:t>
            </a:r>
            <a:r>
              <a:rPr lang="en-US" baseline="0" dirty="0" err="1"/>
              <a:t>ito</a:t>
            </a:r>
            <a:r>
              <a:rPr lang="en-US" baseline="0" dirty="0"/>
              <a:t> kay Sir Mozart on his topic data organizing through </a:t>
            </a:r>
            <a:r>
              <a:rPr lang="en-US" baseline="0" dirty="0" err="1"/>
              <a:t>dahsboarding</a:t>
            </a:r>
            <a:r>
              <a:rPr lang="en-US" baseline="0" dirty="0"/>
              <a:t>.</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920141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Before going into</a:t>
            </a:r>
            <a:r>
              <a:rPr lang="en-US" baseline="0" dirty="0"/>
              <a:t> the details of strategic planning, ask the participants with this one basic question. </a:t>
            </a:r>
          </a:p>
          <a:p>
            <a:pPr marL="228600" indent="-228600">
              <a:buAutoNum type="arabicPeriod"/>
            </a:pPr>
            <a:r>
              <a:rPr lang="en-US" baseline="0" dirty="0"/>
              <a:t>Draw as much as many responses from the participants (free style: first option) . Recognize them all. No right or wrong simply allow allow them to loosen up. Consolidate important keywords, process it before giving the definition taken from a source.</a:t>
            </a:r>
          </a:p>
          <a:p>
            <a:pPr marL="228600" indent="-228600">
              <a:buAutoNum type="arabicPeriod"/>
            </a:pPr>
            <a:r>
              <a:rPr lang="en-US" baseline="0" dirty="0"/>
              <a:t>The use of randomizer can be the 2</a:t>
            </a:r>
            <a:r>
              <a:rPr lang="en-US" baseline="30000" dirty="0"/>
              <a:t>nd</a:t>
            </a:r>
            <a:r>
              <a:rPr lang="en-US" baseline="0" dirty="0"/>
              <a:t> option. </a:t>
            </a:r>
          </a:p>
          <a:p>
            <a:pPr marL="228600" indent="-228600">
              <a:buAutoNum type="arabicPeriod"/>
            </a:pPr>
            <a:r>
              <a:rPr lang="en-US" baseline="0" dirty="0"/>
              <a:t>Possible answers: to target, prioritize</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21538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present time. </a:t>
            </a:r>
            <a:r>
              <a:rPr lang="en-US" dirty="0" err="1"/>
              <a:t>Sabi</a:t>
            </a:r>
            <a:r>
              <a:rPr lang="en-US" dirty="0"/>
              <a:t> </a:t>
            </a:r>
            <a:r>
              <a:rPr lang="en-US" dirty="0" err="1"/>
              <a:t>nga</a:t>
            </a:r>
            <a:r>
              <a:rPr lang="en-US" dirty="0"/>
              <a:t> </a:t>
            </a:r>
            <a:r>
              <a:rPr lang="en-US" dirty="0" err="1"/>
              <a:t>ni</a:t>
            </a:r>
            <a:r>
              <a:rPr lang="en-US" dirty="0"/>
              <a:t> </a:t>
            </a:r>
            <a:r>
              <a:rPr lang="en-US" dirty="0" err="1"/>
              <a:t>Ms</a:t>
            </a:r>
            <a:r>
              <a:rPr lang="en-US" dirty="0"/>
              <a:t>, Bea </a:t>
            </a:r>
            <a:r>
              <a:rPr lang="en-US" dirty="0" err="1"/>
              <a:t>Hugotera</a:t>
            </a:r>
            <a:r>
              <a:rPr lang="en-US" dirty="0"/>
              <a:t>, “</a:t>
            </a:r>
            <a:r>
              <a:rPr lang="en-US" dirty="0" err="1"/>
              <a:t>Bakit</a:t>
            </a:r>
            <a:r>
              <a:rPr lang="en-US" dirty="0"/>
              <a:t> </a:t>
            </a:r>
            <a:r>
              <a:rPr lang="en-US" dirty="0" err="1"/>
              <a:t>mo</a:t>
            </a:r>
            <a:r>
              <a:rPr lang="en-US" baseline="0" dirty="0"/>
              <a:t> pa </a:t>
            </a:r>
            <a:r>
              <a:rPr lang="en-US" baseline="0" dirty="0" err="1"/>
              <a:t>kailangang</a:t>
            </a:r>
            <a:r>
              <a:rPr lang="en-US" baseline="0" dirty="0"/>
              <a:t> </a:t>
            </a:r>
            <a:r>
              <a:rPr lang="en-US" baseline="0" dirty="0" err="1"/>
              <a:t>pagla-anan</a:t>
            </a:r>
            <a:r>
              <a:rPr lang="en-US" baseline="0" dirty="0"/>
              <a:t> ng </a:t>
            </a:r>
            <a:r>
              <a:rPr lang="en-US" baseline="0" dirty="0" err="1"/>
              <a:t>panahon</a:t>
            </a:r>
            <a:r>
              <a:rPr lang="en-US" baseline="0" dirty="0"/>
              <a:t> </a:t>
            </a:r>
            <a:r>
              <a:rPr lang="en-US" baseline="0" dirty="0" err="1"/>
              <a:t>ang</a:t>
            </a:r>
            <a:r>
              <a:rPr lang="en-US" baseline="0" dirty="0"/>
              <a:t> </a:t>
            </a:r>
            <a:r>
              <a:rPr lang="en-US" baseline="0" dirty="0" err="1"/>
              <a:t>bagay</a:t>
            </a:r>
            <a:r>
              <a:rPr lang="en-US" baseline="0" dirty="0"/>
              <a:t> </a:t>
            </a:r>
            <a:r>
              <a:rPr lang="en-US" baseline="0" dirty="0" err="1"/>
              <a:t>sa</a:t>
            </a:r>
            <a:r>
              <a:rPr lang="en-US" baseline="0" dirty="0"/>
              <a:t> </a:t>
            </a:r>
            <a:r>
              <a:rPr lang="en-US" baseline="0" dirty="0" err="1"/>
              <a:t>nakaraan</a:t>
            </a:r>
            <a:r>
              <a:rPr lang="en-US" baseline="0" dirty="0"/>
              <a:t> </a:t>
            </a:r>
            <a:r>
              <a:rPr lang="en-US" baseline="0" dirty="0" err="1"/>
              <a:t>ni</a:t>
            </a:r>
            <a:r>
              <a:rPr lang="en-US" baseline="0" dirty="0"/>
              <a:t> </a:t>
            </a:r>
            <a:r>
              <a:rPr lang="en-US" baseline="0" dirty="0" err="1"/>
              <a:t>hindi</a:t>
            </a:r>
            <a:r>
              <a:rPr lang="en-US" baseline="0" dirty="0"/>
              <a:t> </a:t>
            </a:r>
            <a:r>
              <a:rPr lang="en-US" baseline="0" dirty="0" err="1"/>
              <a:t>mo</a:t>
            </a:r>
            <a:r>
              <a:rPr lang="en-US" baseline="0" dirty="0"/>
              <a:t> </a:t>
            </a:r>
            <a:r>
              <a:rPr lang="en-US" baseline="0" dirty="0" err="1"/>
              <a:t>na</a:t>
            </a:r>
            <a:r>
              <a:rPr lang="en-US" baseline="0" dirty="0"/>
              <a:t> </a:t>
            </a:r>
            <a:r>
              <a:rPr lang="en-US" baseline="0" dirty="0" err="1"/>
              <a:t>kailangan</a:t>
            </a:r>
            <a:r>
              <a:rPr lang="en-US" baseline="0" dirty="0"/>
              <a:t>”?. As much as possible we want to work on things that is currently contributing or maybe affecting our organization’s performance. Being able to pinpoint these things will make us efficient in terms of delivering our mandate and providing solutions to many and existing challenges, issues and concerns that we are facing. </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170195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making everyone involved</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3736953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making everyone involved</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220939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making everyone involved</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222556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making everyone involved</a:t>
            </a:r>
            <a:endParaRPr lang="en-PH"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ltLang="en-US"/>
          </a:p>
        </p:txBody>
      </p:sp>
    </p:spTree>
    <p:extLst>
      <p:ext uri="{BB962C8B-B14F-4D97-AF65-F5344CB8AC3E}">
        <p14:creationId xmlns:p14="http://schemas.microsoft.com/office/powerpoint/2010/main" val="1278072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descr="E:\Abigail Godoy\DepEd Style Guide\DepEd Seal_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14713" y="1143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3733800"/>
            <a:ext cx="7772400" cy="914400"/>
          </a:xfrm>
        </p:spPr>
        <p:txBody>
          <a:bodyPr/>
          <a:lstStyle>
            <a:lvl1pPr>
              <a:defRPr>
                <a:solidFill>
                  <a:schemeClr val="bg1"/>
                </a:solidFill>
              </a:defRPr>
            </a:lvl1pPr>
          </a:lstStyle>
          <a:p>
            <a:r>
              <a:rPr lang="en-US"/>
              <a:t>Click to edit Master title style</a:t>
            </a:r>
            <a:endParaRPr lang="fil-PH" dirty="0"/>
          </a:p>
        </p:txBody>
      </p:sp>
      <p:sp>
        <p:nvSpPr>
          <p:cNvPr id="3" name="Subtitle 2"/>
          <p:cNvSpPr>
            <a:spLocks noGrp="1"/>
          </p:cNvSpPr>
          <p:nvPr>
            <p:ph type="subTitle" idx="1"/>
          </p:nvPr>
        </p:nvSpPr>
        <p:spPr>
          <a:xfrm>
            <a:off x="1371600" y="4648200"/>
            <a:ext cx="6400800" cy="9144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l-PH" dirty="0"/>
          </a:p>
        </p:txBody>
      </p:sp>
    </p:spTree>
    <p:extLst>
      <p:ext uri="{BB962C8B-B14F-4D97-AF65-F5344CB8AC3E}">
        <p14:creationId xmlns:p14="http://schemas.microsoft.com/office/powerpoint/2010/main" val="237091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il-PH">
              <a:solidFill>
                <a:prstClr val="white"/>
              </a:solidFill>
            </a:endParaRPr>
          </a:p>
        </p:txBody>
      </p:sp>
      <p:sp>
        <p:nvSpPr>
          <p:cNvPr id="5" name="Rectangle 4"/>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fil-PH"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6"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7"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A0B400EB-735A-4A21-A8B6-09B21B201562}" type="slidenum">
              <a:rPr lang="fil-PH"/>
              <a:pPr>
                <a:defRPr/>
              </a:pPr>
              <a:t>‹#›</a:t>
            </a:fld>
            <a:endParaRPr lang="fil-PH" dirty="0"/>
          </a:p>
        </p:txBody>
      </p:sp>
    </p:spTree>
    <p:extLst>
      <p:ext uri="{BB962C8B-B14F-4D97-AF65-F5344CB8AC3E}">
        <p14:creationId xmlns:p14="http://schemas.microsoft.com/office/powerpoint/2010/main" val="313816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il-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5"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6"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EDF81CE1-FCDC-4A29-A285-048CD020821E}" type="slidenum">
              <a:rPr lang="fil-PH"/>
              <a:pPr>
                <a:defRPr/>
              </a:pPr>
              <a:t>‹#›</a:t>
            </a:fld>
            <a:endParaRPr lang="fil-PH" dirty="0"/>
          </a:p>
        </p:txBody>
      </p:sp>
    </p:spTree>
    <p:extLst>
      <p:ext uri="{BB962C8B-B14F-4D97-AF65-F5344CB8AC3E}">
        <p14:creationId xmlns:p14="http://schemas.microsoft.com/office/powerpoint/2010/main" val="79521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a:solidFill>
                  <a:srgbClr val="000000"/>
                </a:solidFill>
              </a:defRPr>
            </a:pPr>
            <a:r>
              <a:rPr sz="5062">
                <a:solidFill>
                  <a:srgbClr val="558AAB"/>
                </a:solidFill>
              </a:rPr>
              <a:t>Title Text</a:t>
            </a:r>
          </a:p>
        </p:txBody>
      </p:sp>
    </p:spTree>
    <p:extLst>
      <p:ext uri="{BB962C8B-B14F-4D97-AF65-F5344CB8AC3E}">
        <p14:creationId xmlns:p14="http://schemas.microsoft.com/office/powerpoint/2010/main" val="33043656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il-PH">
              <a:solidFill>
                <a:prstClr val="white"/>
              </a:solidFill>
            </a:endParaRPr>
          </a:p>
        </p:txBody>
      </p:sp>
      <p:sp>
        <p:nvSpPr>
          <p:cNvPr id="5" name="Rectangle 4"/>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fil-PH"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6"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7"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ECBEADCA-24F2-4ED7-9AEA-183028F5A626}" type="slidenum">
              <a:rPr lang="fil-PH"/>
              <a:pPr>
                <a:defRPr/>
              </a:pPr>
              <a:t>‹#›</a:t>
            </a:fld>
            <a:endParaRPr lang="fil-PH" dirty="0"/>
          </a:p>
        </p:txBody>
      </p:sp>
    </p:spTree>
    <p:extLst>
      <p:ext uri="{BB962C8B-B14F-4D97-AF65-F5344CB8AC3E}">
        <p14:creationId xmlns:p14="http://schemas.microsoft.com/office/powerpoint/2010/main" val="64822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E:\Abigail Godoy\DepEd Style Guide\DepEd Seal_sma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a:t>Click to edit Master title style</a:t>
            </a:r>
            <a:endParaRPr lang="fil-PH"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7"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66E9AAC9-63F4-4AF0-A7AD-0E93344171EE}" type="slidenum">
              <a:rPr lang="fil-PH"/>
              <a:pPr>
                <a:defRPr/>
              </a:pPr>
              <a:t>‹#›</a:t>
            </a:fld>
            <a:endParaRPr lang="fil-PH" dirty="0"/>
          </a:p>
        </p:txBody>
      </p:sp>
    </p:spTree>
    <p:extLst>
      <p:ext uri="{BB962C8B-B14F-4D97-AF65-F5344CB8AC3E}">
        <p14:creationId xmlns:p14="http://schemas.microsoft.com/office/powerpoint/2010/main" val="151309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0" y="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il-PH">
              <a:solidFill>
                <a:prstClr val="white"/>
              </a:solidFill>
            </a:endParaRPr>
          </a:p>
        </p:txBody>
      </p:sp>
      <p:sp>
        <p:nvSpPr>
          <p:cNvPr id="6" name="Rectangle 5"/>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fil-PH" dirty="0"/>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dirty="0"/>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7"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8"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6BA6A7D6-D315-45E7-A962-0F5D185E2006}" type="slidenum">
              <a:rPr lang="fil-PH"/>
              <a:pPr>
                <a:defRPr/>
              </a:pPr>
              <a:t>‹#›</a:t>
            </a:fld>
            <a:endParaRPr lang="fil-PH" dirty="0"/>
          </a:p>
        </p:txBody>
      </p:sp>
    </p:spTree>
    <p:extLst>
      <p:ext uri="{BB962C8B-B14F-4D97-AF65-F5344CB8AC3E}">
        <p14:creationId xmlns:p14="http://schemas.microsoft.com/office/powerpoint/2010/main" val="371403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0" y="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il-PH">
              <a:solidFill>
                <a:prstClr val="white"/>
              </a:solidFill>
            </a:endParaRPr>
          </a:p>
        </p:txBody>
      </p:sp>
      <p:sp>
        <p:nvSpPr>
          <p:cNvPr id="8" name="Rectangle 7"/>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fil-PH" dirty="0"/>
          </a:p>
        </p:txBody>
      </p:sp>
      <p:sp>
        <p:nvSpPr>
          <p:cNvPr id="3" name="Text Placeholder 2"/>
          <p:cNvSpPr>
            <a:spLocks noGrp="1"/>
          </p:cNvSpPr>
          <p:nvPr>
            <p:ph type="body" idx="1"/>
          </p:nvPr>
        </p:nvSpPr>
        <p:spPr>
          <a:xfrm>
            <a:off x="457200" y="1295400"/>
            <a:ext cx="4040188" cy="685800"/>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81200"/>
            <a:ext cx="4040188"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dirty="0"/>
          </a:p>
        </p:txBody>
      </p:sp>
      <p:sp>
        <p:nvSpPr>
          <p:cNvPr id="5" name="Text Placeholder 4"/>
          <p:cNvSpPr>
            <a:spLocks noGrp="1"/>
          </p:cNvSpPr>
          <p:nvPr>
            <p:ph type="body" sz="quarter" idx="3"/>
          </p:nvPr>
        </p:nvSpPr>
        <p:spPr>
          <a:xfrm>
            <a:off x="4645025" y="1295400"/>
            <a:ext cx="4041775" cy="685800"/>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1200"/>
            <a:ext cx="4041775"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9"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10"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1D5EA6F3-A03D-4CC7-8BFA-9C83B4B6C4B3}" type="slidenum">
              <a:rPr lang="fil-PH"/>
              <a:pPr>
                <a:defRPr/>
              </a:pPr>
              <a:t>‹#›</a:t>
            </a:fld>
            <a:endParaRPr lang="fil-PH" dirty="0"/>
          </a:p>
        </p:txBody>
      </p:sp>
    </p:spTree>
    <p:extLst>
      <p:ext uri="{BB962C8B-B14F-4D97-AF65-F5344CB8AC3E}">
        <p14:creationId xmlns:p14="http://schemas.microsoft.com/office/powerpoint/2010/main" val="215742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0" y="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il-PH">
              <a:solidFill>
                <a:prstClr val="white"/>
              </a:solidFill>
            </a:endParaRPr>
          </a:p>
        </p:txBody>
      </p:sp>
      <p:sp>
        <p:nvSpPr>
          <p:cNvPr id="4" name="Rectangle 3"/>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fil-PH" dirty="0"/>
          </a:p>
        </p:txBody>
      </p:sp>
      <p:sp>
        <p:nvSpPr>
          <p:cNvPr id="5"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6"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8DD3A87B-4B86-410E-9FF2-B63CF891BEB4}" type="slidenum">
              <a:rPr lang="fil-PH"/>
              <a:pPr>
                <a:defRPr/>
              </a:pPr>
              <a:t>‹#›</a:t>
            </a:fld>
            <a:endParaRPr lang="fil-PH" dirty="0"/>
          </a:p>
        </p:txBody>
      </p:sp>
    </p:spTree>
    <p:extLst>
      <p:ext uri="{BB962C8B-B14F-4D97-AF65-F5344CB8AC3E}">
        <p14:creationId xmlns:p14="http://schemas.microsoft.com/office/powerpoint/2010/main" val="17365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3"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4"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63E0BB7B-3A83-49B1-A4FD-49C132B5381E}" type="slidenum">
              <a:rPr lang="fil-PH"/>
              <a:pPr>
                <a:defRPr/>
              </a:pPr>
              <a:t>‹#›</a:t>
            </a:fld>
            <a:endParaRPr lang="fil-PH" dirty="0"/>
          </a:p>
        </p:txBody>
      </p:sp>
    </p:spTree>
    <p:extLst>
      <p:ext uri="{BB962C8B-B14F-4D97-AF65-F5344CB8AC3E}">
        <p14:creationId xmlns:p14="http://schemas.microsoft.com/office/powerpoint/2010/main" val="372779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a:xfrm>
            <a:off x="457200" y="273050"/>
            <a:ext cx="3008313" cy="1162050"/>
          </a:xfrm>
        </p:spPr>
        <p:txBody>
          <a:bodyPr anchor="b"/>
          <a:lstStyle>
            <a:lvl1pPr algn="l">
              <a:defRPr sz="2000" b="1">
                <a:solidFill>
                  <a:schemeClr val="tx2"/>
                </a:solidFill>
              </a:defRPr>
            </a:lvl1pPr>
          </a:lstStyle>
          <a:p>
            <a:r>
              <a:rPr lang="en-US"/>
              <a:t>Click to edit Master title style</a:t>
            </a:r>
            <a:endParaRPr lang="fil-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7"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02E33F11-C956-4698-8B4D-F9540BF10968}" type="slidenum">
              <a:rPr lang="fil-PH"/>
              <a:pPr>
                <a:defRPr/>
              </a:pPr>
              <a:t>‹#›</a:t>
            </a:fld>
            <a:endParaRPr lang="fil-PH" dirty="0"/>
          </a:p>
        </p:txBody>
      </p:sp>
    </p:spTree>
    <p:extLst>
      <p:ext uri="{BB962C8B-B14F-4D97-AF65-F5344CB8AC3E}">
        <p14:creationId xmlns:p14="http://schemas.microsoft.com/office/powerpoint/2010/main" val="146718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24200" y="65532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il-PH" altLang="en-US" sz="1200">
                <a:solidFill>
                  <a:srgbClr val="FFFFFF"/>
                </a:solidFill>
                <a:latin typeface="Bookman Old Style" panose="02050604050505020204" pitchFamily="18" charset="0"/>
                <a:cs typeface="Arial" panose="020B0604020202020204" pitchFamily="34" charset="0"/>
              </a:rPr>
              <a:t>DEPARTMENT OF EDUCATION</a:t>
            </a:r>
          </a:p>
        </p:txBody>
      </p:sp>
      <p:sp>
        <p:nvSpPr>
          <p:cNvPr id="2" name="Title 1"/>
          <p:cNvSpPr>
            <a:spLocks noGrp="1"/>
          </p:cNvSpPr>
          <p:nvPr>
            <p:ph type="title"/>
          </p:nvPr>
        </p:nvSpPr>
        <p:spPr>
          <a:xfrm>
            <a:off x="1792288" y="4800600"/>
            <a:ext cx="5486400" cy="566738"/>
          </a:xfrm>
        </p:spPr>
        <p:txBody>
          <a:bodyPr anchor="b"/>
          <a:lstStyle>
            <a:lvl1pPr algn="l">
              <a:defRPr sz="2000" b="1">
                <a:solidFill>
                  <a:schemeClr val="tx2"/>
                </a:solidFill>
              </a:defRPr>
            </a:lvl1pPr>
          </a:lstStyle>
          <a:p>
            <a:r>
              <a:rPr lang="en-US"/>
              <a:t>Click to edit Master title style</a:t>
            </a:r>
            <a:endParaRPr lang="fil-PH"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fil-P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3"/>
          <p:cNvSpPr>
            <a:spLocks noGrp="1"/>
          </p:cNvSpPr>
          <p:nvPr>
            <p:ph type="dt" sz="half" idx="10"/>
          </p:nvPr>
        </p:nvSpPr>
        <p:spPr/>
        <p:txBody>
          <a:bodyPr/>
          <a:lstStyle>
            <a:lvl1pPr algn="l">
              <a:defRPr sz="1200" baseline="0">
                <a:solidFill>
                  <a:prstClr val="white"/>
                </a:solidFill>
                <a:latin typeface="Bookman Old Style" pitchFamily="18" charset="0"/>
              </a:defRPr>
            </a:lvl1pPr>
          </a:lstStyle>
          <a:p>
            <a:pPr>
              <a:defRPr/>
            </a:pPr>
            <a:endParaRPr lang="fil-PH"/>
          </a:p>
        </p:txBody>
      </p:sp>
      <p:sp>
        <p:nvSpPr>
          <p:cNvPr id="7" name="Slide Number Placeholder 5"/>
          <p:cNvSpPr>
            <a:spLocks noGrp="1"/>
          </p:cNvSpPr>
          <p:nvPr>
            <p:ph type="sldNum" sz="quarter" idx="11"/>
          </p:nvPr>
        </p:nvSpPr>
        <p:spPr/>
        <p:txBody>
          <a:bodyPr/>
          <a:lstStyle>
            <a:lvl1pPr algn="r">
              <a:defRPr sz="1200" baseline="0">
                <a:solidFill>
                  <a:prstClr val="white"/>
                </a:solidFill>
                <a:latin typeface="Bookman Old Style" pitchFamily="18" charset="0"/>
              </a:defRPr>
            </a:lvl1pPr>
          </a:lstStyle>
          <a:p>
            <a:pPr>
              <a:defRPr/>
            </a:pPr>
            <a:fld id="{08370385-9E5D-4D64-B28D-94B12765E3EC}" type="slidenum">
              <a:rPr lang="fil-PH"/>
              <a:pPr>
                <a:defRPr/>
              </a:pPr>
              <a:t>‹#›</a:t>
            </a:fld>
            <a:endParaRPr lang="fil-PH" dirty="0"/>
          </a:p>
        </p:txBody>
      </p:sp>
    </p:spTree>
    <p:extLst>
      <p:ext uri="{BB962C8B-B14F-4D97-AF65-F5344CB8AC3E}">
        <p14:creationId xmlns:p14="http://schemas.microsoft.com/office/powerpoint/2010/main" val="131700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6553200"/>
            <a:ext cx="91440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il-PH">
              <a:solidFill>
                <a:prstClr val="white"/>
              </a:solidFill>
            </a:endParaRPr>
          </a:p>
        </p:txBody>
      </p:sp>
      <p:sp>
        <p:nvSpPr>
          <p:cNvPr id="1027" name="Title Placeholder 1"/>
          <p:cNvSpPr>
            <a:spLocks noGrp="1"/>
          </p:cNvSpPr>
          <p:nvPr>
            <p:ph type="title"/>
          </p:nvPr>
        </p:nvSpPr>
        <p:spPr bwMode="auto">
          <a:xfrm>
            <a:off x="457200" y="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il-PH" altLang="en-US"/>
          </a:p>
        </p:txBody>
      </p:sp>
      <p:sp>
        <p:nvSpPr>
          <p:cNvPr id="1028" name="Text Placeholder 2"/>
          <p:cNvSpPr>
            <a:spLocks noGrp="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fil-PH" altLang="en-US"/>
          </a:p>
        </p:txBody>
      </p:sp>
      <p:sp>
        <p:nvSpPr>
          <p:cNvPr id="4" name="Date Placeholder 3"/>
          <p:cNvSpPr>
            <a:spLocks noGrp="1"/>
          </p:cNvSpPr>
          <p:nvPr>
            <p:ph type="dt" sz="half" idx="2"/>
          </p:nvPr>
        </p:nvSpPr>
        <p:spPr>
          <a:xfrm>
            <a:off x="76200" y="6553200"/>
            <a:ext cx="2133600" cy="304800"/>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prstClr val="white"/>
                </a:solidFill>
                <a:latin typeface="Bookman Old Style" pitchFamily="18" charset="0"/>
                <a:ea typeface="+mn-ea"/>
                <a:cs typeface="+mn-cs"/>
              </a:defRPr>
            </a:lvl1pPr>
          </a:lstStyle>
          <a:p>
            <a:pPr>
              <a:defRPr/>
            </a:pPr>
            <a:endParaRPr lang="fil-PH"/>
          </a:p>
        </p:txBody>
      </p:sp>
      <p:sp>
        <p:nvSpPr>
          <p:cNvPr id="6" name="Slide Number Placeholder 5"/>
          <p:cNvSpPr>
            <a:spLocks noGrp="1"/>
          </p:cNvSpPr>
          <p:nvPr>
            <p:ph type="sldNum" sz="quarter" idx="4"/>
          </p:nvPr>
        </p:nvSpPr>
        <p:spPr>
          <a:xfrm>
            <a:off x="6934200" y="6553200"/>
            <a:ext cx="2133600" cy="304800"/>
          </a:xfrm>
          <a:prstGeom prst="rect">
            <a:avLst/>
          </a:prstGeom>
        </p:spPr>
        <p:txBody>
          <a:bodyPr vert="horz" lIns="91440" tIns="45720" rIns="91440" bIns="45720" rtlCol="0" anchor="ctr"/>
          <a:lstStyle>
            <a:lvl1pPr algn="r" eaLnBrk="1" fontAlgn="auto" hangingPunct="1">
              <a:spcBef>
                <a:spcPts val="0"/>
              </a:spcBef>
              <a:spcAft>
                <a:spcPts val="0"/>
              </a:spcAft>
              <a:defRPr sz="1200" baseline="0">
                <a:solidFill>
                  <a:prstClr val="white"/>
                </a:solidFill>
                <a:latin typeface="Bookman Old Style" pitchFamily="18" charset="0"/>
                <a:ea typeface="+mn-ea"/>
                <a:cs typeface="+mn-cs"/>
              </a:defRPr>
            </a:lvl1pPr>
          </a:lstStyle>
          <a:p>
            <a:pPr>
              <a:defRPr/>
            </a:pPr>
            <a:fld id="{0561A444-DB93-43D9-909C-805EDB5EFC3A}" type="slidenum">
              <a:rPr lang="fil-PH"/>
              <a:pPr>
                <a:defRPr/>
              </a:pPr>
              <a:t>‹#›</a:t>
            </a:fld>
            <a:endParaRPr lang="fil-PH" dirty="0"/>
          </a:p>
        </p:txBody>
      </p:sp>
      <p:sp>
        <p:nvSpPr>
          <p:cNvPr id="9" name="Footer Placeholder 4"/>
          <p:cNvSpPr>
            <a:spLocks noGrp="1"/>
          </p:cNvSpPr>
          <p:nvPr>
            <p:ph type="ftr" sz="quarter" idx="3"/>
          </p:nvPr>
        </p:nvSpPr>
        <p:spPr>
          <a:xfrm>
            <a:off x="3124200" y="6553200"/>
            <a:ext cx="2895600" cy="304800"/>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prstClr val="white"/>
                </a:solidFill>
                <a:latin typeface="Bookman Old Style" pitchFamily="18" charset="0"/>
                <a:ea typeface="+mn-ea"/>
                <a:cs typeface="+mn-cs"/>
              </a:defRPr>
            </a:lvl1pPr>
          </a:lstStyle>
          <a:p>
            <a:pPr>
              <a:defRPr/>
            </a:pPr>
            <a:endParaRPr lang="fil-PH"/>
          </a:p>
        </p:txBody>
      </p:sp>
    </p:spTree>
  </p:cSld>
  <p:clrMap bg1="lt1" tx1="dk1" bg2="lt2" tx2="dk2" accent1="accent1" accent2="accent2" accent3="accent3" accent4="accent4" accent5="accent5" accent6="accent6" hlink="hlink" folHlink="folHlink"/>
  <p:sldLayoutIdLst>
    <p:sldLayoutId id="2147484902" r:id="rId1"/>
    <p:sldLayoutId id="2147484903" r:id="rId2"/>
    <p:sldLayoutId id="2147484904" r:id="rId3"/>
    <p:sldLayoutId id="2147484905" r:id="rId4"/>
    <p:sldLayoutId id="2147484906" r:id="rId5"/>
    <p:sldLayoutId id="2147484907" r:id="rId6"/>
    <p:sldLayoutId id="2147484908" r:id="rId7"/>
    <p:sldLayoutId id="2147484909" r:id="rId8"/>
    <p:sldLayoutId id="2147484910" r:id="rId9"/>
    <p:sldLayoutId id="2147484911" r:id="rId10"/>
    <p:sldLayoutId id="2147484912" r:id="rId11"/>
    <p:sldLayoutId id="2147484913"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strategymanage.com/resources/strategic-planning-basic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3581400"/>
            <a:ext cx="8534400" cy="2971799"/>
          </a:xfrm>
        </p:spPr>
        <p:txBody>
          <a:bodyPr/>
          <a:lstStyle/>
          <a:p>
            <a:r>
              <a:rPr lang="en-US" sz="4000" b="1" dirty="0">
                <a:solidFill>
                  <a:srgbClr val="FFC000"/>
                </a:solidFill>
              </a:rPr>
              <a:t>STRENGTHENING SCHOOL LEADERS’ CAPABILITY IN </a:t>
            </a:r>
            <a:br>
              <a:rPr lang="en-US" sz="4000" b="1" dirty="0">
                <a:solidFill>
                  <a:srgbClr val="FFC000"/>
                </a:solidFill>
              </a:rPr>
            </a:br>
            <a:r>
              <a:rPr lang="en-US" sz="4000" b="1" dirty="0">
                <a:solidFill>
                  <a:srgbClr val="FFC000"/>
                </a:solidFill>
              </a:rPr>
              <a:t>STRATEGIC PLANNING</a:t>
            </a:r>
            <a:br>
              <a:rPr lang="en-US" b="1" dirty="0">
                <a:solidFill>
                  <a:srgbClr val="FFC000"/>
                </a:solidFill>
              </a:rPr>
            </a:br>
            <a:endParaRPr lang="en-PH" b="1" dirty="0">
              <a:solidFill>
                <a:srgbClr val="FFC000"/>
              </a:solidFill>
            </a:endParaRPr>
          </a:p>
        </p:txBody>
      </p:sp>
      <p:cxnSp>
        <p:nvCxnSpPr>
          <p:cNvPr id="8" name="Straight Connector 7"/>
          <p:cNvCxnSpPr/>
          <p:nvPr/>
        </p:nvCxnSpPr>
        <p:spPr>
          <a:xfrm>
            <a:off x="1752600" y="6019800"/>
            <a:ext cx="5715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56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sz="3200" dirty="0"/>
              <a:t>Why do we plan for our organization?</a:t>
            </a:r>
            <a:endParaRPr lang="en-PH" sz="3200" dirty="0"/>
          </a:p>
        </p:txBody>
      </p:sp>
      <p:sp>
        <p:nvSpPr>
          <p:cNvPr id="4" name="Content Placeholder 3"/>
          <p:cNvSpPr>
            <a:spLocks noGrp="1"/>
          </p:cNvSpPr>
          <p:nvPr>
            <p:ph sz="half" idx="2"/>
          </p:nvPr>
        </p:nvSpPr>
        <p:spPr/>
        <p:txBody>
          <a:bodyPr/>
          <a:lstStyle/>
          <a:p>
            <a:pPr marL="0" indent="0" algn="ctr">
              <a:buNone/>
            </a:pPr>
            <a:r>
              <a:rPr lang="en-US" sz="1200" dirty="0"/>
              <a:t> </a:t>
            </a:r>
          </a:p>
          <a:p>
            <a:pPr marL="0" indent="0" algn="ctr">
              <a:buNone/>
            </a:pPr>
            <a:r>
              <a:rPr lang="en-US" sz="6000" dirty="0"/>
              <a:t>We want to focus our energy and resources</a:t>
            </a:r>
            <a:endParaRPr lang="en-PH" sz="6000"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31463" y="1981200"/>
            <a:ext cx="4313007" cy="2590800"/>
          </a:xfrm>
        </p:spPr>
      </p:pic>
    </p:spTree>
    <p:extLst>
      <p:ext uri="{BB962C8B-B14F-4D97-AF65-F5344CB8AC3E}">
        <p14:creationId xmlns:p14="http://schemas.microsoft.com/office/powerpoint/2010/main" val="1978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sz="3200" dirty="0"/>
              <a:t>Why do we plan for our organization?</a:t>
            </a:r>
            <a:endParaRPr lang="en-PH" sz="3200" dirty="0"/>
          </a:p>
        </p:txBody>
      </p:sp>
      <p:sp>
        <p:nvSpPr>
          <p:cNvPr id="4" name="Content Placeholder 3"/>
          <p:cNvSpPr>
            <a:spLocks noGrp="1"/>
          </p:cNvSpPr>
          <p:nvPr>
            <p:ph sz="half" idx="2"/>
          </p:nvPr>
        </p:nvSpPr>
        <p:spPr>
          <a:xfrm>
            <a:off x="4800600" y="1295400"/>
            <a:ext cx="3886200" cy="4830763"/>
          </a:xfrm>
        </p:spPr>
        <p:txBody>
          <a:bodyPr/>
          <a:lstStyle/>
          <a:p>
            <a:pPr marL="0" indent="0" algn="ctr">
              <a:buNone/>
            </a:pPr>
            <a:r>
              <a:rPr lang="en-US" sz="6000" dirty="0"/>
              <a:t>We want to strengthen</a:t>
            </a:r>
          </a:p>
          <a:p>
            <a:pPr marL="0" indent="0" algn="ctr">
              <a:buNone/>
            </a:pPr>
            <a:r>
              <a:rPr lang="en-US" sz="6000" dirty="0"/>
              <a:t>our operations</a:t>
            </a:r>
            <a:endParaRPr lang="en-PH" sz="6000"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8953" y="2057400"/>
            <a:ext cx="4681647" cy="3352800"/>
          </a:xfrm>
        </p:spPr>
      </p:pic>
    </p:spTree>
    <p:extLst>
      <p:ext uri="{BB962C8B-B14F-4D97-AF65-F5344CB8AC3E}">
        <p14:creationId xmlns:p14="http://schemas.microsoft.com/office/powerpoint/2010/main" val="398189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sz="3200" dirty="0"/>
              <a:t>Why do we plan for our organization?</a:t>
            </a:r>
            <a:endParaRPr lang="en-PH" sz="3200" dirty="0"/>
          </a:p>
        </p:txBody>
      </p:sp>
      <p:sp>
        <p:nvSpPr>
          <p:cNvPr id="4" name="Content Placeholder 3"/>
          <p:cNvSpPr>
            <a:spLocks noGrp="1"/>
          </p:cNvSpPr>
          <p:nvPr>
            <p:ph sz="half" idx="2"/>
          </p:nvPr>
        </p:nvSpPr>
        <p:spPr>
          <a:xfrm>
            <a:off x="4800600" y="1295400"/>
            <a:ext cx="3886200" cy="4830763"/>
          </a:xfrm>
        </p:spPr>
        <p:txBody>
          <a:bodyPr/>
          <a:lstStyle/>
          <a:p>
            <a:pPr marL="0" indent="0" algn="ctr">
              <a:buNone/>
            </a:pPr>
            <a:r>
              <a:rPr lang="en-US" sz="1200" dirty="0"/>
              <a:t> </a:t>
            </a:r>
          </a:p>
          <a:p>
            <a:pPr marL="0" indent="0" algn="ctr">
              <a:buNone/>
            </a:pPr>
            <a:r>
              <a:rPr lang="en-US" sz="5400" dirty="0"/>
              <a:t>We want to work together for a common goal</a:t>
            </a:r>
            <a:endParaRPr lang="en-PH" sz="5400" dirty="0"/>
          </a:p>
        </p:txBody>
      </p:sp>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4024" y="1828800"/>
            <a:ext cx="4676576" cy="3741261"/>
          </a:xfrm>
        </p:spPr>
      </p:pic>
    </p:spTree>
    <p:extLst>
      <p:ext uri="{BB962C8B-B14F-4D97-AF65-F5344CB8AC3E}">
        <p14:creationId xmlns:p14="http://schemas.microsoft.com/office/powerpoint/2010/main" val="264423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sz="3200" dirty="0"/>
              <a:t>Why do we plan for our organization?</a:t>
            </a:r>
            <a:endParaRPr lang="en-PH" sz="3200" dirty="0"/>
          </a:p>
        </p:txBody>
      </p:sp>
      <p:sp>
        <p:nvSpPr>
          <p:cNvPr id="4" name="Content Placeholder 3"/>
          <p:cNvSpPr>
            <a:spLocks noGrp="1"/>
          </p:cNvSpPr>
          <p:nvPr>
            <p:ph sz="half" idx="2"/>
          </p:nvPr>
        </p:nvSpPr>
        <p:spPr>
          <a:xfrm>
            <a:off x="4800600" y="1295400"/>
            <a:ext cx="3886200" cy="4830763"/>
          </a:xfrm>
        </p:spPr>
        <p:txBody>
          <a:bodyPr/>
          <a:lstStyle/>
          <a:p>
            <a:pPr marL="0" indent="0" algn="ctr">
              <a:buNone/>
            </a:pPr>
            <a:r>
              <a:rPr lang="en-US" sz="1200" dirty="0"/>
              <a:t> </a:t>
            </a:r>
          </a:p>
          <a:p>
            <a:pPr marL="0" indent="0" algn="ctr">
              <a:buNone/>
            </a:pPr>
            <a:r>
              <a:rPr lang="en-US" sz="6000" dirty="0"/>
              <a:t>We want to establish agreement</a:t>
            </a:r>
            <a:endParaRPr lang="en-PH" sz="6000" dirty="0"/>
          </a:p>
        </p:txBody>
      </p:sp>
      <p:pic>
        <p:nvPicPr>
          <p:cNvPr id="5" name="Content Placeholder 4"/>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b="8639"/>
          <a:stretch/>
        </p:blipFill>
        <p:spPr>
          <a:xfrm>
            <a:off x="71066" y="1200753"/>
            <a:ext cx="4991784" cy="4925410"/>
          </a:xfrm>
        </p:spPr>
      </p:pic>
    </p:spTree>
    <p:extLst>
      <p:ext uri="{BB962C8B-B14F-4D97-AF65-F5344CB8AC3E}">
        <p14:creationId xmlns:p14="http://schemas.microsoft.com/office/powerpoint/2010/main" val="349788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sz="3200" dirty="0"/>
              <a:t>Why do we plan for our organization?</a:t>
            </a:r>
            <a:endParaRPr lang="en-PH" sz="3200" dirty="0"/>
          </a:p>
        </p:txBody>
      </p:sp>
      <p:sp>
        <p:nvSpPr>
          <p:cNvPr id="4" name="Content Placeholder 3"/>
          <p:cNvSpPr>
            <a:spLocks noGrp="1"/>
          </p:cNvSpPr>
          <p:nvPr>
            <p:ph sz="half" idx="2"/>
          </p:nvPr>
        </p:nvSpPr>
        <p:spPr>
          <a:xfrm>
            <a:off x="4343400" y="1295400"/>
            <a:ext cx="4495800" cy="4830763"/>
          </a:xfrm>
        </p:spPr>
        <p:txBody>
          <a:bodyPr/>
          <a:lstStyle/>
          <a:p>
            <a:pPr marL="0" indent="0" algn="ctr">
              <a:buNone/>
            </a:pPr>
            <a:r>
              <a:rPr lang="en-US" sz="1200" dirty="0"/>
              <a:t> </a:t>
            </a:r>
          </a:p>
          <a:p>
            <a:pPr marL="0" indent="0" algn="ctr">
              <a:buNone/>
            </a:pPr>
            <a:r>
              <a:rPr lang="en-US" sz="6000" dirty="0"/>
              <a:t>We want to adjust our organization’s direction</a:t>
            </a:r>
            <a:endParaRPr lang="en-PH" sz="6000"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7838" y="1570323"/>
            <a:ext cx="3981959" cy="4220877"/>
          </a:xfrm>
        </p:spPr>
      </p:pic>
    </p:spTree>
    <p:extLst>
      <p:ext uri="{BB962C8B-B14F-4D97-AF65-F5344CB8AC3E}">
        <p14:creationId xmlns:p14="http://schemas.microsoft.com/office/powerpoint/2010/main" val="8040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8200" y="3048000"/>
            <a:ext cx="7772400" cy="3100387"/>
          </a:xfrm>
        </p:spPr>
        <p:txBody>
          <a:bodyPr/>
          <a:lstStyle/>
          <a:p>
            <a:pPr algn="just"/>
            <a:r>
              <a:rPr lang="en-PH" sz="2400" b="1" dirty="0">
                <a:latin typeface="Raleway"/>
              </a:rPr>
              <a:t>An organizational management activity that is used to </a:t>
            </a:r>
            <a:r>
              <a:rPr lang="en-PH" sz="2400" b="1" i="1" u="sng" dirty="0">
                <a:latin typeface="Raleway"/>
              </a:rPr>
              <a:t>set priorities</a:t>
            </a:r>
            <a:r>
              <a:rPr lang="en-PH" sz="2400" b="1" dirty="0">
                <a:latin typeface="Raleway"/>
              </a:rPr>
              <a:t>, </a:t>
            </a:r>
            <a:r>
              <a:rPr lang="en-PH" sz="2400" b="1" u="sng" dirty="0">
                <a:latin typeface="Raleway"/>
              </a:rPr>
              <a:t>focus energy and resources</a:t>
            </a:r>
            <a:r>
              <a:rPr lang="en-PH" sz="2400" b="1" dirty="0">
                <a:latin typeface="Raleway"/>
              </a:rPr>
              <a:t>, </a:t>
            </a:r>
            <a:r>
              <a:rPr lang="en-PH" sz="2400" b="1" i="1" u="sng" dirty="0">
                <a:latin typeface="Raleway"/>
              </a:rPr>
              <a:t>strengthen operations</a:t>
            </a:r>
            <a:r>
              <a:rPr lang="en-PH" sz="2400" b="1" dirty="0">
                <a:latin typeface="Raleway"/>
              </a:rPr>
              <a:t>, </a:t>
            </a:r>
            <a:r>
              <a:rPr lang="en-PH" sz="2400" b="1" i="1" u="sng" dirty="0">
                <a:latin typeface="Raleway"/>
              </a:rPr>
              <a:t>ensure that employees and other stakeholders are working toward common goals</a:t>
            </a:r>
            <a:r>
              <a:rPr lang="en-PH" sz="2400" b="1" dirty="0">
                <a:latin typeface="Raleway"/>
              </a:rPr>
              <a:t>, </a:t>
            </a:r>
            <a:r>
              <a:rPr lang="en-PH" sz="2400" b="1" i="1" u="sng" dirty="0">
                <a:latin typeface="Raleway"/>
              </a:rPr>
              <a:t>establish agreement around intended outcomes/results,</a:t>
            </a:r>
            <a:r>
              <a:rPr lang="en-PH" sz="2400" b="1" dirty="0">
                <a:latin typeface="Raleway"/>
              </a:rPr>
              <a:t> and </a:t>
            </a:r>
            <a:r>
              <a:rPr lang="en-PH" sz="2400" b="1" i="1" u="sng" dirty="0">
                <a:latin typeface="Raleway"/>
              </a:rPr>
              <a:t>assess and adjust the organization’s direction in response to a changing environment</a:t>
            </a:r>
            <a:r>
              <a:rPr lang="en-PH" dirty="0">
                <a:latin typeface="Raleway"/>
              </a:rPr>
              <a:t>. </a:t>
            </a:r>
            <a:r>
              <a:rPr lang="en-PH" dirty="0">
                <a:hlinkClick r:id="rId2"/>
              </a:rPr>
              <a:t>(https://</a:t>
            </a:r>
            <a:r>
              <a:rPr lang="en-PH" dirty="0" err="1">
                <a:hlinkClick r:id="rId2"/>
              </a:rPr>
              <a:t>strategymanage.com</a:t>
            </a:r>
            <a:r>
              <a:rPr lang="en-PH" dirty="0">
                <a:hlinkClick r:id="rId2"/>
              </a:rPr>
              <a:t>/resources/strategic-planning-basics/</a:t>
            </a:r>
            <a:r>
              <a:rPr lang="en-PH" dirty="0"/>
              <a:t>)</a:t>
            </a:r>
          </a:p>
        </p:txBody>
      </p:sp>
    </p:spTree>
    <p:extLst>
      <p:ext uri="{BB962C8B-B14F-4D97-AF65-F5344CB8AC3E}">
        <p14:creationId xmlns:p14="http://schemas.microsoft.com/office/powerpoint/2010/main" val="261531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722313" y="3810001"/>
            <a:ext cx="3316287" cy="457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Font typeface="Arial" panose="020B0604020202020204" pitchFamily="34" charset="0"/>
              <a:buChar char="•"/>
            </a:pPr>
            <a:r>
              <a:rPr lang="en-US" sz="2000" cap="none" dirty="0">
                <a:latin typeface="Arial Rounded MT Bold" panose="020F0704030504030204" pitchFamily="34" charset="0"/>
              </a:rPr>
              <a:t>Strategic Planning</a:t>
            </a:r>
            <a:endParaRPr lang="en-PH" sz="2000" cap="none" dirty="0">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2932113" y="4648200"/>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marL="342900" indent="-342900">
              <a:spcBef>
                <a:spcPts val="0"/>
              </a:spcBef>
              <a:spcAft>
                <a:spcPts val="0"/>
              </a:spcAft>
              <a:buFont typeface="Arial" panose="020B0604020202020204" pitchFamily="34" charset="0"/>
              <a:buChar char="•"/>
            </a:pPr>
            <a:r>
              <a:rPr lang="en-US" sz="2000" cap="none" dirty="0">
                <a:latin typeface="Arial Rounded MT Bold" panose="020F0704030504030204" pitchFamily="34" charset="0"/>
              </a:rPr>
              <a:t>Investment Planning</a:t>
            </a:r>
            <a:endParaRPr lang="en-PH" sz="2000" cap="none" dirty="0">
              <a:latin typeface="Arial Rounded MT Bold" panose="020F0704030504030204" pitchFamily="34" charset="0"/>
            </a:endParaRPr>
          </a:p>
        </p:txBody>
      </p:sp>
      <p:sp>
        <p:nvSpPr>
          <p:cNvPr id="5" name="Google Shape;183;p28"/>
          <p:cNvSpPr txBox="1">
            <a:spLocks/>
          </p:cNvSpPr>
          <p:nvPr/>
        </p:nvSpPr>
        <p:spPr bwMode="auto">
          <a:xfrm>
            <a:off x="5294313" y="5638800"/>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marL="342900" indent="-342900">
              <a:spcBef>
                <a:spcPts val="0"/>
              </a:spcBef>
              <a:spcAft>
                <a:spcPts val="0"/>
              </a:spcAft>
              <a:buFont typeface="Arial" panose="020B0604020202020204" pitchFamily="34" charset="0"/>
              <a:buChar char="•"/>
            </a:pPr>
            <a:r>
              <a:rPr lang="en-US" sz="2000" cap="none" dirty="0">
                <a:latin typeface="Arial Rounded MT Bold" panose="020F0704030504030204" pitchFamily="34" charset="0"/>
              </a:rPr>
              <a:t>Operational Planning</a:t>
            </a:r>
            <a:endParaRPr lang="en-PH" sz="2000" cap="none" dirty="0">
              <a:latin typeface="Arial Rounded MT Bold" panose="020F0704030504030204" pitchFamily="34" charset="0"/>
            </a:endParaRPr>
          </a:p>
        </p:txBody>
      </p:sp>
    </p:spTree>
    <p:extLst>
      <p:ext uri="{BB962C8B-B14F-4D97-AF65-F5344CB8AC3E}">
        <p14:creationId xmlns:p14="http://schemas.microsoft.com/office/powerpoint/2010/main" val="105368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1000" y="3680149"/>
            <a:ext cx="3316287" cy="457200"/>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pPr>
            <a:r>
              <a:rPr lang="en-US" sz="2000" cap="none" dirty="0">
                <a:latin typeface="Arial Rounded MT Bold" panose="020F0704030504030204" pitchFamily="34" charset="0"/>
              </a:rPr>
              <a:t>Strategic Planning</a:t>
            </a:r>
            <a:endParaRPr lang="en-PH" sz="2000" cap="none" dirty="0">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3200400" y="3700365"/>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Investment Planning</a:t>
            </a:r>
            <a:endParaRPr lang="en-PH" sz="2000" cap="none" dirty="0">
              <a:latin typeface="Arial Rounded MT Bold" panose="020F0704030504030204" pitchFamily="34" charset="0"/>
            </a:endParaRPr>
          </a:p>
        </p:txBody>
      </p:sp>
      <p:sp>
        <p:nvSpPr>
          <p:cNvPr id="5" name="Google Shape;183;p28"/>
          <p:cNvSpPr txBox="1">
            <a:spLocks/>
          </p:cNvSpPr>
          <p:nvPr/>
        </p:nvSpPr>
        <p:spPr bwMode="auto">
          <a:xfrm>
            <a:off x="6096000" y="3680149"/>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Operational Planning</a:t>
            </a:r>
            <a:endParaRPr lang="en-PH" sz="2000" cap="none" dirty="0">
              <a:latin typeface="Arial Rounded MT Bold" panose="020F0704030504030204" pitchFamily="34" charset="0"/>
            </a:endParaRPr>
          </a:p>
        </p:txBody>
      </p:sp>
      <p:sp>
        <p:nvSpPr>
          <p:cNvPr id="3" name="TextBox 2"/>
          <p:cNvSpPr txBox="1"/>
          <p:nvPr/>
        </p:nvSpPr>
        <p:spPr>
          <a:xfrm>
            <a:off x="1560513" y="4724400"/>
            <a:ext cx="6096000" cy="830997"/>
          </a:xfrm>
          <a:prstGeom prst="rect">
            <a:avLst/>
          </a:prstGeom>
          <a:noFill/>
        </p:spPr>
        <p:txBody>
          <a:bodyPr wrap="square" rtlCol="0">
            <a:spAutoFit/>
          </a:bodyPr>
          <a:lstStyle/>
          <a:p>
            <a:pPr algn="ctr"/>
            <a:r>
              <a:rPr lang="en-US" sz="2400" dirty="0"/>
              <a:t>Which among the three phases provides the strategic direction?</a:t>
            </a:r>
            <a:endParaRPr lang="en-PH" sz="2400" dirty="0"/>
          </a:p>
        </p:txBody>
      </p:sp>
    </p:spTree>
    <p:extLst>
      <p:ext uri="{BB962C8B-B14F-4D97-AF65-F5344CB8AC3E}">
        <p14:creationId xmlns:p14="http://schemas.microsoft.com/office/powerpoint/2010/main" val="334327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83"/>
                                        </p:tgtEl>
                                        <p:attrNameLst>
                                          <p:attrName>style.color</p:attrName>
                                        </p:attrNameLst>
                                      </p:cBhvr>
                                      <p:to>
                                        <a:schemeClr val="bg1"/>
                                      </p:to>
                                    </p:animClr>
                                    <p:animClr clrSpc="rgb" dir="cw">
                                      <p:cBhvr>
                                        <p:cTn id="7" dur="250" autoRev="1" fill="remove"/>
                                        <p:tgtEl>
                                          <p:spTgt spid="183"/>
                                        </p:tgtEl>
                                        <p:attrNameLst>
                                          <p:attrName>fillcolor</p:attrName>
                                        </p:attrNameLst>
                                      </p:cBhvr>
                                      <p:to>
                                        <a:schemeClr val="bg1"/>
                                      </p:to>
                                    </p:animClr>
                                    <p:set>
                                      <p:cBhvr>
                                        <p:cTn id="8" dur="250" autoRev="1" fill="remove"/>
                                        <p:tgtEl>
                                          <p:spTgt spid="183"/>
                                        </p:tgtEl>
                                        <p:attrNameLst>
                                          <p:attrName>fill.type</p:attrName>
                                        </p:attrNameLst>
                                      </p:cBhvr>
                                      <p:to>
                                        <p:strVal val="solid"/>
                                      </p:to>
                                    </p:set>
                                    <p:set>
                                      <p:cBhvr>
                                        <p:cTn id="9" dur="250" autoRev="1" fill="remove"/>
                                        <p:tgtEl>
                                          <p:spTgt spid="1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1000" y="3680149"/>
            <a:ext cx="3316287" cy="457200"/>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pPr>
            <a:r>
              <a:rPr lang="en-US" sz="2000" cap="none" dirty="0">
                <a:solidFill>
                  <a:srgbClr val="FF2525"/>
                </a:solidFill>
                <a:latin typeface="Arial Rounded MT Bold" panose="020F0704030504030204" pitchFamily="34" charset="0"/>
              </a:rPr>
              <a:t>Strategic Planning</a:t>
            </a:r>
            <a:endParaRPr lang="en-PH" sz="2000" cap="none" dirty="0">
              <a:solidFill>
                <a:srgbClr val="FF2525"/>
              </a:solidFill>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3200400" y="3700365"/>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Investment Planning</a:t>
            </a:r>
            <a:endParaRPr lang="en-PH" sz="2000" cap="none" dirty="0">
              <a:latin typeface="Arial Rounded MT Bold" panose="020F0704030504030204" pitchFamily="34" charset="0"/>
            </a:endParaRPr>
          </a:p>
        </p:txBody>
      </p:sp>
      <p:sp>
        <p:nvSpPr>
          <p:cNvPr id="5" name="Google Shape;183;p28"/>
          <p:cNvSpPr txBox="1">
            <a:spLocks/>
          </p:cNvSpPr>
          <p:nvPr/>
        </p:nvSpPr>
        <p:spPr bwMode="auto">
          <a:xfrm>
            <a:off x="6096000" y="3680149"/>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Operational Planning</a:t>
            </a:r>
            <a:endParaRPr lang="en-PH" sz="2000" cap="none" dirty="0">
              <a:latin typeface="Arial Rounded MT Bold" panose="020F0704030504030204" pitchFamily="34" charset="0"/>
            </a:endParaRPr>
          </a:p>
        </p:txBody>
      </p:sp>
      <p:sp>
        <p:nvSpPr>
          <p:cNvPr id="3" name="TextBox 2"/>
          <p:cNvSpPr txBox="1"/>
          <p:nvPr/>
        </p:nvSpPr>
        <p:spPr>
          <a:xfrm>
            <a:off x="1560513" y="4724400"/>
            <a:ext cx="6096000" cy="830997"/>
          </a:xfrm>
          <a:prstGeom prst="rect">
            <a:avLst/>
          </a:prstGeom>
          <a:noFill/>
        </p:spPr>
        <p:txBody>
          <a:bodyPr wrap="square" rtlCol="0">
            <a:spAutoFit/>
          </a:bodyPr>
          <a:lstStyle/>
          <a:p>
            <a:pPr algn="ctr"/>
            <a:r>
              <a:rPr lang="en-US" sz="2400" dirty="0"/>
              <a:t>Which among the three phases provides the strategic direction?</a:t>
            </a:r>
            <a:endParaRPr lang="en-PH" sz="2400" dirty="0"/>
          </a:p>
        </p:txBody>
      </p:sp>
    </p:spTree>
    <p:extLst>
      <p:ext uri="{BB962C8B-B14F-4D97-AF65-F5344CB8AC3E}">
        <p14:creationId xmlns:p14="http://schemas.microsoft.com/office/powerpoint/2010/main" val="36636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83"/>
                                        </p:tgtEl>
                                        <p:attrNameLst>
                                          <p:attrName>style.color</p:attrName>
                                        </p:attrNameLst>
                                      </p:cBhvr>
                                      <p:to>
                                        <a:schemeClr val="bg1"/>
                                      </p:to>
                                    </p:animClr>
                                    <p:animClr clrSpc="rgb" dir="cw">
                                      <p:cBhvr>
                                        <p:cTn id="7" dur="250" autoRev="1" fill="remove"/>
                                        <p:tgtEl>
                                          <p:spTgt spid="183"/>
                                        </p:tgtEl>
                                        <p:attrNameLst>
                                          <p:attrName>fillcolor</p:attrName>
                                        </p:attrNameLst>
                                      </p:cBhvr>
                                      <p:to>
                                        <a:schemeClr val="bg1"/>
                                      </p:to>
                                    </p:animClr>
                                    <p:set>
                                      <p:cBhvr>
                                        <p:cTn id="8" dur="250" autoRev="1" fill="remove"/>
                                        <p:tgtEl>
                                          <p:spTgt spid="183"/>
                                        </p:tgtEl>
                                        <p:attrNameLst>
                                          <p:attrName>fill.type</p:attrName>
                                        </p:attrNameLst>
                                      </p:cBhvr>
                                      <p:to>
                                        <p:strVal val="solid"/>
                                      </p:to>
                                    </p:set>
                                    <p:set>
                                      <p:cBhvr>
                                        <p:cTn id="9" dur="250" autoRev="1" fill="remove"/>
                                        <p:tgtEl>
                                          <p:spTgt spid="1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1000" y="3680149"/>
            <a:ext cx="3316287" cy="457200"/>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pPr>
            <a:r>
              <a:rPr lang="en-US" sz="2000" cap="none" dirty="0">
                <a:solidFill>
                  <a:srgbClr val="002060"/>
                </a:solidFill>
                <a:latin typeface="Arial Rounded MT Bold" panose="020F0704030504030204" pitchFamily="34" charset="0"/>
              </a:rPr>
              <a:t>Strategic Planning</a:t>
            </a:r>
            <a:endParaRPr lang="en-PH" sz="2000" cap="none" dirty="0">
              <a:solidFill>
                <a:srgbClr val="002060"/>
              </a:solidFill>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3200400" y="3700365"/>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solidFill>
                  <a:srgbClr val="002060"/>
                </a:solidFill>
                <a:latin typeface="Arial Rounded MT Bold" panose="020F0704030504030204" pitchFamily="34" charset="0"/>
              </a:rPr>
              <a:t>Investment Planning</a:t>
            </a:r>
            <a:endParaRPr lang="en-PH" sz="2000" cap="none" dirty="0">
              <a:solidFill>
                <a:srgbClr val="002060"/>
              </a:solidFill>
              <a:latin typeface="Arial Rounded MT Bold" panose="020F0704030504030204" pitchFamily="34" charset="0"/>
            </a:endParaRPr>
          </a:p>
        </p:txBody>
      </p:sp>
      <p:sp>
        <p:nvSpPr>
          <p:cNvPr id="5" name="Google Shape;183;p28"/>
          <p:cNvSpPr txBox="1">
            <a:spLocks/>
          </p:cNvSpPr>
          <p:nvPr/>
        </p:nvSpPr>
        <p:spPr bwMode="auto">
          <a:xfrm>
            <a:off x="6096000" y="3680149"/>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Operational Planning</a:t>
            </a:r>
            <a:endParaRPr lang="en-PH" sz="2000" cap="none" dirty="0">
              <a:latin typeface="Arial Rounded MT Bold" panose="020F0704030504030204" pitchFamily="34" charset="0"/>
            </a:endParaRPr>
          </a:p>
        </p:txBody>
      </p:sp>
      <p:sp>
        <p:nvSpPr>
          <p:cNvPr id="3" name="TextBox 2"/>
          <p:cNvSpPr txBox="1"/>
          <p:nvPr/>
        </p:nvSpPr>
        <p:spPr>
          <a:xfrm>
            <a:off x="1560513" y="4724400"/>
            <a:ext cx="6096000" cy="461665"/>
          </a:xfrm>
          <a:prstGeom prst="rect">
            <a:avLst/>
          </a:prstGeom>
          <a:noFill/>
        </p:spPr>
        <p:txBody>
          <a:bodyPr wrap="square" rtlCol="0">
            <a:spAutoFit/>
          </a:bodyPr>
          <a:lstStyle/>
          <a:p>
            <a:pPr algn="ctr"/>
            <a:r>
              <a:rPr lang="en-US" sz="2400" dirty="0"/>
              <a:t>Provides resources for major programs?</a:t>
            </a:r>
            <a:endParaRPr lang="en-PH" sz="2400" dirty="0"/>
          </a:p>
        </p:txBody>
      </p:sp>
    </p:spTree>
    <p:extLst>
      <p:ext uri="{BB962C8B-B14F-4D97-AF65-F5344CB8AC3E}">
        <p14:creationId xmlns:p14="http://schemas.microsoft.com/office/powerpoint/2010/main" val="405136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83"/>
                                        </p:tgtEl>
                                        <p:attrNameLst>
                                          <p:attrName>style.color</p:attrName>
                                        </p:attrNameLst>
                                      </p:cBhvr>
                                      <p:to>
                                        <a:schemeClr val="bg1"/>
                                      </p:to>
                                    </p:animClr>
                                    <p:animClr clrSpc="rgb" dir="cw">
                                      <p:cBhvr>
                                        <p:cTn id="7" dur="250" autoRev="1" fill="remove"/>
                                        <p:tgtEl>
                                          <p:spTgt spid="183"/>
                                        </p:tgtEl>
                                        <p:attrNameLst>
                                          <p:attrName>fillcolor</p:attrName>
                                        </p:attrNameLst>
                                      </p:cBhvr>
                                      <p:to>
                                        <a:schemeClr val="bg1"/>
                                      </p:to>
                                    </p:animClr>
                                    <p:set>
                                      <p:cBhvr>
                                        <p:cTn id="8" dur="250" autoRev="1" fill="remove"/>
                                        <p:tgtEl>
                                          <p:spTgt spid="183"/>
                                        </p:tgtEl>
                                        <p:attrNameLst>
                                          <p:attrName>fill.type</p:attrName>
                                        </p:attrNameLst>
                                      </p:cBhvr>
                                      <p:to>
                                        <p:strVal val="solid"/>
                                      </p:to>
                                    </p:set>
                                    <p:set>
                                      <p:cBhvr>
                                        <p:cTn id="9" dur="250" autoRev="1" fill="remove"/>
                                        <p:tgtEl>
                                          <p:spTgt spid="1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3581400"/>
            <a:ext cx="8534400" cy="2971799"/>
          </a:xfrm>
        </p:spPr>
        <p:txBody>
          <a:bodyPr/>
          <a:lstStyle/>
          <a:p>
            <a:r>
              <a:rPr lang="en-US" sz="4000" b="1" dirty="0">
                <a:solidFill>
                  <a:srgbClr val="FFC000"/>
                </a:solidFill>
              </a:rPr>
              <a:t>STRENGTHENING SCHOOL LEADERS’ CAPABILITY IN </a:t>
            </a:r>
            <a:br>
              <a:rPr lang="en-US" sz="4000" b="1" dirty="0">
                <a:solidFill>
                  <a:srgbClr val="FFC000"/>
                </a:solidFill>
              </a:rPr>
            </a:br>
            <a:r>
              <a:rPr lang="en-US" sz="4000" b="1" dirty="0">
                <a:solidFill>
                  <a:srgbClr val="FFC000"/>
                </a:solidFill>
              </a:rPr>
              <a:t>STRATEGIC PLANNING</a:t>
            </a:r>
            <a:br>
              <a:rPr lang="en-US" b="1" dirty="0">
                <a:solidFill>
                  <a:srgbClr val="FFC000"/>
                </a:solidFill>
              </a:rPr>
            </a:br>
            <a:endParaRPr lang="en-PH" b="1" dirty="0">
              <a:solidFill>
                <a:srgbClr val="FFC000"/>
              </a:solidFill>
            </a:endParaRPr>
          </a:p>
        </p:txBody>
      </p:sp>
      <p:cxnSp>
        <p:nvCxnSpPr>
          <p:cNvPr id="8" name="Straight Connector 7"/>
          <p:cNvCxnSpPr/>
          <p:nvPr/>
        </p:nvCxnSpPr>
        <p:spPr>
          <a:xfrm>
            <a:off x="1752600" y="6019800"/>
            <a:ext cx="5715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31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1000" y="3680149"/>
            <a:ext cx="3316287" cy="457200"/>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pPr>
            <a:r>
              <a:rPr lang="en-US" sz="2000" cap="none" dirty="0">
                <a:solidFill>
                  <a:srgbClr val="002060"/>
                </a:solidFill>
                <a:latin typeface="Arial Rounded MT Bold" panose="020F0704030504030204" pitchFamily="34" charset="0"/>
              </a:rPr>
              <a:t>Strategic Planning</a:t>
            </a:r>
            <a:endParaRPr lang="en-PH" sz="2000" cap="none" dirty="0">
              <a:solidFill>
                <a:srgbClr val="002060"/>
              </a:solidFill>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3200400" y="3700365"/>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solidFill>
                  <a:srgbClr val="FF0000"/>
                </a:solidFill>
                <a:latin typeface="Arial Rounded MT Bold" panose="020F0704030504030204" pitchFamily="34" charset="0"/>
              </a:rPr>
              <a:t>Investment Planning</a:t>
            </a:r>
            <a:endParaRPr lang="en-PH" sz="2000" cap="none" dirty="0">
              <a:solidFill>
                <a:srgbClr val="FF0000"/>
              </a:solidFill>
              <a:latin typeface="Arial Rounded MT Bold" panose="020F0704030504030204" pitchFamily="34" charset="0"/>
            </a:endParaRPr>
          </a:p>
        </p:txBody>
      </p:sp>
      <p:sp>
        <p:nvSpPr>
          <p:cNvPr id="5" name="Google Shape;183;p28"/>
          <p:cNvSpPr txBox="1">
            <a:spLocks/>
          </p:cNvSpPr>
          <p:nvPr/>
        </p:nvSpPr>
        <p:spPr bwMode="auto">
          <a:xfrm>
            <a:off x="6096000" y="3680149"/>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Operational Planning</a:t>
            </a:r>
            <a:endParaRPr lang="en-PH" sz="2000" cap="none" dirty="0">
              <a:latin typeface="Arial Rounded MT Bold" panose="020F0704030504030204" pitchFamily="34" charset="0"/>
            </a:endParaRPr>
          </a:p>
        </p:txBody>
      </p:sp>
      <p:sp>
        <p:nvSpPr>
          <p:cNvPr id="3" name="TextBox 2"/>
          <p:cNvSpPr txBox="1"/>
          <p:nvPr/>
        </p:nvSpPr>
        <p:spPr>
          <a:xfrm>
            <a:off x="1560513" y="4724400"/>
            <a:ext cx="6096000" cy="461665"/>
          </a:xfrm>
          <a:prstGeom prst="rect">
            <a:avLst/>
          </a:prstGeom>
          <a:noFill/>
        </p:spPr>
        <p:txBody>
          <a:bodyPr wrap="square" rtlCol="0">
            <a:spAutoFit/>
          </a:bodyPr>
          <a:lstStyle/>
          <a:p>
            <a:pPr algn="ctr"/>
            <a:r>
              <a:rPr lang="en-US" sz="2400" dirty="0"/>
              <a:t>Provides resources for major programs?</a:t>
            </a:r>
            <a:endParaRPr lang="en-PH" sz="2400" dirty="0"/>
          </a:p>
        </p:txBody>
      </p:sp>
    </p:spTree>
    <p:extLst>
      <p:ext uri="{BB962C8B-B14F-4D97-AF65-F5344CB8AC3E}">
        <p14:creationId xmlns:p14="http://schemas.microsoft.com/office/powerpoint/2010/main" val="14796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83"/>
                                        </p:tgtEl>
                                        <p:attrNameLst>
                                          <p:attrName>style.color</p:attrName>
                                        </p:attrNameLst>
                                      </p:cBhvr>
                                      <p:to>
                                        <a:schemeClr val="bg1"/>
                                      </p:to>
                                    </p:animClr>
                                    <p:animClr clrSpc="rgb" dir="cw">
                                      <p:cBhvr>
                                        <p:cTn id="7" dur="250" autoRev="1" fill="remove"/>
                                        <p:tgtEl>
                                          <p:spTgt spid="183"/>
                                        </p:tgtEl>
                                        <p:attrNameLst>
                                          <p:attrName>fillcolor</p:attrName>
                                        </p:attrNameLst>
                                      </p:cBhvr>
                                      <p:to>
                                        <a:schemeClr val="bg1"/>
                                      </p:to>
                                    </p:animClr>
                                    <p:set>
                                      <p:cBhvr>
                                        <p:cTn id="8" dur="250" autoRev="1" fill="remove"/>
                                        <p:tgtEl>
                                          <p:spTgt spid="183"/>
                                        </p:tgtEl>
                                        <p:attrNameLst>
                                          <p:attrName>fill.type</p:attrName>
                                        </p:attrNameLst>
                                      </p:cBhvr>
                                      <p:to>
                                        <p:strVal val="solid"/>
                                      </p:to>
                                    </p:set>
                                    <p:set>
                                      <p:cBhvr>
                                        <p:cTn id="9" dur="250" autoRev="1" fill="remove"/>
                                        <p:tgtEl>
                                          <p:spTgt spid="1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1000" y="3680149"/>
            <a:ext cx="3316287" cy="457200"/>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pPr>
            <a:r>
              <a:rPr lang="en-US" sz="2000" cap="none" dirty="0">
                <a:solidFill>
                  <a:srgbClr val="002060"/>
                </a:solidFill>
                <a:latin typeface="Arial Rounded MT Bold" panose="020F0704030504030204" pitchFamily="34" charset="0"/>
              </a:rPr>
              <a:t>Strategic Planning</a:t>
            </a:r>
            <a:endParaRPr lang="en-PH" sz="2000" cap="none" dirty="0">
              <a:solidFill>
                <a:srgbClr val="002060"/>
              </a:solidFill>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3200400" y="3700365"/>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solidFill>
                  <a:srgbClr val="002060"/>
                </a:solidFill>
                <a:latin typeface="Arial Rounded MT Bold" panose="020F0704030504030204" pitchFamily="34" charset="0"/>
              </a:rPr>
              <a:t>Investment Planning</a:t>
            </a:r>
            <a:endParaRPr lang="en-PH" sz="2000" cap="none" dirty="0">
              <a:solidFill>
                <a:srgbClr val="002060"/>
              </a:solidFill>
              <a:latin typeface="Arial Rounded MT Bold" panose="020F0704030504030204" pitchFamily="34" charset="0"/>
            </a:endParaRPr>
          </a:p>
        </p:txBody>
      </p:sp>
      <p:sp>
        <p:nvSpPr>
          <p:cNvPr id="5" name="Google Shape;183;p28"/>
          <p:cNvSpPr txBox="1">
            <a:spLocks/>
          </p:cNvSpPr>
          <p:nvPr/>
        </p:nvSpPr>
        <p:spPr bwMode="auto">
          <a:xfrm>
            <a:off x="6096000" y="3680149"/>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solidFill>
                  <a:srgbClr val="002060"/>
                </a:solidFill>
                <a:latin typeface="Arial Rounded MT Bold" panose="020F0704030504030204" pitchFamily="34" charset="0"/>
              </a:rPr>
              <a:t>Operational Planning</a:t>
            </a:r>
            <a:endParaRPr lang="en-PH" sz="2000" cap="none" dirty="0">
              <a:solidFill>
                <a:srgbClr val="002060"/>
              </a:solidFill>
              <a:latin typeface="Arial Rounded MT Bold" panose="020F0704030504030204" pitchFamily="34" charset="0"/>
            </a:endParaRPr>
          </a:p>
        </p:txBody>
      </p:sp>
      <p:sp>
        <p:nvSpPr>
          <p:cNvPr id="3" name="TextBox 2"/>
          <p:cNvSpPr txBox="1"/>
          <p:nvPr/>
        </p:nvSpPr>
        <p:spPr>
          <a:xfrm>
            <a:off x="533400" y="4419600"/>
            <a:ext cx="8305800" cy="2086725"/>
          </a:xfrm>
          <a:prstGeom prst="rect">
            <a:avLst/>
          </a:prstGeom>
          <a:noFill/>
        </p:spPr>
        <p:txBody>
          <a:bodyPr wrap="square" rtlCol="0">
            <a:spAutoFit/>
          </a:bodyPr>
          <a:lstStyle/>
          <a:p>
            <a:pPr lvl="0" algn="ctr">
              <a:spcBef>
                <a:spcPct val="20000"/>
              </a:spcBef>
            </a:pPr>
            <a:r>
              <a:rPr lang="en-PH" sz="2400" dirty="0">
                <a:solidFill>
                  <a:prstClr val="black"/>
                </a:solidFill>
                <a:ea typeface="+mn-ea"/>
                <a:cs typeface="Arial" panose="020B0604020202020204" pitchFamily="34" charset="0"/>
              </a:rPr>
              <a:t>Focuses on the implementation of the Strategic and Medium-term plans through:</a:t>
            </a:r>
          </a:p>
          <a:p>
            <a:pPr marL="742950" lvl="1" indent="-285750" algn="ctr">
              <a:spcBef>
                <a:spcPct val="20000"/>
              </a:spcBef>
              <a:buFont typeface="Arial" panose="020B0604020202020204" pitchFamily="34" charset="0"/>
              <a:buChar char="–"/>
            </a:pPr>
            <a:r>
              <a:rPr lang="en-PH" sz="2400" dirty="0">
                <a:solidFill>
                  <a:prstClr val="black"/>
                </a:solidFill>
                <a:ea typeface="+mn-ea"/>
                <a:cs typeface="Arial" panose="020B0604020202020204" pitchFamily="34" charset="0"/>
              </a:rPr>
              <a:t>Three-year Rolling Plan and </a:t>
            </a:r>
          </a:p>
          <a:p>
            <a:pPr marL="742950" lvl="1" indent="-285750" algn="ctr">
              <a:spcBef>
                <a:spcPct val="20000"/>
              </a:spcBef>
              <a:buFont typeface="Arial" panose="020B0604020202020204" pitchFamily="34" charset="0"/>
              <a:buChar char="–"/>
            </a:pPr>
            <a:r>
              <a:rPr lang="en-PH" sz="2400" dirty="0">
                <a:solidFill>
                  <a:prstClr val="black"/>
                </a:solidFill>
                <a:ea typeface="+mn-ea"/>
                <a:cs typeface="Arial" panose="020B0604020202020204" pitchFamily="34" charset="0"/>
              </a:rPr>
              <a:t>Annual Plans</a:t>
            </a:r>
          </a:p>
          <a:p>
            <a:pPr algn="ctr"/>
            <a:endParaRPr lang="en-PH" sz="2400" dirty="0"/>
          </a:p>
        </p:txBody>
      </p:sp>
    </p:spTree>
    <p:extLst>
      <p:ext uri="{BB962C8B-B14F-4D97-AF65-F5344CB8AC3E}">
        <p14:creationId xmlns:p14="http://schemas.microsoft.com/office/powerpoint/2010/main" val="246538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83"/>
                                        </p:tgtEl>
                                        <p:attrNameLst>
                                          <p:attrName>style.color</p:attrName>
                                        </p:attrNameLst>
                                      </p:cBhvr>
                                      <p:to>
                                        <a:schemeClr val="bg1"/>
                                      </p:to>
                                    </p:animClr>
                                    <p:animClr clrSpc="rgb" dir="cw">
                                      <p:cBhvr>
                                        <p:cTn id="7" dur="250" autoRev="1" fill="remove"/>
                                        <p:tgtEl>
                                          <p:spTgt spid="183"/>
                                        </p:tgtEl>
                                        <p:attrNameLst>
                                          <p:attrName>fillcolor</p:attrName>
                                        </p:attrNameLst>
                                      </p:cBhvr>
                                      <p:to>
                                        <a:schemeClr val="bg1"/>
                                      </p:to>
                                    </p:animClr>
                                    <p:set>
                                      <p:cBhvr>
                                        <p:cTn id="8" dur="250" autoRev="1" fill="remove"/>
                                        <p:tgtEl>
                                          <p:spTgt spid="183"/>
                                        </p:tgtEl>
                                        <p:attrNameLst>
                                          <p:attrName>fill.type</p:attrName>
                                        </p:attrNameLst>
                                      </p:cBhvr>
                                      <p:to>
                                        <p:strVal val="solid"/>
                                      </p:to>
                                    </p:set>
                                    <p:set>
                                      <p:cBhvr>
                                        <p:cTn id="9" dur="250" autoRev="1" fill="remove"/>
                                        <p:tgtEl>
                                          <p:spTgt spid="1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1000" y="3680149"/>
            <a:ext cx="3316287" cy="457200"/>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pPr>
            <a:r>
              <a:rPr lang="en-US" sz="2000" cap="none" dirty="0">
                <a:solidFill>
                  <a:srgbClr val="002060"/>
                </a:solidFill>
                <a:latin typeface="Arial Rounded MT Bold" panose="020F0704030504030204" pitchFamily="34" charset="0"/>
              </a:rPr>
              <a:t>Strategic Planning</a:t>
            </a:r>
            <a:endParaRPr lang="en-PH" sz="2000" cap="none" dirty="0">
              <a:solidFill>
                <a:srgbClr val="002060"/>
              </a:solidFill>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3200400" y="3700365"/>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solidFill>
                  <a:srgbClr val="002060"/>
                </a:solidFill>
                <a:latin typeface="Arial Rounded MT Bold" panose="020F0704030504030204" pitchFamily="34" charset="0"/>
              </a:rPr>
              <a:t>Investment Planning</a:t>
            </a:r>
            <a:endParaRPr lang="en-PH" sz="2000" cap="none" dirty="0">
              <a:solidFill>
                <a:srgbClr val="002060"/>
              </a:solidFill>
              <a:latin typeface="Arial Rounded MT Bold" panose="020F0704030504030204" pitchFamily="34" charset="0"/>
            </a:endParaRPr>
          </a:p>
        </p:txBody>
      </p:sp>
      <p:sp>
        <p:nvSpPr>
          <p:cNvPr id="5" name="Google Shape;183;p28"/>
          <p:cNvSpPr txBox="1">
            <a:spLocks/>
          </p:cNvSpPr>
          <p:nvPr/>
        </p:nvSpPr>
        <p:spPr bwMode="auto">
          <a:xfrm>
            <a:off x="6096000" y="3680149"/>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solidFill>
                  <a:srgbClr val="FF0000"/>
                </a:solidFill>
                <a:latin typeface="Arial Rounded MT Bold" panose="020F0704030504030204" pitchFamily="34" charset="0"/>
              </a:rPr>
              <a:t>Operational Planning</a:t>
            </a:r>
            <a:endParaRPr lang="en-PH" sz="2000" cap="none" dirty="0">
              <a:solidFill>
                <a:srgbClr val="FF0000"/>
              </a:solidFill>
              <a:latin typeface="Arial Rounded MT Bold" panose="020F0704030504030204" pitchFamily="34" charset="0"/>
            </a:endParaRPr>
          </a:p>
        </p:txBody>
      </p:sp>
      <p:sp>
        <p:nvSpPr>
          <p:cNvPr id="3" name="TextBox 2"/>
          <p:cNvSpPr txBox="1"/>
          <p:nvPr/>
        </p:nvSpPr>
        <p:spPr>
          <a:xfrm>
            <a:off x="533400" y="4419600"/>
            <a:ext cx="8305800" cy="2086725"/>
          </a:xfrm>
          <a:prstGeom prst="rect">
            <a:avLst/>
          </a:prstGeom>
          <a:noFill/>
        </p:spPr>
        <p:txBody>
          <a:bodyPr wrap="square" rtlCol="0">
            <a:spAutoFit/>
          </a:bodyPr>
          <a:lstStyle/>
          <a:p>
            <a:pPr lvl="0" algn="ctr">
              <a:spcBef>
                <a:spcPct val="20000"/>
              </a:spcBef>
            </a:pPr>
            <a:r>
              <a:rPr lang="en-PH" sz="2400" dirty="0">
                <a:solidFill>
                  <a:prstClr val="black"/>
                </a:solidFill>
                <a:ea typeface="+mn-ea"/>
                <a:cs typeface="Arial" panose="020B0604020202020204" pitchFamily="34" charset="0"/>
              </a:rPr>
              <a:t>Focuses on the implementation of the Strategic and Medium-term plans through:</a:t>
            </a:r>
          </a:p>
          <a:p>
            <a:pPr marL="742950" lvl="1" indent="-285750" algn="ctr">
              <a:spcBef>
                <a:spcPct val="20000"/>
              </a:spcBef>
              <a:buFont typeface="Arial" panose="020B0604020202020204" pitchFamily="34" charset="0"/>
              <a:buChar char="–"/>
            </a:pPr>
            <a:r>
              <a:rPr lang="en-PH" sz="2400" dirty="0">
                <a:solidFill>
                  <a:prstClr val="black"/>
                </a:solidFill>
                <a:ea typeface="+mn-ea"/>
                <a:cs typeface="Arial" panose="020B0604020202020204" pitchFamily="34" charset="0"/>
              </a:rPr>
              <a:t>Three-year Rolling Plan and </a:t>
            </a:r>
          </a:p>
          <a:p>
            <a:pPr marL="742950" lvl="1" indent="-285750" algn="ctr">
              <a:spcBef>
                <a:spcPct val="20000"/>
              </a:spcBef>
              <a:buFont typeface="Arial" panose="020B0604020202020204" pitchFamily="34" charset="0"/>
              <a:buChar char="–"/>
            </a:pPr>
            <a:r>
              <a:rPr lang="en-PH" sz="2400" dirty="0">
                <a:solidFill>
                  <a:prstClr val="black"/>
                </a:solidFill>
                <a:ea typeface="+mn-ea"/>
                <a:cs typeface="Arial" panose="020B0604020202020204" pitchFamily="34" charset="0"/>
              </a:rPr>
              <a:t>Annual Plans</a:t>
            </a:r>
          </a:p>
          <a:p>
            <a:pPr algn="ctr"/>
            <a:endParaRPr lang="en-PH" sz="2400" dirty="0"/>
          </a:p>
        </p:txBody>
      </p:sp>
    </p:spTree>
    <p:extLst>
      <p:ext uri="{BB962C8B-B14F-4D97-AF65-F5344CB8AC3E}">
        <p14:creationId xmlns:p14="http://schemas.microsoft.com/office/powerpoint/2010/main" val="263139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83"/>
                                        </p:tgtEl>
                                        <p:attrNameLst>
                                          <p:attrName>style.color</p:attrName>
                                        </p:attrNameLst>
                                      </p:cBhvr>
                                      <p:to>
                                        <a:schemeClr val="bg1"/>
                                      </p:to>
                                    </p:animClr>
                                    <p:animClr clrSpc="rgb" dir="cw">
                                      <p:cBhvr>
                                        <p:cTn id="7" dur="250" autoRev="1" fill="remove"/>
                                        <p:tgtEl>
                                          <p:spTgt spid="183"/>
                                        </p:tgtEl>
                                        <p:attrNameLst>
                                          <p:attrName>fillcolor</p:attrName>
                                        </p:attrNameLst>
                                      </p:cBhvr>
                                      <p:to>
                                        <a:schemeClr val="bg1"/>
                                      </p:to>
                                    </p:animClr>
                                    <p:set>
                                      <p:cBhvr>
                                        <p:cTn id="8" dur="250" autoRev="1" fill="remove"/>
                                        <p:tgtEl>
                                          <p:spTgt spid="183"/>
                                        </p:tgtEl>
                                        <p:attrNameLst>
                                          <p:attrName>fill.type</p:attrName>
                                        </p:attrNameLst>
                                      </p:cBhvr>
                                      <p:to>
                                        <p:strVal val="solid"/>
                                      </p:to>
                                    </p:set>
                                    <p:set>
                                      <p:cBhvr>
                                        <p:cTn id="9" dur="250" autoRev="1" fill="remove"/>
                                        <p:tgtEl>
                                          <p:spTgt spid="1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PH"/>
              <a:t>Phases of Plan Formulation</a:t>
            </a:r>
            <a:endParaRPr/>
          </a:p>
        </p:txBody>
      </p:sp>
      <p:pic>
        <p:nvPicPr>
          <p:cNvPr id="190" name="Google Shape;190;p29"/>
          <p:cNvPicPr preferRelativeResize="0"/>
          <p:nvPr/>
        </p:nvPicPr>
        <p:blipFill rotWithShape="1">
          <a:blip r:embed="rId3">
            <a:alphaModFix/>
          </a:blip>
          <a:srcRect/>
          <a:stretch/>
        </p:blipFill>
        <p:spPr>
          <a:xfrm>
            <a:off x="76200" y="1066800"/>
            <a:ext cx="8915401" cy="5562600"/>
          </a:xfrm>
          <a:prstGeom prst="rect">
            <a:avLst/>
          </a:prstGeom>
          <a:noFill/>
          <a:ln>
            <a:noFill/>
          </a:ln>
        </p:spPr>
      </p:pic>
    </p:spTree>
    <p:extLst>
      <p:ext uri="{BB962C8B-B14F-4D97-AF65-F5344CB8AC3E}">
        <p14:creationId xmlns:p14="http://schemas.microsoft.com/office/powerpoint/2010/main" val="971772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81000" y="3680149"/>
            <a:ext cx="3316287" cy="457200"/>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pPr>
            <a:r>
              <a:rPr lang="en-US" sz="2000" cap="none" dirty="0">
                <a:solidFill>
                  <a:srgbClr val="002060"/>
                </a:solidFill>
                <a:latin typeface="Arial Rounded MT Bold" panose="020F0704030504030204" pitchFamily="34" charset="0"/>
              </a:rPr>
              <a:t>Strategic Planning</a:t>
            </a:r>
            <a:endParaRPr lang="en-PH" sz="2000" cap="none" dirty="0">
              <a:solidFill>
                <a:srgbClr val="002060"/>
              </a:solidFill>
              <a:latin typeface="Arial Rounded MT Bold" panose="020F0704030504030204" pitchFamily="34" charset="0"/>
            </a:endParaRPr>
          </a:p>
        </p:txBody>
      </p:sp>
      <p:sp>
        <p:nvSpPr>
          <p:cNvPr id="184" name="Google Shape;184;p28"/>
          <p:cNvSpPr txBox="1">
            <a:spLocks noGrp="1"/>
          </p:cNvSpPr>
          <p:nvPr>
            <p:ph type="body" idx="1"/>
          </p:nvPr>
        </p:nvSpPr>
        <p:spPr>
          <a:xfrm>
            <a:off x="722313" y="2906713"/>
            <a:ext cx="7772400" cy="5984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000"/>
              <a:buNone/>
            </a:pPr>
            <a:r>
              <a:rPr lang="en-US" sz="4000" b="1" dirty="0">
                <a:solidFill>
                  <a:srgbClr val="0070C0"/>
                </a:solidFill>
                <a:latin typeface="+mj-lt"/>
              </a:rPr>
              <a:t>Phases of Plan Formulation</a:t>
            </a:r>
            <a:endParaRPr sz="4000" b="1" dirty="0">
              <a:solidFill>
                <a:srgbClr val="0070C0"/>
              </a:solidFill>
              <a:latin typeface="+mj-lt"/>
            </a:endParaRPr>
          </a:p>
        </p:txBody>
      </p:sp>
      <p:sp>
        <p:nvSpPr>
          <p:cNvPr id="4" name="Google Shape;183;p28"/>
          <p:cNvSpPr txBox="1">
            <a:spLocks/>
          </p:cNvSpPr>
          <p:nvPr/>
        </p:nvSpPr>
        <p:spPr bwMode="auto">
          <a:xfrm>
            <a:off x="3200400" y="3700365"/>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Investment Planning</a:t>
            </a:r>
            <a:endParaRPr lang="en-PH" sz="2000" cap="none" dirty="0">
              <a:latin typeface="Arial Rounded MT Bold" panose="020F0704030504030204" pitchFamily="34" charset="0"/>
            </a:endParaRPr>
          </a:p>
        </p:txBody>
      </p:sp>
      <p:sp>
        <p:nvSpPr>
          <p:cNvPr id="5" name="Google Shape;183;p28"/>
          <p:cNvSpPr txBox="1">
            <a:spLocks/>
          </p:cNvSpPr>
          <p:nvPr/>
        </p:nvSpPr>
        <p:spPr bwMode="auto">
          <a:xfrm>
            <a:off x="6096000" y="3680149"/>
            <a:ext cx="331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algn="l" rtl="0" eaLnBrk="0" fontAlgn="base" hangingPunct="0">
              <a:spcBef>
                <a:spcPct val="0"/>
              </a:spcBef>
              <a:spcAft>
                <a:spcPct val="0"/>
              </a:spcAft>
              <a:defRPr sz="4000" b="1" kern="1200" cap="all">
                <a:solidFill>
                  <a:schemeClr val="tx2"/>
                </a:solidFill>
                <a:latin typeface="+mj-lt"/>
                <a:ea typeface="+mj-ea"/>
                <a:cs typeface="+mj-cs"/>
              </a:defRPr>
            </a:lvl1pPr>
            <a:lvl2pPr algn="ctr" rtl="0" eaLnBrk="0" fontAlgn="base" hangingPunct="0">
              <a:spcBef>
                <a:spcPct val="0"/>
              </a:spcBef>
              <a:spcAft>
                <a:spcPct val="0"/>
              </a:spcAft>
              <a:defRPr sz="4400">
                <a:solidFill>
                  <a:schemeClr val="tx1"/>
                </a:solidFill>
                <a:latin typeface="Bookman Old Style" pitchFamily="18" charset="0"/>
              </a:defRPr>
            </a:lvl2pPr>
            <a:lvl3pPr algn="ctr" rtl="0" eaLnBrk="0" fontAlgn="base" hangingPunct="0">
              <a:spcBef>
                <a:spcPct val="0"/>
              </a:spcBef>
              <a:spcAft>
                <a:spcPct val="0"/>
              </a:spcAft>
              <a:defRPr sz="4400">
                <a:solidFill>
                  <a:schemeClr val="tx1"/>
                </a:solidFill>
                <a:latin typeface="Bookman Old Style" pitchFamily="18" charset="0"/>
              </a:defRPr>
            </a:lvl3pPr>
            <a:lvl4pPr algn="ctr" rtl="0" eaLnBrk="0" fontAlgn="base" hangingPunct="0">
              <a:spcBef>
                <a:spcPct val="0"/>
              </a:spcBef>
              <a:spcAft>
                <a:spcPct val="0"/>
              </a:spcAft>
              <a:defRPr sz="4400">
                <a:solidFill>
                  <a:schemeClr val="tx1"/>
                </a:solidFill>
                <a:latin typeface="Bookman Old Style" pitchFamily="18" charset="0"/>
              </a:defRPr>
            </a:lvl4pPr>
            <a:lvl5pPr algn="ctr" rtl="0" eaLnBrk="0" fontAlgn="base" hangingPunct="0">
              <a:spcBef>
                <a:spcPct val="0"/>
              </a:spcBef>
              <a:spcAft>
                <a:spcPct val="0"/>
              </a:spcAft>
              <a:defRPr sz="4400">
                <a:solidFill>
                  <a:schemeClr val="tx1"/>
                </a:solidFill>
                <a:latin typeface="Bookman Old Style" pitchFamily="18" charset="0"/>
              </a:defRPr>
            </a:lvl5pPr>
            <a:lvl6pPr marL="457200" algn="ctr" rtl="0" fontAlgn="base">
              <a:spcBef>
                <a:spcPct val="0"/>
              </a:spcBef>
              <a:spcAft>
                <a:spcPct val="0"/>
              </a:spcAft>
              <a:defRPr sz="4400">
                <a:solidFill>
                  <a:schemeClr val="tx1"/>
                </a:solidFill>
                <a:latin typeface="Bookman Old Style" pitchFamily="18" charset="0"/>
              </a:defRPr>
            </a:lvl6pPr>
            <a:lvl7pPr marL="914400" algn="ctr" rtl="0" fontAlgn="base">
              <a:spcBef>
                <a:spcPct val="0"/>
              </a:spcBef>
              <a:spcAft>
                <a:spcPct val="0"/>
              </a:spcAft>
              <a:defRPr sz="4400">
                <a:solidFill>
                  <a:schemeClr val="tx1"/>
                </a:solidFill>
                <a:latin typeface="Bookman Old Style" pitchFamily="18" charset="0"/>
              </a:defRPr>
            </a:lvl7pPr>
            <a:lvl8pPr marL="1371600" algn="ctr" rtl="0" fontAlgn="base">
              <a:spcBef>
                <a:spcPct val="0"/>
              </a:spcBef>
              <a:spcAft>
                <a:spcPct val="0"/>
              </a:spcAft>
              <a:defRPr sz="4400">
                <a:solidFill>
                  <a:schemeClr val="tx1"/>
                </a:solidFill>
                <a:latin typeface="Bookman Old Style" pitchFamily="18" charset="0"/>
              </a:defRPr>
            </a:lvl8pPr>
            <a:lvl9pPr marL="1828800" algn="ctr" rtl="0" fontAlgn="base">
              <a:spcBef>
                <a:spcPct val="0"/>
              </a:spcBef>
              <a:spcAft>
                <a:spcPct val="0"/>
              </a:spcAft>
              <a:defRPr sz="4400">
                <a:solidFill>
                  <a:schemeClr val="tx1"/>
                </a:solidFill>
                <a:latin typeface="Bookman Old Style" pitchFamily="18" charset="0"/>
              </a:defRPr>
            </a:lvl9pPr>
          </a:lstStyle>
          <a:p>
            <a:pPr>
              <a:spcBef>
                <a:spcPts val="0"/>
              </a:spcBef>
              <a:spcAft>
                <a:spcPts val="0"/>
              </a:spcAft>
            </a:pPr>
            <a:r>
              <a:rPr lang="en-US" sz="2000" cap="none" dirty="0">
                <a:latin typeface="Arial Rounded MT Bold" panose="020F0704030504030204" pitchFamily="34" charset="0"/>
              </a:rPr>
              <a:t>Operational Planning</a:t>
            </a:r>
            <a:endParaRPr lang="en-PH" sz="2000" cap="none" dirty="0">
              <a:latin typeface="Arial Rounded MT Bold" panose="020F0704030504030204" pitchFamily="34" charset="0"/>
            </a:endParaRPr>
          </a:p>
        </p:txBody>
      </p:sp>
      <p:sp>
        <p:nvSpPr>
          <p:cNvPr id="3" name="TextBox 2"/>
          <p:cNvSpPr txBox="1"/>
          <p:nvPr/>
        </p:nvSpPr>
        <p:spPr>
          <a:xfrm>
            <a:off x="1560513" y="4724400"/>
            <a:ext cx="6096000" cy="830997"/>
          </a:xfrm>
          <a:prstGeom prst="rect">
            <a:avLst/>
          </a:prstGeom>
          <a:noFill/>
        </p:spPr>
        <p:txBody>
          <a:bodyPr wrap="square" rtlCol="0">
            <a:spAutoFit/>
          </a:bodyPr>
          <a:lstStyle/>
          <a:p>
            <a:pPr algn="ctr"/>
            <a:r>
              <a:rPr lang="en-US" sz="2400" dirty="0"/>
              <a:t>Which among the three phases provides the strategic direction?</a:t>
            </a:r>
            <a:endParaRPr lang="en-PH" sz="2400" dirty="0"/>
          </a:p>
        </p:txBody>
      </p:sp>
      <p:pic>
        <p:nvPicPr>
          <p:cNvPr id="2" name="Picture 1">
            <a:extLst>
              <a:ext uri="{FF2B5EF4-FFF2-40B4-BE49-F238E27FC236}">
                <a16:creationId xmlns:a16="http://schemas.microsoft.com/office/drawing/2014/main" id="{586DA403-2A89-AB0D-5AF0-FE7003570A2D}"/>
              </a:ext>
            </a:extLst>
          </p:cNvPr>
          <p:cNvPicPr>
            <a:picLocks noChangeAspect="1"/>
          </p:cNvPicPr>
          <p:nvPr/>
        </p:nvPicPr>
        <p:blipFill>
          <a:blip r:embed="rId3"/>
          <a:stretch>
            <a:fillRect/>
          </a:stretch>
        </p:blipFill>
        <p:spPr>
          <a:xfrm>
            <a:off x="0" y="0"/>
            <a:ext cx="9144000" cy="6857999"/>
          </a:xfrm>
          <a:prstGeom prst="rect">
            <a:avLst/>
          </a:prstGeom>
        </p:spPr>
      </p:pic>
    </p:spTree>
    <p:extLst>
      <p:ext uri="{BB962C8B-B14F-4D97-AF65-F5344CB8AC3E}">
        <p14:creationId xmlns:p14="http://schemas.microsoft.com/office/powerpoint/2010/main" val="88561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83"/>
                                        </p:tgtEl>
                                        <p:attrNameLst>
                                          <p:attrName>style.color</p:attrName>
                                        </p:attrNameLst>
                                      </p:cBhvr>
                                      <p:to>
                                        <a:schemeClr val="bg1"/>
                                      </p:to>
                                    </p:animClr>
                                    <p:animClr clrSpc="rgb" dir="cw">
                                      <p:cBhvr>
                                        <p:cTn id="7" dur="250" autoRev="1" fill="remove"/>
                                        <p:tgtEl>
                                          <p:spTgt spid="183"/>
                                        </p:tgtEl>
                                        <p:attrNameLst>
                                          <p:attrName>fillcolor</p:attrName>
                                        </p:attrNameLst>
                                      </p:cBhvr>
                                      <p:to>
                                        <a:schemeClr val="bg1"/>
                                      </p:to>
                                    </p:animClr>
                                    <p:set>
                                      <p:cBhvr>
                                        <p:cTn id="8" dur="250" autoRev="1" fill="remove"/>
                                        <p:tgtEl>
                                          <p:spTgt spid="183"/>
                                        </p:tgtEl>
                                        <p:attrNameLst>
                                          <p:attrName>fill.type</p:attrName>
                                        </p:attrNameLst>
                                      </p:cBhvr>
                                      <p:to>
                                        <p:strVal val="solid"/>
                                      </p:to>
                                    </p:set>
                                    <p:set>
                                      <p:cBhvr>
                                        <p:cTn id="9" dur="250" autoRev="1" fill="remove"/>
                                        <p:tgtEl>
                                          <p:spTgt spid="1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E4283936-52CE-CFEE-0430-CB8FAA570949}"/>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1625188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with medium confidence">
            <a:extLst>
              <a:ext uri="{FF2B5EF4-FFF2-40B4-BE49-F238E27FC236}">
                <a16:creationId xmlns:a16="http://schemas.microsoft.com/office/drawing/2014/main" id="{4D8A42A2-C485-1787-33DF-74B0C28C74DE}"/>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38412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table&#10;&#10;Description automatically generated">
            <a:extLst>
              <a:ext uri="{FF2B5EF4-FFF2-40B4-BE49-F238E27FC236}">
                <a16:creationId xmlns:a16="http://schemas.microsoft.com/office/drawing/2014/main" id="{FCE5E97E-298F-6C34-AD37-048EB7D62C33}"/>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3214057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4632B2-2E76-10A1-44B3-EA87E4384C32}"/>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2880482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F41AF6-3D2A-2385-62B9-B738799105C8}"/>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159314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685800" y="3397405"/>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PH" dirty="0"/>
              <a:t>Introduction to strategic planning</a:t>
            </a:r>
            <a:endParaRPr dirty="0"/>
          </a:p>
        </p:txBody>
      </p:sp>
    </p:spTree>
    <p:extLst>
      <p:ext uri="{BB962C8B-B14F-4D97-AF65-F5344CB8AC3E}">
        <p14:creationId xmlns:p14="http://schemas.microsoft.com/office/powerpoint/2010/main" val="2986272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B17897-CC73-5233-8564-2459DCC81AC2}"/>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1850074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180579-FD6A-DF31-ED98-57ED471F452B}"/>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3466474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Plan and budget execution</a:t>
            </a:r>
          </a:p>
        </p:txBody>
      </p:sp>
      <p:sp>
        <p:nvSpPr>
          <p:cNvPr id="3" name="Text Placeholder 2"/>
          <p:cNvSpPr>
            <a:spLocks noGrp="1"/>
          </p:cNvSpPr>
          <p:nvPr>
            <p:ph type="body" idx="1"/>
          </p:nvPr>
        </p:nvSpPr>
        <p:spPr/>
        <p:txBody>
          <a:bodyPr/>
          <a:lstStyle/>
          <a:p>
            <a:endParaRPr lang="en-PH"/>
          </a:p>
        </p:txBody>
      </p:sp>
    </p:spTree>
    <p:extLst>
      <p:ext uri="{BB962C8B-B14F-4D97-AF65-F5344CB8AC3E}">
        <p14:creationId xmlns:p14="http://schemas.microsoft.com/office/powerpoint/2010/main" val="1804768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7671800B-D49A-9C4A-9F79-B1E2C32D1F25}"/>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277423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03B1DDF6-B647-A78B-8F6D-DA38F3FB558B}"/>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523335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Word&#10;&#10;Description automatically generated">
            <a:extLst>
              <a:ext uri="{FF2B5EF4-FFF2-40B4-BE49-F238E27FC236}">
                <a16:creationId xmlns:a16="http://schemas.microsoft.com/office/drawing/2014/main" id="{301B9CC5-A5F2-1B1C-56F1-47EBFA9B5B9B}"/>
              </a:ext>
            </a:extLst>
          </p:cNvPr>
          <p:cNvPicPr>
            <a:picLocks noChangeAspect="1"/>
          </p:cNvPicPr>
          <p:nvPr/>
        </p:nvPicPr>
        <p:blipFill rotWithShape="1">
          <a:blip r:embed="rId2"/>
          <a:srcRect/>
          <a:stretch/>
        </p:blipFill>
        <p:spPr>
          <a:xfrm>
            <a:off x="20" y="10"/>
            <a:ext cx="9143980" cy="6857990"/>
          </a:xfrm>
          <a:prstGeom prst="rect">
            <a:avLst/>
          </a:prstGeom>
          <a:noFill/>
        </p:spPr>
      </p:pic>
    </p:spTree>
    <p:extLst>
      <p:ext uri="{BB962C8B-B14F-4D97-AF65-F5344CB8AC3E}">
        <p14:creationId xmlns:p14="http://schemas.microsoft.com/office/powerpoint/2010/main" val="3367960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PH"/>
              <a:t>Types of Plans in DepEd</a:t>
            </a:r>
            <a:endParaRPr/>
          </a:p>
        </p:txBody>
      </p:sp>
      <p:graphicFrame>
        <p:nvGraphicFramePr>
          <p:cNvPr id="196" name="Google Shape;196;p30"/>
          <p:cNvGraphicFramePr/>
          <p:nvPr>
            <p:extLst>
              <p:ext uri="{D42A27DB-BD31-4B8C-83A1-F6EECF244321}">
                <p14:modId xmlns:p14="http://schemas.microsoft.com/office/powerpoint/2010/main" val="3138884655"/>
              </p:ext>
            </p:extLst>
          </p:nvPr>
        </p:nvGraphicFramePr>
        <p:xfrm>
          <a:off x="0" y="914400"/>
          <a:ext cx="9144000" cy="5651900"/>
        </p:xfrm>
        <a:graphic>
          <a:graphicData uri="http://schemas.openxmlformats.org/drawingml/2006/table">
            <a:tbl>
              <a:tblPr firstRow="1" bandRow="1">
                <a:noFill/>
              </a:tblPr>
              <a:tblGrid>
                <a:gridCol w="2286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731324">
                <a:tc>
                  <a:txBody>
                    <a:bodyPr/>
                    <a:lstStyle/>
                    <a:p>
                      <a:pPr marL="0" marR="0" lvl="0" indent="0" algn="ctr" rtl="0">
                        <a:spcBef>
                          <a:spcPts val="0"/>
                        </a:spcBef>
                        <a:spcAft>
                          <a:spcPts val="0"/>
                        </a:spcAft>
                        <a:buNone/>
                      </a:pPr>
                      <a:r>
                        <a:rPr lang="en-PH" sz="2000" i="1" u="none" strike="noStrike" cap="none" dirty="0"/>
                        <a:t>Type of Plan</a:t>
                      </a:r>
                      <a:endParaRPr sz="2000" i="1" u="none" strike="noStrike" cap="none" dirty="0"/>
                    </a:p>
                  </a:txBody>
                  <a:tcPr marL="91450" marR="91450" marT="45725" marB="45725" anchor="ctr"/>
                </a:tc>
                <a:tc>
                  <a:txBody>
                    <a:bodyPr/>
                    <a:lstStyle/>
                    <a:p>
                      <a:pPr marL="0" marR="0" lvl="0" indent="0" algn="ctr" rtl="0">
                        <a:spcBef>
                          <a:spcPts val="0"/>
                        </a:spcBef>
                        <a:spcAft>
                          <a:spcPts val="0"/>
                        </a:spcAft>
                        <a:buNone/>
                      </a:pPr>
                      <a:r>
                        <a:rPr lang="en-PH" sz="2000" i="1" u="none" strike="noStrike" cap="none"/>
                        <a:t>Description</a:t>
                      </a:r>
                      <a:endParaRPr/>
                    </a:p>
                  </a:txBody>
                  <a:tcPr marL="91450" marR="91450" marT="45725" marB="45725" anchor="ctr"/>
                </a:tc>
                <a:tc>
                  <a:txBody>
                    <a:bodyPr/>
                    <a:lstStyle/>
                    <a:p>
                      <a:pPr marL="0" marR="0" lvl="0" indent="0" algn="ctr" rtl="0">
                        <a:spcBef>
                          <a:spcPts val="0"/>
                        </a:spcBef>
                        <a:spcAft>
                          <a:spcPts val="0"/>
                        </a:spcAft>
                        <a:buNone/>
                      </a:pPr>
                      <a:r>
                        <a:rPr lang="en-PH" sz="2000" i="1" u="none" strike="noStrike" cap="none"/>
                        <a:t>Document</a:t>
                      </a:r>
                      <a:endParaRPr/>
                    </a:p>
                  </a:txBody>
                  <a:tcPr marL="91450" marR="91450" marT="45725" marB="45725" anchor="ctr"/>
                </a:tc>
                <a:extLst>
                  <a:ext uri="{0D108BD9-81ED-4DB2-BD59-A6C34878D82A}">
                    <a16:rowId xmlns:a16="http://schemas.microsoft.com/office/drawing/2014/main" val="10000"/>
                  </a:ext>
                </a:extLst>
              </a:tr>
              <a:tr h="1180216">
                <a:tc>
                  <a:txBody>
                    <a:bodyPr/>
                    <a:lstStyle/>
                    <a:p>
                      <a:pPr marL="0" marR="0" lvl="0" indent="0" algn="l" rtl="0">
                        <a:spcBef>
                          <a:spcPts val="0"/>
                        </a:spcBef>
                        <a:spcAft>
                          <a:spcPts val="0"/>
                        </a:spcAft>
                        <a:buNone/>
                      </a:pPr>
                      <a:r>
                        <a:rPr lang="en-PH" sz="1800" u="none" strike="noStrike" cap="none"/>
                        <a:t>Strategic Plan</a:t>
                      </a:r>
                      <a:endParaRPr sz="1800"/>
                    </a:p>
                  </a:txBody>
                  <a:tcPr marL="91450" marR="91450" marT="45725" marB="45725" anchor="ctr"/>
                </a:tc>
                <a:tc>
                  <a:txBody>
                    <a:bodyPr/>
                    <a:lstStyle/>
                    <a:p>
                      <a:pPr marL="0" marR="0" lvl="0" indent="0" algn="l" rtl="0">
                        <a:spcBef>
                          <a:spcPts val="0"/>
                        </a:spcBef>
                        <a:spcAft>
                          <a:spcPts val="0"/>
                        </a:spcAft>
                        <a:buNone/>
                      </a:pPr>
                      <a:r>
                        <a:rPr lang="en-PH" sz="1800"/>
                        <a:t>Long-term plan for a desired future based on a thorough situational analysis, provides context for other plans</a:t>
                      </a:r>
                      <a:endParaRPr sz="1800"/>
                    </a:p>
                  </a:txBody>
                  <a:tcPr marL="91450" marR="91450" marT="45725" marB="45725" anchor="ctr"/>
                </a:tc>
                <a:tc>
                  <a:txBody>
                    <a:bodyPr/>
                    <a:lstStyle/>
                    <a:p>
                      <a:pPr marL="0" marR="0" lvl="0" indent="0" algn="l" rtl="0">
                        <a:spcBef>
                          <a:spcPts val="0"/>
                        </a:spcBef>
                        <a:spcAft>
                          <a:spcPts val="0"/>
                        </a:spcAft>
                        <a:buNone/>
                      </a:pPr>
                      <a:r>
                        <a:rPr lang="en-PH" sz="1800" dirty="0"/>
                        <a:t>NBEP </a:t>
                      </a:r>
                      <a:r>
                        <a:rPr lang="en-PH" sz="1800"/>
                        <a:t>/ REDP </a:t>
                      </a:r>
                      <a:r>
                        <a:rPr lang="en-PH" sz="1800" dirty="0"/>
                        <a:t>/ DEDP / SIP</a:t>
                      </a:r>
                      <a:endParaRPr dirty="0"/>
                    </a:p>
                  </a:txBody>
                  <a:tcPr marL="91450" marR="91450" marT="45725" marB="45725" anchor="ctr"/>
                </a:tc>
                <a:extLst>
                  <a:ext uri="{0D108BD9-81ED-4DB2-BD59-A6C34878D82A}">
                    <a16:rowId xmlns:a16="http://schemas.microsoft.com/office/drawing/2014/main" val="10001"/>
                  </a:ext>
                </a:extLst>
              </a:tr>
              <a:tr h="731324">
                <a:tc>
                  <a:txBody>
                    <a:bodyPr/>
                    <a:lstStyle/>
                    <a:p>
                      <a:pPr marL="0" marR="0" lvl="0" indent="0" algn="l" rtl="0">
                        <a:spcBef>
                          <a:spcPts val="0"/>
                        </a:spcBef>
                        <a:spcAft>
                          <a:spcPts val="0"/>
                        </a:spcAft>
                        <a:buNone/>
                      </a:pPr>
                      <a:r>
                        <a:rPr lang="en-PH" sz="1800"/>
                        <a:t>Investment Plan</a:t>
                      </a:r>
                      <a:endParaRPr/>
                    </a:p>
                  </a:txBody>
                  <a:tcPr marL="91450" marR="91450" marT="45725" marB="45725" anchor="ctr"/>
                </a:tc>
                <a:tc>
                  <a:txBody>
                    <a:bodyPr/>
                    <a:lstStyle/>
                    <a:p>
                      <a:pPr marL="0" marR="0" lvl="0" indent="0" algn="l" rtl="0">
                        <a:spcBef>
                          <a:spcPts val="0"/>
                        </a:spcBef>
                        <a:spcAft>
                          <a:spcPts val="0"/>
                        </a:spcAft>
                        <a:buNone/>
                      </a:pPr>
                      <a:r>
                        <a:rPr lang="en-PH" sz="1800"/>
                        <a:t>Resources needed for the strategic interventions and major programs</a:t>
                      </a:r>
                      <a:endParaRPr sz="1800"/>
                    </a:p>
                  </a:txBody>
                  <a:tcPr marL="91450" marR="91450" marT="45725" marB="45725" anchor="ctr"/>
                </a:tc>
                <a:tc>
                  <a:txBody>
                    <a:bodyPr/>
                    <a:lstStyle/>
                    <a:p>
                      <a:pPr marL="0" marR="0" lvl="0" indent="0" algn="l" rtl="0">
                        <a:spcBef>
                          <a:spcPts val="0"/>
                        </a:spcBef>
                        <a:spcAft>
                          <a:spcPts val="0"/>
                        </a:spcAft>
                        <a:buNone/>
                      </a:pPr>
                      <a:r>
                        <a:rPr lang="en-PH" sz="1800"/>
                        <a:t>Investment Plan</a:t>
                      </a:r>
                      <a:endParaRPr sz="1800"/>
                    </a:p>
                  </a:txBody>
                  <a:tcPr marL="91450" marR="91450" marT="45725" marB="45725" anchor="ctr"/>
                </a:tc>
                <a:extLst>
                  <a:ext uri="{0D108BD9-81ED-4DB2-BD59-A6C34878D82A}">
                    <a16:rowId xmlns:a16="http://schemas.microsoft.com/office/drawing/2014/main" val="10002"/>
                  </a:ext>
                </a:extLst>
              </a:tr>
              <a:tr h="1180216">
                <a:tc>
                  <a:txBody>
                    <a:bodyPr/>
                    <a:lstStyle/>
                    <a:p>
                      <a:pPr marL="0" marR="0" lvl="0" indent="0" algn="l" rtl="0">
                        <a:spcBef>
                          <a:spcPts val="0"/>
                        </a:spcBef>
                        <a:spcAft>
                          <a:spcPts val="0"/>
                        </a:spcAft>
                        <a:buNone/>
                      </a:pPr>
                      <a:r>
                        <a:rPr lang="en-PH" sz="1800"/>
                        <a:t>Program Plan</a:t>
                      </a:r>
                      <a:endParaRPr/>
                    </a:p>
                  </a:txBody>
                  <a:tcPr marL="91450" marR="91450" marT="45725" marB="45725" anchor="ctr"/>
                </a:tc>
                <a:tc>
                  <a:txBody>
                    <a:bodyPr/>
                    <a:lstStyle/>
                    <a:p>
                      <a:pPr marL="0" marR="0" lvl="0" indent="0" algn="l" rtl="0">
                        <a:spcBef>
                          <a:spcPts val="0"/>
                        </a:spcBef>
                        <a:spcAft>
                          <a:spcPts val="0"/>
                        </a:spcAft>
                        <a:buNone/>
                      </a:pPr>
                      <a:r>
                        <a:rPr lang="en-PH" sz="1800"/>
                        <a:t>Technical plan on the implementation details of the program including roles, beneficiaries, financial breakdowns, etc.</a:t>
                      </a:r>
                      <a:endParaRPr sz="1800"/>
                    </a:p>
                  </a:txBody>
                  <a:tcPr marL="91450" marR="91450" marT="45725" marB="45725" anchor="ctr"/>
                </a:tc>
                <a:tc>
                  <a:txBody>
                    <a:bodyPr/>
                    <a:lstStyle/>
                    <a:p>
                      <a:pPr marL="0" marR="0" lvl="0" indent="0" algn="l" rtl="0">
                        <a:spcBef>
                          <a:spcPts val="0"/>
                        </a:spcBef>
                        <a:spcAft>
                          <a:spcPts val="0"/>
                        </a:spcAft>
                        <a:buNone/>
                      </a:pPr>
                      <a:r>
                        <a:rPr lang="en-PH" sz="1800"/>
                        <a:t>Program Profile</a:t>
                      </a:r>
                      <a:endParaRPr/>
                    </a:p>
                  </a:txBody>
                  <a:tcPr marL="91450" marR="91450" marT="45725" marB="45725" anchor="ctr"/>
                </a:tc>
                <a:extLst>
                  <a:ext uri="{0D108BD9-81ED-4DB2-BD59-A6C34878D82A}">
                    <a16:rowId xmlns:a16="http://schemas.microsoft.com/office/drawing/2014/main" val="10003"/>
                  </a:ext>
                </a:extLst>
              </a:tr>
              <a:tr h="907860">
                <a:tc>
                  <a:txBody>
                    <a:bodyPr/>
                    <a:lstStyle/>
                    <a:p>
                      <a:pPr marL="0" marR="0" lvl="0" indent="0" algn="l" rtl="0">
                        <a:spcBef>
                          <a:spcPts val="0"/>
                        </a:spcBef>
                        <a:spcAft>
                          <a:spcPts val="0"/>
                        </a:spcAft>
                        <a:buNone/>
                      </a:pPr>
                      <a:r>
                        <a:rPr lang="en-PH" sz="1800"/>
                        <a:t>Operational Plan</a:t>
                      </a:r>
                      <a:endParaRPr/>
                    </a:p>
                  </a:txBody>
                  <a:tcPr marL="91450" marR="91450" marT="45725" marB="45725" anchor="ctr"/>
                </a:tc>
                <a:tc>
                  <a:txBody>
                    <a:bodyPr/>
                    <a:lstStyle/>
                    <a:p>
                      <a:pPr marL="0" marR="0" lvl="0" indent="0" algn="l" rtl="0">
                        <a:spcBef>
                          <a:spcPts val="0"/>
                        </a:spcBef>
                        <a:spcAft>
                          <a:spcPts val="0"/>
                        </a:spcAft>
                        <a:buNone/>
                      </a:pPr>
                      <a:r>
                        <a:rPr lang="en-PH" sz="1800" dirty="0"/>
                        <a:t>Specific plan detailing the outputs, activities, resources, and schedule for the given period</a:t>
                      </a:r>
                      <a:endParaRPr sz="1800" dirty="0"/>
                    </a:p>
                  </a:txBody>
                  <a:tcPr marL="91450" marR="91450" marT="45725" marB="45725" anchor="ctr"/>
                </a:tc>
                <a:tc>
                  <a:txBody>
                    <a:bodyPr/>
                    <a:lstStyle/>
                    <a:p>
                      <a:pPr marL="0" marR="0" lvl="0" indent="0" algn="l" rtl="0">
                        <a:spcBef>
                          <a:spcPts val="0"/>
                        </a:spcBef>
                        <a:spcAft>
                          <a:spcPts val="0"/>
                        </a:spcAft>
                        <a:buNone/>
                      </a:pPr>
                      <a:r>
                        <a:rPr lang="en-PH" sz="1800"/>
                        <a:t>Three-Year Plan</a:t>
                      </a:r>
                      <a:endParaRPr/>
                    </a:p>
                    <a:p>
                      <a:pPr marL="0" marR="0" lvl="0" indent="0" algn="l" rtl="0">
                        <a:spcBef>
                          <a:spcPts val="0"/>
                        </a:spcBef>
                        <a:spcAft>
                          <a:spcPts val="0"/>
                        </a:spcAft>
                        <a:buNone/>
                      </a:pPr>
                      <a:r>
                        <a:rPr lang="en-PH" sz="1800"/>
                        <a:t>WFP</a:t>
                      </a:r>
                      <a:endParaRPr/>
                    </a:p>
                    <a:p>
                      <a:pPr marL="0" marR="0" lvl="0" indent="0" algn="l" rtl="0">
                        <a:spcBef>
                          <a:spcPts val="0"/>
                        </a:spcBef>
                        <a:spcAft>
                          <a:spcPts val="0"/>
                        </a:spcAft>
                        <a:buNone/>
                      </a:pPr>
                      <a:r>
                        <a:rPr lang="en-PH" sz="1800"/>
                        <a:t>PPMP / APP</a:t>
                      </a:r>
                      <a:endParaRPr sz="1800"/>
                    </a:p>
                  </a:txBody>
                  <a:tcPr marL="91450" marR="91450" marT="45725" marB="45725" anchor="ctr"/>
                </a:tc>
                <a:extLst>
                  <a:ext uri="{0D108BD9-81ED-4DB2-BD59-A6C34878D82A}">
                    <a16:rowId xmlns:a16="http://schemas.microsoft.com/office/drawing/2014/main" val="10004"/>
                  </a:ext>
                </a:extLst>
              </a:tr>
              <a:tr h="907860">
                <a:tc>
                  <a:txBody>
                    <a:bodyPr/>
                    <a:lstStyle/>
                    <a:p>
                      <a:pPr marL="0" marR="0" lvl="0" indent="0" algn="l" rtl="0">
                        <a:spcBef>
                          <a:spcPts val="0"/>
                        </a:spcBef>
                        <a:spcAft>
                          <a:spcPts val="0"/>
                        </a:spcAft>
                        <a:buNone/>
                      </a:pPr>
                      <a:r>
                        <a:rPr lang="en-PH" sz="1800"/>
                        <a:t>Plan Adjustment</a:t>
                      </a:r>
                      <a:endParaRPr/>
                    </a:p>
                  </a:txBody>
                  <a:tcPr marL="91450" marR="91450" marT="45725" marB="45725" anchor="ctr"/>
                </a:tc>
                <a:tc>
                  <a:txBody>
                    <a:bodyPr/>
                    <a:lstStyle/>
                    <a:p>
                      <a:pPr marL="0" marR="0" lvl="0" indent="0" algn="l" rtl="0">
                        <a:spcBef>
                          <a:spcPts val="0"/>
                        </a:spcBef>
                        <a:spcAft>
                          <a:spcPts val="0"/>
                        </a:spcAft>
                        <a:buNone/>
                      </a:pPr>
                      <a:r>
                        <a:rPr lang="en-PH" sz="1800"/>
                        <a:t>Contingencies formulated after PIR to adjust the plans in order to keep implementation on track</a:t>
                      </a:r>
                      <a:endParaRPr sz="1800"/>
                    </a:p>
                  </a:txBody>
                  <a:tcPr marL="91450" marR="91450" marT="45725" marB="45725" anchor="ctr"/>
                </a:tc>
                <a:tc>
                  <a:txBody>
                    <a:bodyPr/>
                    <a:lstStyle/>
                    <a:p>
                      <a:pPr marL="0" marR="0" lvl="0" indent="0" algn="l" rtl="0">
                        <a:spcBef>
                          <a:spcPts val="0"/>
                        </a:spcBef>
                        <a:spcAft>
                          <a:spcPts val="0"/>
                        </a:spcAft>
                        <a:buNone/>
                      </a:pPr>
                      <a:r>
                        <a:rPr lang="en-PH" sz="1800" dirty="0"/>
                        <a:t>Catch-Up Plan</a:t>
                      </a:r>
                      <a:endParaRPr dirty="0"/>
                    </a:p>
                  </a:txBody>
                  <a:tcPr marL="91450" marR="91450" marT="45725" marB="457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5548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Levels of Governance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990600"/>
            <a:ext cx="862296" cy="86229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465510"/>
            <a:ext cx="862296" cy="86229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4101089"/>
            <a:ext cx="862296" cy="86229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5550274"/>
            <a:ext cx="846058" cy="846058"/>
          </a:xfrm>
          <a:prstGeom prst="rect">
            <a:avLst/>
          </a:prstGeom>
        </p:spPr>
      </p:pic>
      <p:sp>
        <p:nvSpPr>
          <p:cNvPr id="10" name="TextBox 9"/>
          <p:cNvSpPr txBox="1"/>
          <p:nvPr/>
        </p:nvSpPr>
        <p:spPr>
          <a:xfrm>
            <a:off x="3352800" y="1122749"/>
            <a:ext cx="2438400" cy="5078313"/>
          </a:xfrm>
          <a:prstGeom prst="rect">
            <a:avLst/>
          </a:prstGeom>
          <a:noFill/>
        </p:spPr>
        <p:txBody>
          <a:bodyPr wrap="square" rtlCol="0">
            <a:spAutoFit/>
          </a:bodyPr>
          <a:lstStyle/>
          <a:p>
            <a:r>
              <a:rPr lang="en-PH" dirty="0">
                <a:latin typeface="Times New Roman" panose="02020603050405020304" pitchFamily="18" charset="0"/>
                <a:cs typeface="Times New Roman" panose="02020603050405020304" pitchFamily="18" charset="0"/>
              </a:rPr>
              <a:t>Formulate policies, </a:t>
            </a:r>
          </a:p>
          <a:p>
            <a:r>
              <a:rPr lang="en-PH" dirty="0">
                <a:latin typeface="Times New Roman" panose="02020603050405020304" pitchFamily="18" charset="0"/>
                <a:cs typeface="Times New Roman" panose="02020603050405020304" pitchFamily="18" charset="0"/>
              </a:rPr>
              <a:t>programs, systems</a:t>
            </a: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r>
              <a:rPr lang="en-PH" dirty="0">
                <a:latin typeface="Times New Roman" panose="02020603050405020304" pitchFamily="18" charset="0"/>
                <a:cs typeface="Times New Roman" panose="02020603050405020304" pitchFamily="18" charset="0"/>
              </a:rPr>
              <a:t>Adapt policies, programs, systems</a:t>
            </a: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r>
              <a:rPr lang="en-PH" dirty="0">
                <a:latin typeface="Times New Roman" panose="02020603050405020304" pitchFamily="18" charset="0"/>
                <a:cs typeface="Times New Roman" panose="02020603050405020304" pitchFamily="18" charset="0"/>
              </a:rPr>
              <a:t>Provide basic education support services</a:t>
            </a: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r>
              <a:rPr lang="en-PH" dirty="0">
                <a:latin typeface="Times New Roman" panose="02020603050405020304" pitchFamily="18" charset="0"/>
                <a:cs typeface="Times New Roman" panose="02020603050405020304" pitchFamily="18" charset="0"/>
              </a:rPr>
              <a:t>Deliver basic education services</a:t>
            </a:r>
          </a:p>
        </p:txBody>
      </p:sp>
      <p:sp>
        <p:nvSpPr>
          <p:cNvPr id="11" name="TextBox 10"/>
          <p:cNvSpPr txBox="1"/>
          <p:nvPr/>
        </p:nvSpPr>
        <p:spPr>
          <a:xfrm>
            <a:off x="6248400" y="1143000"/>
            <a:ext cx="2590800" cy="5078313"/>
          </a:xfrm>
          <a:prstGeom prst="rect">
            <a:avLst/>
          </a:prstGeom>
          <a:noFill/>
        </p:spPr>
        <p:txBody>
          <a:bodyPr wrap="square" rtlCol="0">
            <a:spAutoFit/>
          </a:bodyPr>
          <a:lstStyle/>
          <a:p>
            <a:r>
              <a:rPr lang="en-PH" dirty="0">
                <a:latin typeface="Times New Roman" panose="02020603050405020304" pitchFamily="18" charset="0"/>
                <a:cs typeface="Times New Roman" panose="02020603050405020304" pitchFamily="18" charset="0"/>
              </a:rPr>
              <a:t>Overall directions, national strategies</a:t>
            </a: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r>
              <a:rPr lang="en-PH" dirty="0">
                <a:latin typeface="Times New Roman" panose="02020603050405020304" pitchFamily="18" charset="0"/>
                <a:cs typeface="Times New Roman" panose="02020603050405020304" pitchFamily="18" charset="0"/>
              </a:rPr>
              <a:t>Contextualized programs, policies, systems</a:t>
            </a: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r>
              <a:rPr lang="en-PH" dirty="0">
                <a:latin typeface="Times New Roman" panose="02020603050405020304" pitchFamily="18" charset="0"/>
                <a:cs typeface="Times New Roman" panose="02020603050405020304" pitchFamily="18" charset="0"/>
              </a:rPr>
              <a:t>Demand-driven technical assistance to schools</a:t>
            </a: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r>
              <a:rPr lang="en-PH" dirty="0">
                <a:latin typeface="Times New Roman" panose="02020603050405020304" pitchFamily="18" charset="0"/>
                <a:cs typeface="Times New Roman" panose="02020603050405020304" pitchFamily="18" charset="0"/>
              </a:rPr>
              <a:t>Teaching &amp; Learning</a:t>
            </a:r>
          </a:p>
          <a:p>
            <a:r>
              <a:rPr lang="en-PH" dirty="0">
                <a:latin typeface="Times New Roman" panose="02020603050405020304" pitchFamily="18" charset="0"/>
                <a:cs typeface="Times New Roman" panose="02020603050405020304" pitchFamily="18" charset="0"/>
              </a:rPr>
              <a:t>School governance</a:t>
            </a:r>
          </a:p>
        </p:txBody>
      </p:sp>
      <p:sp>
        <p:nvSpPr>
          <p:cNvPr id="12" name="TextBox 11"/>
          <p:cNvSpPr txBox="1"/>
          <p:nvPr/>
        </p:nvSpPr>
        <p:spPr>
          <a:xfrm>
            <a:off x="152400" y="1822230"/>
            <a:ext cx="1371600" cy="646331"/>
          </a:xfrm>
          <a:prstGeom prst="rect">
            <a:avLst/>
          </a:prstGeom>
          <a:noFill/>
        </p:spPr>
        <p:txBody>
          <a:bodyPr wrap="square" rtlCol="0">
            <a:spAutoFit/>
            <a:scene3d>
              <a:camera prst="orthographicFront"/>
              <a:lightRig rig="threePt" dir="t"/>
            </a:scene3d>
            <a:sp3d extrusionH="57150">
              <a:bevelT w="38100" h="38100"/>
            </a:sp3d>
          </a:bodyPr>
          <a:lstStyle/>
          <a:p>
            <a:r>
              <a:rPr lang="en-PH" dirty="0">
                <a:effectLst>
                  <a:outerShdw blurRad="60007" dist="200025" dir="15000000" sy="30000" kx="-1800000" algn="bl" rotWithShape="0">
                    <a:prstClr val="black">
                      <a:alpha val="32000"/>
                    </a:prstClr>
                  </a:outerShdw>
                </a:effectLst>
                <a:latin typeface="+mj-lt"/>
              </a:rPr>
              <a:t>Strategic Directions</a:t>
            </a:r>
          </a:p>
        </p:txBody>
      </p:sp>
      <p:sp>
        <p:nvSpPr>
          <p:cNvPr id="13" name="TextBox 12"/>
          <p:cNvSpPr txBox="1"/>
          <p:nvPr/>
        </p:nvSpPr>
        <p:spPr>
          <a:xfrm>
            <a:off x="152400" y="4992469"/>
            <a:ext cx="1524000" cy="646331"/>
          </a:xfrm>
          <a:prstGeom prst="rect">
            <a:avLst/>
          </a:prstGeom>
          <a:noFill/>
        </p:spPr>
        <p:txBody>
          <a:bodyPr wrap="square" rtlCol="0">
            <a:spAutoFit/>
            <a:scene3d>
              <a:camera prst="orthographicFront"/>
              <a:lightRig rig="threePt" dir="t"/>
            </a:scene3d>
            <a:sp3d extrusionH="57150">
              <a:bevelT w="38100" h="38100"/>
            </a:sp3d>
          </a:bodyPr>
          <a:lstStyle/>
          <a:p>
            <a:r>
              <a:rPr lang="en-PH" dirty="0">
                <a:effectLst>
                  <a:outerShdw blurRad="60007" dist="200025" dir="15000000" sy="30000" kx="-1800000" algn="bl" rotWithShape="0">
                    <a:prstClr val="black">
                      <a:alpha val="32000"/>
                    </a:prstClr>
                  </a:outerShdw>
                </a:effectLst>
                <a:latin typeface="+mj-lt"/>
              </a:rPr>
              <a:t>Operational Concerns</a:t>
            </a:r>
          </a:p>
        </p:txBody>
      </p:sp>
      <p:cxnSp>
        <p:nvCxnSpPr>
          <p:cNvPr id="15" name="Straight Connector 14"/>
          <p:cNvCxnSpPr/>
          <p:nvPr/>
        </p:nvCxnSpPr>
        <p:spPr>
          <a:xfrm>
            <a:off x="457200" y="3810000"/>
            <a:ext cx="8001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67000" y="1143000"/>
            <a:ext cx="533400" cy="4801314"/>
          </a:xfrm>
          <a:prstGeom prst="rect">
            <a:avLst/>
          </a:prstGeom>
          <a:noFill/>
        </p:spPr>
        <p:txBody>
          <a:bodyPr wrap="square" rtlCol="0">
            <a:spAutoFit/>
          </a:bodyPr>
          <a:lstStyle/>
          <a:p>
            <a:r>
              <a:rPr lang="en-PH" dirty="0">
                <a:solidFill>
                  <a:srgbClr val="FF0000"/>
                </a:solidFill>
                <a:latin typeface="+mj-lt"/>
              </a:rPr>
              <a:t>CO</a:t>
            </a:r>
          </a:p>
          <a:p>
            <a:endParaRPr lang="en-PH" dirty="0">
              <a:solidFill>
                <a:srgbClr val="FF0000"/>
              </a:solidFill>
              <a:latin typeface="+mj-lt"/>
            </a:endParaRPr>
          </a:p>
          <a:p>
            <a:endParaRPr lang="en-PH" dirty="0">
              <a:solidFill>
                <a:srgbClr val="FF0000"/>
              </a:solidFill>
              <a:latin typeface="+mj-lt"/>
            </a:endParaRPr>
          </a:p>
          <a:p>
            <a:endParaRPr lang="en-PH" dirty="0">
              <a:solidFill>
                <a:srgbClr val="FF0000"/>
              </a:solidFill>
              <a:latin typeface="+mj-lt"/>
            </a:endParaRPr>
          </a:p>
          <a:p>
            <a:r>
              <a:rPr lang="en-PH" dirty="0">
                <a:solidFill>
                  <a:srgbClr val="FF0000"/>
                </a:solidFill>
                <a:latin typeface="+mj-lt"/>
              </a:rPr>
              <a:t>R</a:t>
            </a:r>
          </a:p>
          <a:p>
            <a:r>
              <a:rPr lang="en-PH" dirty="0">
                <a:solidFill>
                  <a:srgbClr val="FF0000"/>
                </a:solidFill>
                <a:latin typeface="+mj-lt"/>
              </a:rPr>
              <a:t>O</a:t>
            </a:r>
          </a:p>
          <a:p>
            <a:endParaRPr lang="en-PH" dirty="0">
              <a:solidFill>
                <a:srgbClr val="FF0000"/>
              </a:solidFill>
              <a:latin typeface="+mj-lt"/>
            </a:endParaRPr>
          </a:p>
          <a:p>
            <a:endParaRPr lang="en-PH" dirty="0">
              <a:solidFill>
                <a:srgbClr val="FF0000"/>
              </a:solidFill>
              <a:latin typeface="+mj-lt"/>
            </a:endParaRPr>
          </a:p>
          <a:p>
            <a:endParaRPr lang="en-PH" dirty="0">
              <a:solidFill>
                <a:srgbClr val="FF0000"/>
              </a:solidFill>
              <a:latin typeface="+mj-lt"/>
            </a:endParaRPr>
          </a:p>
          <a:p>
            <a:endParaRPr lang="en-PH" dirty="0">
              <a:solidFill>
                <a:srgbClr val="FF0000"/>
              </a:solidFill>
              <a:latin typeface="+mj-lt"/>
            </a:endParaRPr>
          </a:p>
          <a:p>
            <a:r>
              <a:rPr lang="en-PH" dirty="0">
                <a:solidFill>
                  <a:srgbClr val="FF0000"/>
                </a:solidFill>
                <a:latin typeface="+mj-lt"/>
              </a:rPr>
              <a:t>S</a:t>
            </a:r>
          </a:p>
          <a:p>
            <a:r>
              <a:rPr lang="en-PH" dirty="0">
                <a:solidFill>
                  <a:srgbClr val="FF0000"/>
                </a:solidFill>
                <a:latin typeface="+mj-lt"/>
              </a:rPr>
              <a:t>D</a:t>
            </a:r>
          </a:p>
          <a:p>
            <a:r>
              <a:rPr lang="en-PH" dirty="0">
                <a:solidFill>
                  <a:srgbClr val="FF0000"/>
                </a:solidFill>
                <a:latin typeface="+mj-lt"/>
              </a:rPr>
              <a:t>O</a:t>
            </a:r>
          </a:p>
          <a:p>
            <a:endParaRPr lang="en-PH" dirty="0">
              <a:solidFill>
                <a:srgbClr val="FF0000"/>
              </a:solidFill>
              <a:latin typeface="+mj-lt"/>
            </a:endParaRPr>
          </a:p>
          <a:p>
            <a:endParaRPr lang="en-PH" dirty="0">
              <a:solidFill>
                <a:srgbClr val="FF0000"/>
              </a:solidFill>
              <a:latin typeface="+mj-lt"/>
            </a:endParaRPr>
          </a:p>
          <a:p>
            <a:r>
              <a:rPr lang="en-PH" dirty="0">
                <a:solidFill>
                  <a:srgbClr val="FF0000"/>
                </a:solidFill>
                <a:latin typeface="+mj-lt"/>
              </a:rPr>
              <a:t>S</a:t>
            </a:r>
          </a:p>
        </p:txBody>
      </p:sp>
    </p:spTree>
    <p:extLst>
      <p:ext uri="{BB962C8B-B14F-4D97-AF65-F5344CB8AC3E}">
        <p14:creationId xmlns:p14="http://schemas.microsoft.com/office/powerpoint/2010/main" val="3766104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Strategic Planning</a:t>
            </a:r>
          </a:p>
        </p:txBody>
      </p:sp>
      <p:sp>
        <p:nvSpPr>
          <p:cNvPr id="4" name="Text Placeholder 3"/>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495802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Strategic Planning</a:t>
            </a:r>
          </a:p>
        </p:txBody>
      </p:sp>
      <p:graphicFrame>
        <p:nvGraphicFramePr>
          <p:cNvPr id="5" name="Content Placeholder 4"/>
          <p:cNvGraphicFramePr>
            <a:graphicFrameLocks noGrp="1"/>
          </p:cNvGraphicFramePr>
          <p:nvPr>
            <p:ph idx="1"/>
          </p:nvPr>
        </p:nvGraphicFramePr>
        <p:xfrm>
          <a:off x="76200" y="1066800"/>
          <a:ext cx="8991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pPr>
              <a:defRPr/>
            </a:pPr>
            <a:fld id="{ECBEADCA-24F2-4ED7-9AEA-183028F5A626}" type="slidenum">
              <a:rPr lang="fil-PH" smtClean="0"/>
              <a:pPr>
                <a:defRPr/>
              </a:pPr>
              <a:t>39</a:t>
            </a:fld>
            <a:endParaRPr lang="fil-PH" dirty="0"/>
          </a:p>
        </p:txBody>
      </p:sp>
    </p:spTree>
    <p:extLst>
      <p:ext uri="{BB962C8B-B14F-4D97-AF65-F5344CB8AC3E}">
        <p14:creationId xmlns:p14="http://schemas.microsoft.com/office/powerpoint/2010/main" val="37057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871D-8B72-2117-2724-F916D58C90EA}"/>
              </a:ext>
            </a:extLst>
          </p:cNvPr>
          <p:cNvSpPr>
            <a:spLocks noGrp="1"/>
          </p:cNvSpPr>
          <p:nvPr>
            <p:ph type="title"/>
          </p:nvPr>
        </p:nvSpPr>
        <p:spPr/>
        <p:txBody>
          <a:bodyPr/>
          <a:lstStyle/>
          <a:p>
            <a:r>
              <a:rPr lang="en-PH" dirty="0"/>
              <a:t>Session Objectives</a:t>
            </a:r>
          </a:p>
        </p:txBody>
      </p:sp>
      <p:sp>
        <p:nvSpPr>
          <p:cNvPr id="3" name="Content Placeholder 2">
            <a:extLst>
              <a:ext uri="{FF2B5EF4-FFF2-40B4-BE49-F238E27FC236}">
                <a16:creationId xmlns:a16="http://schemas.microsoft.com/office/drawing/2014/main" id="{9E4F8749-44F9-8116-9D70-34588AF5A8D1}"/>
              </a:ext>
            </a:extLst>
          </p:cNvPr>
          <p:cNvSpPr>
            <a:spLocks noGrp="1"/>
          </p:cNvSpPr>
          <p:nvPr>
            <p:ph idx="1"/>
          </p:nvPr>
        </p:nvSpPr>
        <p:spPr/>
        <p:txBody>
          <a:bodyPr/>
          <a:lstStyle/>
          <a:p>
            <a:pPr marL="514350" indent="-514350">
              <a:buAutoNum type="arabicPeriod"/>
            </a:pPr>
            <a:r>
              <a:rPr lang="en-PH" b="1" dirty="0">
                <a:solidFill>
                  <a:schemeClr val="accent1">
                    <a:lumMod val="75000"/>
                  </a:schemeClr>
                </a:solidFill>
                <a:latin typeface="+mj-lt"/>
              </a:rPr>
              <a:t>To define strategic planning</a:t>
            </a:r>
          </a:p>
          <a:p>
            <a:pPr marL="514350" indent="-514350">
              <a:buAutoNum type="arabicPeriod"/>
            </a:pPr>
            <a:r>
              <a:rPr lang="en-PH" b="1" dirty="0">
                <a:solidFill>
                  <a:schemeClr val="accent1">
                    <a:lumMod val="75000"/>
                  </a:schemeClr>
                </a:solidFill>
                <a:latin typeface="+mj-lt"/>
              </a:rPr>
              <a:t>To learn the phases of plan formulation</a:t>
            </a:r>
          </a:p>
          <a:p>
            <a:pPr marL="514350" indent="-514350">
              <a:buAutoNum type="arabicPeriod"/>
            </a:pPr>
            <a:r>
              <a:rPr lang="en-PH" b="1" dirty="0">
                <a:solidFill>
                  <a:schemeClr val="accent1">
                    <a:lumMod val="75000"/>
                  </a:schemeClr>
                </a:solidFill>
                <a:latin typeface="+mj-lt"/>
              </a:rPr>
              <a:t>To enumerate the types of plans in the Department</a:t>
            </a:r>
          </a:p>
          <a:p>
            <a:pPr marL="514350" indent="-514350">
              <a:buAutoNum type="arabicPeriod"/>
            </a:pPr>
            <a:r>
              <a:rPr lang="en-PH" b="1" dirty="0">
                <a:solidFill>
                  <a:schemeClr val="accent1">
                    <a:lumMod val="75000"/>
                  </a:schemeClr>
                </a:solidFill>
                <a:latin typeface="+mj-lt"/>
              </a:rPr>
              <a:t>To identify the red flags in strategic planning</a:t>
            </a:r>
          </a:p>
        </p:txBody>
      </p:sp>
    </p:spTree>
    <p:extLst>
      <p:ext uri="{BB962C8B-B14F-4D97-AF65-F5344CB8AC3E}">
        <p14:creationId xmlns:p14="http://schemas.microsoft.com/office/powerpoint/2010/main" val="2406969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30763"/>
          </a:xfrm>
        </p:spPr>
        <p:txBody>
          <a:bodyPr anchor="ctr"/>
          <a:lstStyle/>
          <a:p>
            <a:pPr marL="0" indent="0" algn="ctr">
              <a:buNone/>
            </a:pPr>
            <a:r>
              <a:rPr lang="en-PH" sz="4000" dirty="0">
                <a:latin typeface="Times New Roman" panose="02020603050405020304" pitchFamily="18" charset="0"/>
                <a:cs typeface="Times New Roman" panose="02020603050405020304" pitchFamily="18" charset="0"/>
              </a:rPr>
              <a:t>How do you know if your strategic plan is not strategic?</a:t>
            </a:r>
          </a:p>
        </p:txBody>
      </p:sp>
    </p:spTree>
    <p:extLst>
      <p:ext uri="{BB962C8B-B14F-4D97-AF65-F5344CB8AC3E}">
        <p14:creationId xmlns:p14="http://schemas.microsoft.com/office/powerpoint/2010/main" val="289327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828800"/>
            <a:ext cx="7315200" cy="4742689"/>
          </a:xfrm>
        </p:spPr>
      </p:pic>
      <p:sp>
        <p:nvSpPr>
          <p:cNvPr id="5" name="TextBox 4"/>
          <p:cNvSpPr txBox="1"/>
          <p:nvPr/>
        </p:nvSpPr>
        <p:spPr>
          <a:xfrm>
            <a:off x="838200" y="1143000"/>
            <a:ext cx="7391400" cy="584775"/>
          </a:xfrm>
          <a:prstGeom prst="rect">
            <a:avLst/>
          </a:prstGeom>
          <a:noFill/>
        </p:spPr>
        <p:txBody>
          <a:bodyPr wrap="square" rtlCol="0">
            <a:spAutoFit/>
          </a:bodyPr>
          <a:lstStyle/>
          <a:p>
            <a:pPr algn="ctr"/>
            <a:r>
              <a:rPr lang="en-US" sz="3200" dirty="0"/>
              <a:t>One size fits all analysis</a:t>
            </a:r>
            <a:endParaRPr lang="en-PH" sz="3200" dirty="0"/>
          </a:p>
        </p:txBody>
      </p:sp>
    </p:spTree>
    <p:extLst>
      <p:ext uri="{BB962C8B-B14F-4D97-AF65-F5344CB8AC3E}">
        <p14:creationId xmlns:p14="http://schemas.microsoft.com/office/powerpoint/2010/main" val="2003321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584775"/>
          </a:xfrm>
          <a:prstGeom prst="rect">
            <a:avLst/>
          </a:prstGeom>
          <a:noFill/>
        </p:spPr>
        <p:txBody>
          <a:bodyPr wrap="square" rtlCol="0">
            <a:spAutoFit/>
          </a:bodyPr>
          <a:lstStyle/>
          <a:p>
            <a:pPr algn="ctr"/>
            <a:r>
              <a:rPr lang="en-US" sz="3200" dirty="0"/>
              <a:t>Tendency to target all</a:t>
            </a:r>
            <a:endParaRPr lang="en-PH" sz="3200" dirty="0"/>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b="3709"/>
          <a:stretch/>
        </p:blipFill>
        <p:spPr>
          <a:xfrm>
            <a:off x="1524000" y="1824831"/>
            <a:ext cx="6553200" cy="4347369"/>
          </a:xfrm>
        </p:spPr>
      </p:pic>
      <p:sp>
        <p:nvSpPr>
          <p:cNvPr id="10" name="Rectangle 9"/>
          <p:cNvSpPr/>
          <p:nvPr/>
        </p:nvSpPr>
        <p:spPr>
          <a:xfrm>
            <a:off x="1524000" y="3740421"/>
            <a:ext cx="1371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Problematic</a:t>
            </a:r>
            <a:endParaRPr lang="en-PH" dirty="0"/>
          </a:p>
        </p:txBody>
      </p:sp>
      <p:sp>
        <p:nvSpPr>
          <p:cNvPr id="11" name="Rectangle 10"/>
          <p:cNvSpPr/>
          <p:nvPr/>
        </p:nvSpPr>
        <p:spPr>
          <a:xfrm>
            <a:off x="2362200" y="4724400"/>
            <a:ext cx="1371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 problematic</a:t>
            </a:r>
            <a:endParaRPr lang="en-PH" dirty="0"/>
          </a:p>
        </p:txBody>
      </p:sp>
      <p:sp>
        <p:nvSpPr>
          <p:cNvPr id="12" name="Rectangle 11"/>
          <p:cNvSpPr/>
          <p:nvPr/>
        </p:nvSpPr>
        <p:spPr>
          <a:xfrm>
            <a:off x="3043335" y="5583456"/>
            <a:ext cx="1371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 problematic</a:t>
            </a:r>
            <a:endParaRPr lang="en-PH" dirty="0"/>
          </a:p>
        </p:txBody>
      </p:sp>
    </p:spTree>
    <p:extLst>
      <p:ext uri="{BB962C8B-B14F-4D97-AF65-F5344CB8AC3E}">
        <p14:creationId xmlns:p14="http://schemas.microsoft.com/office/powerpoint/2010/main" val="897758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584775"/>
          </a:xfrm>
          <a:prstGeom prst="rect">
            <a:avLst/>
          </a:prstGeom>
          <a:noFill/>
        </p:spPr>
        <p:txBody>
          <a:bodyPr wrap="square" rtlCol="0">
            <a:spAutoFit/>
          </a:bodyPr>
          <a:lstStyle/>
          <a:p>
            <a:pPr algn="ctr"/>
            <a:r>
              <a:rPr lang="en-US" sz="3200" dirty="0"/>
              <a:t>You want to do everything</a:t>
            </a:r>
            <a:endParaRPr lang="en-PH" sz="3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400" y="1651274"/>
            <a:ext cx="4876800" cy="4876800"/>
          </a:xfrm>
        </p:spPr>
      </p:pic>
    </p:spTree>
    <p:extLst>
      <p:ext uri="{BB962C8B-B14F-4D97-AF65-F5344CB8AC3E}">
        <p14:creationId xmlns:p14="http://schemas.microsoft.com/office/powerpoint/2010/main" val="395107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584775"/>
          </a:xfrm>
          <a:prstGeom prst="rect">
            <a:avLst/>
          </a:prstGeom>
          <a:noFill/>
        </p:spPr>
        <p:txBody>
          <a:bodyPr wrap="square" rtlCol="0">
            <a:spAutoFit/>
          </a:bodyPr>
          <a:lstStyle/>
          <a:p>
            <a:pPr algn="ctr"/>
            <a:r>
              <a:rPr lang="en-US" sz="3200" dirty="0"/>
              <a:t>More of the same</a:t>
            </a:r>
            <a:endParaRPr lang="en-PH"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752600"/>
            <a:ext cx="4648200" cy="4648200"/>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95" y="3238777"/>
            <a:ext cx="2638405" cy="2019023"/>
          </a:xfrm>
          <a:prstGeom prst="rect">
            <a:avLst/>
          </a:prstGeom>
          <a:ln>
            <a:solidFill>
              <a:schemeClr val="bg1"/>
            </a:solidFill>
          </a:ln>
        </p:spPr>
      </p:pic>
      <p:sp>
        <p:nvSpPr>
          <p:cNvPr id="17" name="TextBox 16"/>
          <p:cNvSpPr txBox="1"/>
          <p:nvPr/>
        </p:nvSpPr>
        <p:spPr>
          <a:xfrm>
            <a:off x="4911012" y="5182968"/>
            <a:ext cx="3318588" cy="369332"/>
          </a:xfrm>
          <a:prstGeom prst="rect">
            <a:avLst/>
          </a:prstGeom>
          <a:noFill/>
        </p:spPr>
        <p:txBody>
          <a:bodyPr wrap="square" rtlCol="0">
            <a:spAutoFit/>
          </a:bodyPr>
          <a:lstStyle/>
          <a:p>
            <a:r>
              <a:rPr lang="en-US" dirty="0"/>
              <a:t>Many names, same solution</a:t>
            </a:r>
            <a:endParaRPr lang="en-PH" dirty="0"/>
          </a:p>
        </p:txBody>
      </p:sp>
    </p:spTree>
    <p:extLst>
      <p:ext uri="{BB962C8B-B14F-4D97-AF65-F5344CB8AC3E}">
        <p14:creationId xmlns:p14="http://schemas.microsoft.com/office/powerpoint/2010/main" val="848984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584775"/>
          </a:xfrm>
          <a:prstGeom prst="rect">
            <a:avLst/>
          </a:prstGeom>
          <a:noFill/>
        </p:spPr>
        <p:txBody>
          <a:bodyPr wrap="square" rtlCol="0">
            <a:spAutoFit/>
          </a:bodyPr>
          <a:lstStyle/>
          <a:p>
            <a:pPr algn="ctr"/>
            <a:r>
              <a:rPr lang="en-US" sz="3200" dirty="0"/>
              <a:t>Limited Options</a:t>
            </a:r>
            <a:endParaRPr lang="en-PH" sz="3200" dirty="0"/>
          </a:p>
        </p:txBody>
      </p:sp>
      <p:sp>
        <p:nvSpPr>
          <p:cNvPr id="17" name="TextBox 16"/>
          <p:cNvSpPr txBox="1"/>
          <p:nvPr/>
        </p:nvSpPr>
        <p:spPr>
          <a:xfrm>
            <a:off x="5613956" y="4895914"/>
            <a:ext cx="3318588" cy="369332"/>
          </a:xfrm>
          <a:prstGeom prst="rect">
            <a:avLst/>
          </a:prstGeom>
          <a:noFill/>
        </p:spPr>
        <p:txBody>
          <a:bodyPr wrap="square" rtlCol="0">
            <a:spAutoFit/>
          </a:bodyPr>
          <a:lstStyle/>
          <a:p>
            <a:pPr algn="ctr"/>
            <a:r>
              <a:rPr lang="en-US" dirty="0"/>
              <a:t>Operate the Ship</a:t>
            </a:r>
            <a:endParaRPr lang="en-PH"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0" y="3293440"/>
            <a:ext cx="1600200" cy="1578197"/>
          </a:xfrm>
          <a:prstGeom prst="rect">
            <a:avLst/>
          </a:prstGeom>
        </p:spPr>
      </p:pic>
      <p:pic>
        <p:nvPicPr>
          <p:cNvPr id="7" name="Content Placeholder 6"/>
          <p:cNvPicPr>
            <a:picLocks noGrp="1" noChangeAspect="1"/>
          </p:cNvPicPr>
          <p:nvPr>
            <p:ph idx="1"/>
          </p:nvPr>
        </p:nvPicPr>
        <p:blipFill rotWithShape="1">
          <a:blip r:embed="rId4">
            <a:extLst>
              <a:ext uri="{28A0092B-C50C-407E-A947-70E740481C1C}">
                <a14:useLocalDpi xmlns:a14="http://schemas.microsoft.com/office/drawing/2010/main" val="0"/>
              </a:ext>
            </a:extLst>
          </a:blip>
          <a:srcRect l="8168" t="18929" r="9398" b="27439"/>
          <a:stretch/>
        </p:blipFill>
        <p:spPr>
          <a:xfrm>
            <a:off x="339012" y="2209801"/>
            <a:ext cx="5528388" cy="3085430"/>
          </a:xfrm>
        </p:spPr>
      </p:pic>
    </p:spTree>
    <p:extLst>
      <p:ext uri="{BB962C8B-B14F-4D97-AF65-F5344CB8AC3E}">
        <p14:creationId xmlns:p14="http://schemas.microsoft.com/office/powerpoint/2010/main" val="37536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1077218"/>
          </a:xfrm>
          <a:prstGeom prst="rect">
            <a:avLst/>
          </a:prstGeom>
          <a:noFill/>
        </p:spPr>
        <p:txBody>
          <a:bodyPr wrap="square" rtlCol="0">
            <a:spAutoFit/>
          </a:bodyPr>
          <a:lstStyle/>
          <a:p>
            <a:pPr algn="ctr"/>
            <a:r>
              <a:rPr lang="en-PH" sz="3200"/>
              <a:t>No logical link between strategies and VMO</a:t>
            </a:r>
            <a:endParaRPr lang="en-PH" sz="3200"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154238"/>
            <a:ext cx="7391400" cy="3971925"/>
          </a:xfrm>
        </p:spPr>
      </p:pic>
    </p:spTree>
    <p:extLst>
      <p:ext uri="{BB962C8B-B14F-4D97-AF65-F5344CB8AC3E}">
        <p14:creationId xmlns:p14="http://schemas.microsoft.com/office/powerpoint/2010/main" val="3021366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584775"/>
          </a:xfrm>
          <a:prstGeom prst="rect">
            <a:avLst/>
          </a:prstGeom>
          <a:noFill/>
        </p:spPr>
        <p:txBody>
          <a:bodyPr wrap="square" rtlCol="0">
            <a:spAutoFit/>
          </a:bodyPr>
          <a:lstStyle/>
          <a:p>
            <a:pPr algn="ctr"/>
            <a:r>
              <a:rPr lang="en-US" sz="3200" dirty="0"/>
              <a:t>Resources are spread too thinly</a:t>
            </a:r>
            <a:endParaRPr lang="en-PH"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9675" y="1820069"/>
            <a:ext cx="6724650" cy="3781425"/>
          </a:xfrm>
        </p:spPr>
      </p:pic>
    </p:spTree>
    <p:extLst>
      <p:ext uri="{BB962C8B-B14F-4D97-AF65-F5344CB8AC3E}">
        <p14:creationId xmlns:p14="http://schemas.microsoft.com/office/powerpoint/2010/main" val="1085907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1077218"/>
          </a:xfrm>
          <a:prstGeom prst="rect">
            <a:avLst/>
          </a:prstGeom>
          <a:noFill/>
        </p:spPr>
        <p:txBody>
          <a:bodyPr wrap="square" rtlCol="0">
            <a:spAutoFit/>
          </a:bodyPr>
          <a:lstStyle/>
          <a:p>
            <a:pPr algn="ctr"/>
            <a:r>
              <a:rPr lang="en-PH" sz="3200"/>
              <a:t>Poor timing. No concept of predecessor relationship.</a:t>
            </a:r>
            <a:endParaRPr lang="en-PH" sz="3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2220218"/>
            <a:ext cx="6096000" cy="4038599"/>
          </a:xfrm>
        </p:spPr>
      </p:pic>
    </p:spTree>
    <p:extLst>
      <p:ext uri="{BB962C8B-B14F-4D97-AF65-F5344CB8AC3E}">
        <p14:creationId xmlns:p14="http://schemas.microsoft.com/office/powerpoint/2010/main" val="3607463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Red Flags</a:t>
            </a:r>
          </a:p>
        </p:txBody>
      </p:sp>
      <p:sp>
        <p:nvSpPr>
          <p:cNvPr id="5" name="TextBox 4"/>
          <p:cNvSpPr txBox="1"/>
          <p:nvPr/>
        </p:nvSpPr>
        <p:spPr>
          <a:xfrm>
            <a:off x="838200" y="1143000"/>
            <a:ext cx="7391400" cy="1077218"/>
          </a:xfrm>
          <a:prstGeom prst="rect">
            <a:avLst/>
          </a:prstGeom>
          <a:noFill/>
        </p:spPr>
        <p:txBody>
          <a:bodyPr wrap="square" rtlCol="0">
            <a:spAutoFit/>
          </a:bodyPr>
          <a:lstStyle/>
          <a:p>
            <a:pPr algn="ctr"/>
            <a:r>
              <a:rPr lang="en-PH" sz="3200"/>
              <a:t>No affirmative actions, or no focus on marginalized groups</a:t>
            </a:r>
            <a:endParaRPr lang="en-PH" sz="3200" dirty="0"/>
          </a:p>
        </p:txBody>
      </p:sp>
      <p:pic>
        <p:nvPicPr>
          <p:cNvPr id="4" name="Content Placeholder 3"/>
          <p:cNvPicPr>
            <a:picLocks noGrp="1" noChangeAspect="1"/>
          </p:cNvPicPr>
          <p:nvPr>
            <p:ph idx="1"/>
          </p:nvPr>
        </p:nvPicPr>
        <p:blipFill>
          <a:blip r:embed="rId3"/>
          <a:stretch>
            <a:fillRect/>
          </a:stretch>
        </p:blipFill>
        <p:spPr>
          <a:xfrm>
            <a:off x="990600" y="2220913"/>
            <a:ext cx="7239000" cy="3905250"/>
          </a:xfrm>
          <a:prstGeom prst="rect">
            <a:avLst/>
          </a:prstGeom>
        </p:spPr>
      </p:pic>
    </p:spTree>
    <p:extLst>
      <p:ext uri="{BB962C8B-B14F-4D97-AF65-F5344CB8AC3E}">
        <p14:creationId xmlns:p14="http://schemas.microsoft.com/office/powerpoint/2010/main" val="27602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If we relate this image to planning what do you have in mind?</a:t>
            </a:r>
            <a:endParaRPr lang="en-PH" sz="3200" dirty="0"/>
          </a:p>
        </p:txBody>
      </p:sp>
      <p:pic>
        <p:nvPicPr>
          <p:cNvPr id="5" name="Content Placeholder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887" t="8666" r="3774" b="6332"/>
          <a:stretch/>
        </p:blipFill>
        <p:spPr>
          <a:xfrm>
            <a:off x="131617" y="1905000"/>
            <a:ext cx="8832273" cy="3886200"/>
          </a:xfrm>
        </p:spPr>
      </p:pic>
    </p:spTree>
    <p:extLst>
      <p:ext uri="{BB962C8B-B14F-4D97-AF65-F5344CB8AC3E}">
        <p14:creationId xmlns:p14="http://schemas.microsoft.com/office/powerpoint/2010/main" val="2798078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How to make it strategic</a:t>
            </a:r>
          </a:p>
        </p:txBody>
      </p:sp>
      <p:graphicFrame>
        <p:nvGraphicFramePr>
          <p:cNvPr id="4" name="Content Placeholder 3"/>
          <p:cNvGraphicFramePr>
            <a:graphicFrameLocks noGrp="1"/>
          </p:cNvGraphicFramePr>
          <p:nvPr>
            <p:ph idx="1"/>
          </p:nvPr>
        </p:nvGraphicFramePr>
        <p:xfrm>
          <a:off x="457200" y="1295400"/>
          <a:ext cx="8229600" cy="4986826"/>
        </p:xfrm>
        <a:graphic>
          <a:graphicData uri="http://schemas.openxmlformats.org/drawingml/2006/table">
            <a:tbl>
              <a:tblPr bandRow="1">
                <a:tableStyleId>{5C22544A-7EE6-4342-B048-85BDC9FD1C3A}</a:tableStyleId>
              </a:tblPr>
              <a:tblGrid>
                <a:gridCol w="3962400">
                  <a:extLst>
                    <a:ext uri="{9D8B030D-6E8A-4147-A177-3AD203B41FA5}">
                      <a16:colId xmlns:a16="http://schemas.microsoft.com/office/drawing/2014/main" val="2091808876"/>
                    </a:ext>
                  </a:extLst>
                </a:gridCol>
                <a:gridCol w="4267200">
                  <a:extLst>
                    <a:ext uri="{9D8B030D-6E8A-4147-A177-3AD203B41FA5}">
                      <a16:colId xmlns:a16="http://schemas.microsoft.com/office/drawing/2014/main" val="3208673661"/>
                    </a:ext>
                  </a:extLst>
                </a:gridCol>
              </a:tblGrid>
              <a:tr h="819615">
                <a:tc>
                  <a:txBody>
                    <a:bodyPr/>
                    <a:lstStyle/>
                    <a:p>
                      <a:pPr marL="0" indent="0">
                        <a:lnSpc>
                          <a:spcPct val="150000"/>
                        </a:lnSpc>
                        <a:buFont typeface="+mj-lt"/>
                        <a:buNone/>
                      </a:pPr>
                      <a:r>
                        <a:rPr lang="en-PH" sz="2000" dirty="0">
                          <a:latin typeface="Times New Roman" panose="02020603050405020304" pitchFamily="18" charset="0"/>
                          <a:cs typeface="Times New Roman" panose="02020603050405020304" pitchFamily="18" charset="0"/>
                        </a:rPr>
                        <a:t>One size fits all situational analysis. </a:t>
                      </a:r>
                    </a:p>
                  </a:txBody>
                  <a:tcPr anchor="ctr"/>
                </a:tc>
                <a:tc>
                  <a:txBody>
                    <a:bodyPr/>
                    <a:lstStyle/>
                    <a:p>
                      <a:r>
                        <a:rPr lang="en-PH" sz="2000" dirty="0">
                          <a:latin typeface="Times New Roman" panose="02020603050405020304" pitchFamily="18" charset="0"/>
                          <a:cs typeface="Times New Roman" panose="02020603050405020304" pitchFamily="18" charset="0"/>
                        </a:rPr>
                        <a:t>Organize your data. Use different analytical tools. Segment.</a:t>
                      </a:r>
                    </a:p>
                  </a:txBody>
                  <a:tcPr anchor="ctr"/>
                </a:tc>
                <a:extLst>
                  <a:ext uri="{0D108BD9-81ED-4DB2-BD59-A6C34878D82A}">
                    <a16:rowId xmlns:a16="http://schemas.microsoft.com/office/drawing/2014/main" val="554846591"/>
                  </a:ext>
                </a:extLst>
              </a:tr>
              <a:tr h="819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dirty="0">
                          <a:latin typeface="Times New Roman" panose="02020603050405020304" pitchFamily="18" charset="0"/>
                          <a:cs typeface="Times New Roman" panose="02020603050405020304" pitchFamily="18" charset="0"/>
                        </a:rPr>
                        <a:t>Tendency to target all.</a:t>
                      </a:r>
                    </a:p>
                  </a:txBody>
                  <a:tcPr anchor="ctr"/>
                </a:tc>
                <a:tc>
                  <a:txBody>
                    <a:bodyPr/>
                    <a:lstStyle/>
                    <a:p>
                      <a:r>
                        <a:rPr lang="en-PH" sz="2000" dirty="0">
                          <a:latin typeface="Times New Roman" panose="02020603050405020304" pitchFamily="18" charset="0"/>
                          <a:cs typeface="Times New Roman" panose="02020603050405020304" pitchFamily="18" charset="0"/>
                        </a:rPr>
                        <a:t>Prioritize concerns and segments. Focus on priority areas.</a:t>
                      </a:r>
                    </a:p>
                  </a:txBody>
                  <a:tcPr anchor="ctr"/>
                </a:tc>
                <a:extLst>
                  <a:ext uri="{0D108BD9-81ED-4DB2-BD59-A6C34878D82A}">
                    <a16:rowId xmlns:a16="http://schemas.microsoft.com/office/drawing/2014/main" val="3903067691"/>
                  </a:ext>
                </a:extLst>
              </a:tr>
              <a:tr h="1170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dirty="0">
                          <a:latin typeface="Times New Roman" panose="02020603050405020304" pitchFamily="18" charset="0"/>
                          <a:cs typeface="Times New Roman" panose="02020603050405020304" pitchFamily="18" charset="0"/>
                        </a:rPr>
                        <a:t>You want to do everything.</a:t>
                      </a:r>
                    </a:p>
                  </a:txBody>
                  <a:tcPr anchor="ctr"/>
                </a:tc>
                <a:tc>
                  <a:txBody>
                    <a:bodyPr/>
                    <a:lstStyle/>
                    <a:p>
                      <a:r>
                        <a:rPr lang="en-PH" sz="2000" dirty="0">
                          <a:latin typeface="Times New Roman" panose="02020603050405020304" pitchFamily="18" charset="0"/>
                          <a:cs typeface="Times New Roman" panose="02020603050405020304" pitchFamily="18" charset="0"/>
                        </a:rPr>
                        <a:t>Determine strategic directions and priorities before</a:t>
                      </a:r>
                      <a:r>
                        <a:rPr lang="en-PH" sz="2000" baseline="0" dirty="0">
                          <a:latin typeface="Times New Roman" panose="02020603050405020304" pitchFamily="18" charset="0"/>
                          <a:cs typeface="Times New Roman" panose="02020603050405020304" pitchFamily="18" charset="0"/>
                        </a:rPr>
                        <a:t> identifying programs &amp; projects.</a:t>
                      </a:r>
                      <a:endParaRPr lang="en-PH"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07362163"/>
                  </a:ext>
                </a:extLst>
              </a:tr>
              <a:tr h="819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dirty="0">
                          <a:latin typeface="Times New Roman" panose="02020603050405020304" pitchFamily="18" charset="0"/>
                          <a:cs typeface="Times New Roman" panose="02020603050405020304" pitchFamily="18" charset="0"/>
                        </a:rPr>
                        <a:t>More of the same.</a:t>
                      </a:r>
                    </a:p>
                  </a:txBody>
                  <a:tcPr anchor="ctr"/>
                </a:tc>
                <a:tc>
                  <a:txBody>
                    <a:bodyPr/>
                    <a:lstStyle/>
                    <a:p>
                      <a:r>
                        <a:rPr lang="en-PH" sz="2000" dirty="0">
                          <a:latin typeface="Times New Roman" panose="02020603050405020304" pitchFamily="18" charset="0"/>
                          <a:cs typeface="Times New Roman" panose="02020603050405020304" pitchFamily="18" charset="0"/>
                        </a:rPr>
                        <a:t>Prepare</a:t>
                      </a:r>
                      <a:r>
                        <a:rPr lang="en-PH" sz="2000" baseline="0" dirty="0">
                          <a:latin typeface="Times New Roman" panose="02020603050405020304" pitchFamily="18" charset="0"/>
                          <a:cs typeface="Times New Roman" panose="02020603050405020304" pitchFamily="18" charset="0"/>
                        </a:rPr>
                        <a:t> an inventory of past interventions, link these with KPIs. Assess.</a:t>
                      </a:r>
                      <a:endParaRPr lang="en-PH"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8056817"/>
                  </a:ext>
                </a:extLst>
              </a:tr>
              <a:tr h="1170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dirty="0">
                          <a:latin typeface="Times New Roman" panose="02020603050405020304" pitchFamily="18" charset="0"/>
                          <a:cs typeface="Times New Roman" panose="02020603050405020304" pitchFamily="18" charset="0"/>
                        </a:rPr>
                        <a:t>Limited options.</a:t>
                      </a:r>
                    </a:p>
                  </a:txBody>
                  <a:tcPr anchor="ctr"/>
                </a:tc>
                <a:tc>
                  <a:txBody>
                    <a:bodyPr/>
                    <a:lstStyle/>
                    <a:p>
                      <a:r>
                        <a:rPr lang="en-PH" sz="2000" dirty="0">
                          <a:latin typeface="Times New Roman" panose="02020603050405020304" pitchFamily="18" charset="0"/>
                          <a:cs typeface="Times New Roman" panose="02020603050405020304" pitchFamily="18" charset="0"/>
                        </a:rPr>
                        <a:t>Explore options per key stage,</a:t>
                      </a:r>
                      <a:r>
                        <a:rPr lang="en-PH" sz="2000" baseline="0" dirty="0">
                          <a:latin typeface="Times New Roman" panose="02020603050405020304" pitchFamily="18" charset="0"/>
                          <a:cs typeface="Times New Roman" panose="02020603050405020304" pitchFamily="18" charset="0"/>
                        </a:rPr>
                        <a:t> per segment, per target group, per KPIs, or per concern.</a:t>
                      </a:r>
                      <a:endParaRPr lang="en-PH"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52296857"/>
                  </a:ext>
                </a:extLst>
              </a:tr>
            </a:tbl>
          </a:graphicData>
        </a:graphic>
      </p:graphicFrame>
    </p:spTree>
    <p:extLst>
      <p:ext uri="{BB962C8B-B14F-4D97-AF65-F5344CB8AC3E}">
        <p14:creationId xmlns:p14="http://schemas.microsoft.com/office/powerpoint/2010/main" val="1261842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How to make it strategic</a:t>
            </a:r>
          </a:p>
        </p:txBody>
      </p:sp>
      <p:graphicFrame>
        <p:nvGraphicFramePr>
          <p:cNvPr id="4" name="Content Placeholder 3"/>
          <p:cNvGraphicFramePr>
            <a:graphicFrameLocks noGrp="1"/>
          </p:cNvGraphicFramePr>
          <p:nvPr>
            <p:ph idx="1"/>
          </p:nvPr>
        </p:nvGraphicFramePr>
        <p:xfrm>
          <a:off x="457200" y="1295400"/>
          <a:ext cx="8229600" cy="4916573"/>
        </p:xfrm>
        <a:graphic>
          <a:graphicData uri="http://schemas.openxmlformats.org/drawingml/2006/table">
            <a:tbl>
              <a:tblPr bandRow="1">
                <a:tableStyleId>{5C22544A-7EE6-4342-B048-85BDC9FD1C3A}</a:tableStyleId>
              </a:tblPr>
              <a:tblGrid>
                <a:gridCol w="3962400">
                  <a:extLst>
                    <a:ext uri="{9D8B030D-6E8A-4147-A177-3AD203B41FA5}">
                      <a16:colId xmlns:a16="http://schemas.microsoft.com/office/drawing/2014/main" val="2091808876"/>
                    </a:ext>
                  </a:extLst>
                </a:gridCol>
                <a:gridCol w="4267200">
                  <a:extLst>
                    <a:ext uri="{9D8B030D-6E8A-4147-A177-3AD203B41FA5}">
                      <a16:colId xmlns:a16="http://schemas.microsoft.com/office/drawing/2014/main" val="3208673661"/>
                    </a:ext>
                  </a:extLst>
                </a:gridCol>
              </a:tblGrid>
              <a:tr h="819615">
                <a:tc>
                  <a:txBody>
                    <a:bodyPr/>
                    <a:lstStyle/>
                    <a:p>
                      <a:pPr marL="0" indent="0">
                        <a:lnSpc>
                          <a:spcPct val="150000"/>
                        </a:lnSpc>
                        <a:buFont typeface="+mj-lt"/>
                        <a:buNone/>
                      </a:pPr>
                      <a:r>
                        <a:rPr lang="en-PH" sz="2000" dirty="0">
                          <a:latin typeface="Times New Roman" panose="02020603050405020304" pitchFamily="18" charset="0"/>
                          <a:cs typeface="Times New Roman" panose="02020603050405020304" pitchFamily="18" charset="0"/>
                        </a:rPr>
                        <a:t>No logical link between strategies and VMO.</a:t>
                      </a:r>
                    </a:p>
                  </a:txBody>
                  <a:tcPr anchor="ctr"/>
                </a:tc>
                <a:tc>
                  <a:txBody>
                    <a:bodyPr/>
                    <a:lstStyle/>
                    <a:p>
                      <a:r>
                        <a:rPr lang="en-PH" sz="2000" dirty="0">
                          <a:latin typeface="Times New Roman" panose="02020603050405020304" pitchFamily="18" charset="0"/>
                          <a:cs typeface="Times New Roman" panose="02020603050405020304" pitchFamily="18" charset="0"/>
                        </a:rPr>
                        <a:t>Establish your theory of change. Make sure interventions are sufficient and necessary to achieve your vision, mission, and objectives</a:t>
                      </a:r>
                    </a:p>
                  </a:txBody>
                  <a:tcPr anchor="ctr"/>
                </a:tc>
                <a:extLst>
                  <a:ext uri="{0D108BD9-81ED-4DB2-BD59-A6C34878D82A}">
                    <a16:rowId xmlns:a16="http://schemas.microsoft.com/office/drawing/2014/main" val="554846591"/>
                  </a:ext>
                </a:extLst>
              </a:tr>
              <a:tr h="819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dirty="0">
                          <a:latin typeface="Times New Roman" panose="02020603050405020304" pitchFamily="18" charset="0"/>
                          <a:cs typeface="Times New Roman" panose="02020603050405020304" pitchFamily="18" charset="0"/>
                        </a:rPr>
                        <a:t>Resources spread too thinly.</a:t>
                      </a:r>
                    </a:p>
                  </a:txBody>
                  <a:tcPr anchor="ctr"/>
                </a:tc>
                <a:tc>
                  <a:txBody>
                    <a:bodyPr/>
                    <a:lstStyle/>
                    <a:p>
                      <a:r>
                        <a:rPr lang="en-PH" sz="2000" dirty="0">
                          <a:latin typeface="Times New Roman" panose="02020603050405020304" pitchFamily="18" charset="0"/>
                          <a:cs typeface="Times New Roman" panose="02020603050405020304" pitchFamily="18" charset="0"/>
                        </a:rPr>
                        <a:t>Focus your resources on the strategic concerns.</a:t>
                      </a:r>
                    </a:p>
                  </a:txBody>
                  <a:tcPr anchor="ctr"/>
                </a:tc>
                <a:extLst>
                  <a:ext uri="{0D108BD9-81ED-4DB2-BD59-A6C34878D82A}">
                    <a16:rowId xmlns:a16="http://schemas.microsoft.com/office/drawing/2014/main" val="3903067691"/>
                  </a:ext>
                </a:extLst>
              </a:tr>
              <a:tr h="1170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dirty="0">
                          <a:latin typeface="Times New Roman" panose="02020603050405020304" pitchFamily="18" charset="0"/>
                          <a:cs typeface="Times New Roman" panose="02020603050405020304" pitchFamily="18" charset="0"/>
                        </a:rPr>
                        <a:t>Poor timing. No concept of predecessor relationship.</a:t>
                      </a:r>
                    </a:p>
                  </a:txBody>
                  <a:tcPr anchor="ctr"/>
                </a:tc>
                <a:tc>
                  <a:txBody>
                    <a:bodyPr/>
                    <a:lstStyle/>
                    <a:p>
                      <a:r>
                        <a:rPr lang="en-PH" sz="2000" dirty="0">
                          <a:latin typeface="Times New Roman" panose="02020603050405020304" pitchFamily="18" charset="0"/>
                          <a:cs typeface="Times New Roman" panose="02020603050405020304" pitchFamily="18" charset="0"/>
                        </a:rPr>
                        <a:t>Strengthen yourself first before implementing programs/projects for your target groups.</a:t>
                      </a:r>
                    </a:p>
                  </a:txBody>
                  <a:tcPr anchor="ctr"/>
                </a:tc>
                <a:extLst>
                  <a:ext uri="{0D108BD9-81ED-4DB2-BD59-A6C34878D82A}">
                    <a16:rowId xmlns:a16="http://schemas.microsoft.com/office/drawing/2014/main" val="4007362163"/>
                  </a:ext>
                </a:extLst>
              </a:tr>
              <a:tr h="819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2000" dirty="0">
                          <a:latin typeface="Times New Roman" panose="02020603050405020304" pitchFamily="18" charset="0"/>
                          <a:cs typeface="Times New Roman" panose="02020603050405020304" pitchFamily="18" charset="0"/>
                        </a:rPr>
                        <a:t>No affirmative actions, or no focus on marginalized groups.</a:t>
                      </a:r>
                    </a:p>
                  </a:txBody>
                  <a:tcPr anchor="ctr"/>
                </a:tc>
                <a:tc>
                  <a:txBody>
                    <a:bodyPr/>
                    <a:lstStyle/>
                    <a:p>
                      <a:r>
                        <a:rPr lang="en-PH" sz="2000" dirty="0">
                          <a:latin typeface="Times New Roman" panose="02020603050405020304" pitchFamily="18" charset="0"/>
                          <a:cs typeface="Times New Roman" panose="02020603050405020304" pitchFamily="18" charset="0"/>
                        </a:rPr>
                        <a:t>Make sure they are in your situation analysis, targets, plans. If they are not, you will not devote resources, time, &amp; budget to address their specific and unique concerns.</a:t>
                      </a:r>
                    </a:p>
                  </a:txBody>
                  <a:tcPr anchor="ctr"/>
                </a:tc>
                <a:extLst>
                  <a:ext uri="{0D108BD9-81ED-4DB2-BD59-A6C34878D82A}">
                    <a16:rowId xmlns:a16="http://schemas.microsoft.com/office/drawing/2014/main" val="3018056817"/>
                  </a:ext>
                </a:extLst>
              </a:tr>
            </a:tbl>
          </a:graphicData>
        </a:graphic>
      </p:graphicFrame>
    </p:spTree>
    <p:extLst>
      <p:ext uri="{BB962C8B-B14F-4D97-AF65-F5344CB8AC3E}">
        <p14:creationId xmlns:p14="http://schemas.microsoft.com/office/powerpoint/2010/main" val="3495165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Checklist</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PH" dirty="0">
                <a:latin typeface="Times New Roman" panose="02020603050405020304" pitchFamily="18" charset="0"/>
                <a:cs typeface="Times New Roman" panose="02020603050405020304" pitchFamily="18" charset="0"/>
              </a:rPr>
              <a:t>The plan is able to show the different competing needs. It is </a:t>
            </a:r>
            <a:r>
              <a:rPr lang="en-PH" b="1" dirty="0">
                <a:latin typeface="Times New Roman" panose="02020603050405020304" pitchFamily="18" charset="0"/>
                <a:cs typeface="Times New Roman" panose="02020603050405020304" pitchFamily="18" charset="0"/>
              </a:rPr>
              <a:t>able to pinpoint</a:t>
            </a:r>
            <a:r>
              <a:rPr lang="en-PH" dirty="0">
                <a:latin typeface="Times New Roman" panose="02020603050405020304" pitchFamily="18" charset="0"/>
                <a:cs typeface="Times New Roman" panose="02020603050405020304" pitchFamily="18" charset="0"/>
              </a:rPr>
              <a:t>, and shows prioritization of concerns, issues. It is not a one size fits all plan.</a:t>
            </a:r>
          </a:p>
          <a:p>
            <a:pPr marL="0" indent="0">
              <a:buNone/>
            </a:pPr>
            <a:endParaRPr lang="en-PH"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PH" dirty="0">
                <a:latin typeface="Times New Roman" panose="02020603050405020304" pitchFamily="18" charset="0"/>
                <a:cs typeface="Times New Roman" panose="02020603050405020304" pitchFamily="18" charset="0"/>
              </a:rPr>
              <a:t>Proposed strategic directions will </a:t>
            </a:r>
            <a:r>
              <a:rPr lang="en-PH" b="1" dirty="0">
                <a:latin typeface="Times New Roman" panose="02020603050405020304" pitchFamily="18" charset="0"/>
                <a:cs typeface="Times New Roman" panose="02020603050405020304" pitchFamily="18" charset="0"/>
              </a:rPr>
              <a:t>address needs/demands of target groups</a:t>
            </a:r>
            <a:r>
              <a:rPr lang="en-PH" dirty="0">
                <a:latin typeface="Times New Roman" panose="02020603050405020304" pitchFamily="18" charset="0"/>
                <a:cs typeface="Times New Roman" panose="02020603050405020304" pitchFamily="18" charset="0"/>
              </a:rPr>
              <a:t> identified.</a:t>
            </a:r>
          </a:p>
        </p:txBody>
      </p:sp>
    </p:spTree>
    <p:extLst>
      <p:ext uri="{BB962C8B-B14F-4D97-AF65-F5344CB8AC3E}">
        <p14:creationId xmlns:p14="http://schemas.microsoft.com/office/powerpoint/2010/main" val="556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Checklist</a:t>
            </a:r>
          </a:p>
        </p:txBody>
      </p:sp>
      <p:sp>
        <p:nvSpPr>
          <p:cNvPr id="3" name="Content Placeholder 2"/>
          <p:cNvSpPr>
            <a:spLocks noGrp="1"/>
          </p:cNvSpPr>
          <p:nvPr>
            <p:ph idx="1"/>
          </p:nvPr>
        </p:nvSpPr>
        <p:spPr>
          <a:xfrm>
            <a:off x="304800" y="1295400"/>
            <a:ext cx="8534400" cy="5105400"/>
          </a:xfrm>
        </p:spPr>
        <p:txBody>
          <a:bodyPr/>
          <a:lstStyle/>
          <a:p>
            <a:pPr lvl="0">
              <a:buFont typeface="Wingdings" panose="05000000000000000000" pitchFamily="2" charset="2"/>
              <a:buChar char="ü"/>
            </a:pPr>
            <a:r>
              <a:rPr lang="en-PH" dirty="0">
                <a:latin typeface="Times New Roman" panose="02020603050405020304" pitchFamily="18" charset="0"/>
                <a:cs typeface="Times New Roman" panose="02020603050405020304" pitchFamily="18" charset="0"/>
              </a:rPr>
              <a:t>The Plan identified </a:t>
            </a:r>
            <a:r>
              <a:rPr lang="en-PH" b="1" dirty="0">
                <a:latin typeface="Times New Roman" panose="02020603050405020304" pitchFamily="18" charset="0"/>
                <a:cs typeface="Times New Roman" panose="02020603050405020304" pitchFamily="18" charset="0"/>
              </a:rPr>
              <a:t>specific priority target groups</a:t>
            </a:r>
            <a:r>
              <a:rPr lang="en-PH" dirty="0">
                <a:latin typeface="Times New Roman" panose="02020603050405020304" pitchFamily="18" charset="0"/>
                <a:cs typeface="Times New Roman" panose="02020603050405020304" pitchFamily="18" charset="0"/>
              </a:rPr>
              <a:t>. These groups, when targeted, will help improve the overall education sub-sector in the division. </a:t>
            </a:r>
            <a:r>
              <a:rPr lang="en-PH" b="1" dirty="0">
                <a:latin typeface="Times New Roman" panose="02020603050405020304" pitchFamily="18" charset="0"/>
                <a:cs typeface="Times New Roman" panose="02020603050405020304" pitchFamily="18" charset="0"/>
              </a:rPr>
              <a:t>Few but significant</a:t>
            </a:r>
            <a:r>
              <a:rPr lang="en-PH" dirty="0">
                <a:latin typeface="Times New Roman" panose="02020603050405020304" pitchFamily="18" charset="0"/>
                <a:cs typeface="Times New Roman" panose="02020603050405020304" pitchFamily="18" charset="0"/>
              </a:rPr>
              <a:t> effect to overall situation.</a:t>
            </a:r>
          </a:p>
          <a:p>
            <a:pPr marL="0" indent="0">
              <a:buNone/>
            </a:pPr>
            <a:endParaRPr lang="en-PH"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PH" dirty="0">
                <a:latin typeface="Times New Roman" panose="02020603050405020304" pitchFamily="18" charset="0"/>
                <a:cs typeface="Times New Roman" panose="02020603050405020304" pitchFamily="18" charset="0"/>
              </a:rPr>
              <a:t>Programs are reconfigured to </a:t>
            </a:r>
            <a:r>
              <a:rPr lang="en-PH" b="1" dirty="0">
                <a:latin typeface="Times New Roman" panose="02020603050405020304" pitchFamily="18" charset="0"/>
                <a:cs typeface="Times New Roman" panose="02020603050405020304" pitchFamily="18" charset="0"/>
              </a:rPr>
              <a:t>respond to demands</a:t>
            </a:r>
            <a:r>
              <a:rPr lang="en-PH" dirty="0">
                <a:latin typeface="Times New Roman" panose="02020603050405020304" pitchFamily="18" charset="0"/>
                <a:cs typeface="Times New Roman" panose="02020603050405020304" pitchFamily="18" charset="0"/>
              </a:rPr>
              <a:t>. New programs are identified to address unique needs of target groups. </a:t>
            </a:r>
          </a:p>
        </p:txBody>
      </p:sp>
    </p:spTree>
    <p:extLst>
      <p:ext uri="{BB962C8B-B14F-4D97-AF65-F5344CB8AC3E}">
        <p14:creationId xmlns:p14="http://schemas.microsoft.com/office/powerpoint/2010/main" val="8155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529B9C-F6D3-B603-2AFA-742E08C65F18}"/>
              </a:ext>
            </a:extLst>
          </p:cNvPr>
          <p:cNvSpPr>
            <a:spLocks noGrp="1"/>
          </p:cNvSpPr>
          <p:nvPr>
            <p:ph type="title"/>
          </p:nvPr>
        </p:nvSpPr>
        <p:spPr>
          <a:xfrm>
            <a:off x="457200" y="0"/>
            <a:ext cx="8229600" cy="914400"/>
          </a:xfrm>
        </p:spPr>
        <p:txBody>
          <a:bodyPr/>
          <a:lstStyle/>
          <a:p>
            <a:endParaRPr lang="en-US" dirty="0"/>
          </a:p>
        </p:txBody>
      </p:sp>
      <p:pic>
        <p:nvPicPr>
          <p:cNvPr id="4" name="Picture 3">
            <a:extLst>
              <a:ext uri="{FF2B5EF4-FFF2-40B4-BE49-F238E27FC236}">
                <a16:creationId xmlns:a16="http://schemas.microsoft.com/office/drawing/2014/main" id="{D179E61D-B041-0EF5-76B6-E49DD24AF96A}"/>
              </a:ext>
            </a:extLst>
          </p:cNvPr>
          <p:cNvPicPr>
            <a:picLocks noChangeAspect="1"/>
          </p:cNvPicPr>
          <p:nvPr/>
        </p:nvPicPr>
        <p:blipFill>
          <a:blip r:embed="rId2"/>
          <a:stretch>
            <a:fillRect/>
          </a:stretch>
        </p:blipFill>
        <p:spPr>
          <a:xfrm>
            <a:off x="478135" y="1295400"/>
            <a:ext cx="8187730" cy="4830763"/>
          </a:xfrm>
          <a:prstGeom prst="rect">
            <a:avLst/>
          </a:prstGeom>
          <a:noFill/>
        </p:spPr>
      </p:pic>
    </p:spTree>
    <p:extLst>
      <p:ext uri="{BB962C8B-B14F-4D97-AF65-F5344CB8AC3E}">
        <p14:creationId xmlns:p14="http://schemas.microsoft.com/office/powerpoint/2010/main" val="415263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 letter&#10;&#10;Description automatically generated">
            <a:extLst>
              <a:ext uri="{FF2B5EF4-FFF2-40B4-BE49-F238E27FC236}">
                <a16:creationId xmlns:a16="http://schemas.microsoft.com/office/drawing/2014/main" id="{194FCF09-C50E-84F2-65A6-14822CA1C696}"/>
              </a:ext>
            </a:extLst>
          </p:cNvPr>
          <p:cNvPicPr>
            <a:picLocks noChangeAspect="1"/>
          </p:cNvPicPr>
          <p:nvPr/>
        </p:nvPicPr>
        <p:blipFill>
          <a:blip r:embed="rId2"/>
          <a:stretch>
            <a:fillRect/>
          </a:stretch>
        </p:blipFill>
        <p:spPr>
          <a:xfrm>
            <a:off x="90488" y="912602"/>
            <a:ext cx="8963025" cy="4727996"/>
          </a:xfrm>
          <a:prstGeom prst="rect">
            <a:avLst/>
          </a:prstGeom>
          <a:noFill/>
        </p:spPr>
      </p:pic>
    </p:spTree>
    <p:extLst>
      <p:ext uri="{BB962C8B-B14F-4D97-AF65-F5344CB8AC3E}">
        <p14:creationId xmlns:p14="http://schemas.microsoft.com/office/powerpoint/2010/main" val="258601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If we relate this image to planning what do you have in mind?</a:t>
            </a:r>
            <a:endParaRPr lang="en-PH" sz="3200"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994251"/>
            <a:ext cx="8229600" cy="5102352"/>
          </a:xfrm>
        </p:spPr>
      </p:pic>
    </p:spTree>
    <p:extLst>
      <p:ext uri="{BB962C8B-B14F-4D97-AF65-F5344CB8AC3E}">
        <p14:creationId xmlns:p14="http://schemas.microsoft.com/office/powerpoint/2010/main" val="317419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a:t>STRATEGIC PLANNING</a:t>
            </a:r>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71451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sz="4000" dirty="0"/>
              <a:t>Why do we plan for our organization?</a:t>
            </a:r>
            <a:endParaRPr lang="en-PH" sz="4000" dirty="0"/>
          </a:p>
        </p:txBody>
      </p:sp>
    </p:spTree>
    <p:extLst>
      <p:ext uri="{BB962C8B-B14F-4D97-AF65-F5344CB8AC3E}">
        <p14:creationId xmlns:p14="http://schemas.microsoft.com/office/powerpoint/2010/main" val="1326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sz="3200" dirty="0"/>
              <a:t>Why do we plan for our organization?</a:t>
            </a:r>
            <a:endParaRPr lang="en-PH" sz="32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63771" y="2667000"/>
            <a:ext cx="3705412" cy="2133600"/>
          </a:xfrm>
        </p:spPr>
      </p:pic>
      <p:sp>
        <p:nvSpPr>
          <p:cNvPr id="4" name="Content Placeholder 3"/>
          <p:cNvSpPr>
            <a:spLocks noGrp="1"/>
          </p:cNvSpPr>
          <p:nvPr>
            <p:ph sz="half" idx="2"/>
          </p:nvPr>
        </p:nvSpPr>
        <p:spPr/>
        <p:txBody>
          <a:bodyPr/>
          <a:lstStyle/>
          <a:p>
            <a:pPr marL="0" indent="0" algn="ctr">
              <a:buNone/>
            </a:pPr>
            <a:r>
              <a:rPr lang="en-US" sz="1200" dirty="0"/>
              <a:t> </a:t>
            </a:r>
          </a:p>
          <a:p>
            <a:pPr marL="0" indent="0" algn="ctr">
              <a:buNone/>
            </a:pPr>
            <a:r>
              <a:rPr lang="en-US" sz="6000" dirty="0"/>
              <a:t>We want to set our priorities</a:t>
            </a:r>
            <a:endParaRPr lang="en-PH" sz="6000" dirty="0"/>
          </a:p>
        </p:txBody>
      </p:sp>
    </p:spTree>
    <p:extLst>
      <p:ext uri="{BB962C8B-B14F-4D97-AF65-F5344CB8AC3E}">
        <p14:creationId xmlns:p14="http://schemas.microsoft.com/office/powerpoint/2010/main" val="63824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1_DepEd PowerPoint Presentation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20575</TotalTime>
  <Words>2179</Words>
  <Application>Microsoft Office PowerPoint</Application>
  <PresentationFormat>On-screen Show (4:3)</PresentationFormat>
  <Paragraphs>261</Paragraphs>
  <Slides>55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Arial Rounded MT Bold</vt:lpstr>
      <vt:lpstr>Bookman Old Style</vt:lpstr>
      <vt:lpstr>Calibri</vt:lpstr>
      <vt:lpstr>Raleway</vt:lpstr>
      <vt:lpstr>Times New Roman</vt:lpstr>
      <vt:lpstr>Wingdings</vt:lpstr>
      <vt:lpstr>1_DepEd PowerPoint Presentation Template (1)</vt:lpstr>
      <vt:lpstr>STRENGTHENING SCHOOL LEADERS’ CAPABILITY IN  STRATEGIC PLANNING </vt:lpstr>
      <vt:lpstr>STRENGTHENING SCHOOL LEADERS’ CAPABILITY IN  STRATEGIC PLANNING </vt:lpstr>
      <vt:lpstr>Introduction to strategic planning</vt:lpstr>
      <vt:lpstr>Session Objectives</vt:lpstr>
      <vt:lpstr>If we relate this image to planning what do you have in mind?</vt:lpstr>
      <vt:lpstr>If we relate this image to planning what do you have in mind?</vt:lpstr>
      <vt:lpstr>STRATEGIC PLANNING</vt:lpstr>
      <vt:lpstr>PowerPoint Presentation</vt:lpstr>
      <vt:lpstr>Why do we plan for our organization?</vt:lpstr>
      <vt:lpstr>Why do we plan for our organization?</vt:lpstr>
      <vt:lpstr>Why do we plan for our organization?</vt:lpstr>
      <vt:lpstr>Why do we plan for our organization?</vt:lpstr>
      <vt:lpstr>Why do we plan for our organization?</vt:lpstr>
      <vt:lpstr>Why do we plan for our organization?</vt:lpstr>
      <vt:lpstr>PowerPoint Presentation</vt:lpstr>
      <vt:lpstr>Strategic Planning</vt:lpstr>
      <vt:lpstr>Strategic Planning</vt:lpstr>
      <vt:lpstr>Strategic Planning</vt:lpstr>
      <vt:lpstr>Strategic Planning</vt:lpstr>
      <vt:lpstr>Strategic Planning</vt:lpstr>
      <vt:lpstr>Strategic Planning</vt:lpstr>
      <vt:lpstr>Strategic Planning</vt:lpstr>
      <vt:lpstr>Phases of Plan Formulation</vt:lpstr>
      <vt:lpstr>Strategic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 and budget execution</vt:lpstr>
      <vt:lpstr>PowerPoint Presentation</vt:lpstr>
      <vt:lpstr>PowerPoint Presentation</vt:lpstr>
      <vt:lpstr>PowerPoint Presentation</vt:lpstr>
      <vt:lpstr>Types of Plans in DepEd</vt:lpstr>
      <vt:lpstr>Levels of Governance</vt:lpstr>
      <vt:lpstr>Strategic Planning</vt:lpstr>
      <vt:lpstr>Strategic Planning</vt:lpstr>
      <vt:lpstr>PowerPoint Presentation</vt:lpstr>
      <vt:lpstr>Red Flags</vt:lpstr>
      <vt:lpstr>Red Flags</vt:lpstr>
      <vt:lpstr>Red Flags</vt:lpstr>
      <vt:lpstr>Red Flags</vt:lpstr>
      <vt:lpstr>Red Flags</vt:lpstr>
      <vt:lpstr>Red Flags</vt:lpstr>
      <vt:lpstr>Red Flags</vt:lpstr>
      <vt:lpstr>Red Flags</vt:lpstr>
      <vt:lpstr>Red Flags</vt:lpstr>
      <vt:lpstr>How to make it strategic</vt:lpstr>
      <vt:lpstr>How to make it strategic</vt:lpstr>
      <vt:lpstr>Checklist</vt:lpstr>
      <vt:lpstr>Checklist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Masapol</dc:creator>
  <cp:lastModifiedBy>Maybelle Madamba</cp:lastModifiedBy>
  <cp:revision>936</cp:revision>
  <cp:lastPrinted>2017-09-14T10:51:58Z</cp:lastPrinted>
  <dcterms:created xsi:type="dcterms:W3CDTF">2014-07-04T09:48:21Z</dcterms:created>
  <dcterms:modified xsi:type="dcterms:W3CDTF">2022-12-12T21:24:32Z</dcterms:modified>
</cp:coreProperties>
</file>