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Anaheim"/>
      <p:regular r:id="rId25"/>
      <p:bold r:id="rId26"/>
    </p:embeddedFont>
    <p:embeddedFont>
      <p:font typeface="Source Code Pro"/>
      <p:regular r:id="rId27"/>
      <p:bold r:id="rId28"/>
      <p:italic r:id="rId29"/>
      <p:boldItalic r:id="rId30"/>
    </p:embeddedFont>
    <p:embeddedFont>
      <p:font typeface="Bebas Neue"/>
      <p:regular r:id="rId31"/>
    </p:embeddedFont>
    <p:embeddedFont>
      <p:font typeface="Fira Code"/>
      <p:regular r:id="rId32"/>
      <p:bold r:id="rId33"/>
    </p:embeddedFont>
    <p:embeddedFont>
      <p:font typeface="PT Sans"/>
      <p:regular r:id="rId34"/>
      <p:bold r:id="rId35"/>
      <p:italic r:id="rId36"/>
      <p:boldItalic r:id="rId37"/>
    </p:embeddedFont>
    <p:embeddedFont>
      <p:font typeface="Source Code Pro Medium"/>
      <p:regular r:id="rId38"/>
      <p:bold r:id="rId39"/>
      <p:italic r:id="rId40"/>
      <p:boldItalic r:id="rId41"/>
    </p:embeddedFont>
    <p:embeddedFont>
      <p:font typeface="Comfortaa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Medium-italic.fntdata"/><Relationship Id="rId20" Type="http://schemas.openxmlformats.org/officeDocument/2006/relationships/slide" Target="slides/slide16.xml"/><Relationship Id="rId42" Type="http://schemas.openxmlformats.org/officeDocument/2006/relationships/font" Target="fonts/Comfortaa-regular.fntdata"/><Relationship Id="rId41" Type="http://schemas.openxmlformats.org/officeDocument/2006/relationships/font" Target="fonts/SourceCodeProMedium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Comfortaa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naheim-bold.fntdata"/><Relationship Id="rId25" Type="http://schemas.openxmlformats.org/officeDocument/2006/relationships/font" Target="fonts/Anaheim-regular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ebasNeue-regular.fntdata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7.xml"/><Relationship Id="rId33" Type="http://schemas.openxmlformats.org/officeDocument/2006/relationships/font" Target="fonts/FiraCode-bold.fntdata"/><Relationship Id="rId10" Type="http://schemas.openxmlformats.org/officeDocument/2006/relationships/slide" Target="slides/slide6.xml"/><Relationship Id="rId32" Type="http://schemas.openxmlformats.org/officeDocument/2006/relationships/font" Target="fonts/FiraCode-regular.fntdata"/><Relationship Id="rId13" Type="http://schemas.openxmlformats.org/officeDocument/2006/relationships/slide" Target="slides/slide9.xml"/><Relationship Id="rId35" Type="http://schemas.openxmlformats.org/officeDocument/2006/relationships/font" Target="fonts/PTSans-bold.fntdata"/><Relationship Id="rId12" Type="http://schemas.openxmlformats.org/officeDocument/2006/relationships/slide" Target="slides/slide8.xml"/><Relationship Id="rId34" Type="http://schemas.openxmlformats.org/officeDocument/2006/relationships/font" Target="fonts/PTSans-regular.fntdata"/><Relationship Id="rId15" Type="http://schemas.openxmlformats.org/officeDocument/2006/relationships/slide" Target="slides/slide11.xml"/><Relationship Id="rId37" Type="http://schemas.openxmlformats.org/officeDocument/2006/relationships/font" Target="fonts/PT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PTSans-italic.fntdata"/><Relationship Id="rId17" Type="http://schemas.openxmlformats.org/officeDocument/2006/relationships/slide" Target="slides/slide13.xml"/><Relationship Id="rId39" Type="http://schemas.openxmlformats.org/officeDocument/2006/relationships/font" Target="fonts/SourceCodeProMedium-bold.fntdata"/><Relationship Id="rId16" Type="http://schemas.openxmlformats.org/officeDocument/2006/relationships/slide" Target="slides/slide12.xml"/><Relationship Id="rId38" Type="http://schemas.openxmlformats.org/officeDocument/2006/relationships/font" Target="fonts/SourceCodeProMedium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54dda1946d_6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54dda1946d_6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11b0ef4d2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11b0ef4d2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11b0ef4d2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11b0ef4d2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11b0ef4d2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11b0ef4d2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11b0ef4d2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11b0ef4d2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54dda1946d_4_2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54dda1946d_4_2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11b0ef4d2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11b0ef4d2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54dda1946d_4_2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54dda1946d_4_2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162573e21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162573e21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162573e21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162573e21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1020588" y="3094475"/>
            <a:ext cx="7102800" cy="4653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1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1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1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3"/>
          <p:cNvSpPr txBox="1"/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" type="subTitle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3" type="subTitle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4" type="title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5" type="title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6" type="title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idx="7" type="subTitle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8" type="subTitle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9" type="subTitle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2687525" y="3464250"/>
            <a:ext cx="57435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2687414" y="1600950"/>
            <a:ext cx="57435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2" name="Google Shape;102;p14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4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4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5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5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" name="Google Shape;111;p15"/>
          <p:cNvSpPr txBox="1"/>
          <p:nvPr>
            <p:ph type="title"/>
          </p:nvPr>
        </p:nvSpPr>
        <p:spPr>
          <a:xfrm>
            <a:off x="713225" y="535650"/>
            <a:ext cx="3165900" cy="23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713225" y="2914050"/>
            <a:ext cx="3165900" cy="16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/>
          <p:nvPr>
            <p:ph idx="2" type="pic"/>
          </p:nvPr>
        </p:nvSpPr>
        <p:spPr>
          <a:xfrm>
            <a:off x="4783250" y="532063"/>
            <a:ext cx="29100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" type="subTitle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subTitle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2" type="subTitle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3" type="subTitle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4" type="subTitle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2" type="subTitle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997700" y="2096375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2" type="subTitle"/>
          </p:nvPr>
        </p:nvSpPr>
        <p:spPr>
          <a:xfrm>
            <a:off x="3522987" y="2756375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3" type="subTitle"/>
          </p:nvPr>
        </p:nvSpPr>
        <p:spPr>
          <a:xfrm>
            <a:off x="6051233" y="3242600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4" type="subTitle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3" name="Google Shape;153;p20"/>
          <p:cNvSpPr txBox="1"/>
          <p:nvPr>
            <p:ph idx="5" type="subTitle"/>
          </p:nvPr>
        </p:nvSpPr>
        <p:spPr>
          <a:xfrm>
            <a:off x="3292047" y="209637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6" type="subTitle"/>
          </p:nvPr>
        </p:nvSpPr>
        <p:spPr>
          <a:xfrm>
            <a:off x="5867044" y="2582600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3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3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1" type="subTitle"/>
          </p:nvPr>
        </p:nvSpPr>
        <p:spPr>
          <a:xfrm>
            <a:off x="3500600" y="1923775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2" type="subTitle"/>
          </p:nvPr>
        </p:nvSpPr>
        <p:spPr>
          <a:xfrm>
            <a:off x="6445791" y="1923775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3" type="subTitle"/>
          </p:nvPr>
        </p:nvSpPr>
        <p:spPr>
          <a:xfrm>
            <a:off x="3500600" y="3566750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4" type="subTitle"/>
          </p:nvPr>
        </p:nvSpPr>
        <p:spPr>
          <a:xfrm>
            <a:off x="6445791" y="3566750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5" type="subTitle"/>
          </p:nvPr>
        </p:nvSpPr>
        <p:spPr>
          <a:xfrm>
            <a:off x="3194436" y="14182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21"/>
          <p:cNvSpPr txBox="1"/>
          <p:nvPr>
            <p:ph idx="6" type="subTitle"/>
          </p:nvPr>
        </p:nvSpPr>
        <p:spPr>
          <a:xfrm>
            <a:off x="3194436" y="306125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7" type="subTitle"/>
          </p:nvPr>
        </p:nvSpPr>
        <p:spPr>
          <a:xfrm>
            <a:off x="6139611" y="14182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8" type="subTitle"/>
          </p:nvPr>
        </p:nvSpPr>
        <p:spPr>
          <a:xfrm>
            <a:off x="6139611" y="306125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1394900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2" type="subTitle"/>
          </p:nvPr>
        </p:nvSpPr>
        <p:spPr>
          <a:xfrm>
            <a:off x="3864750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3" type="subTitle"/>
          </p:nvPr>
        </p:nvSpPr>
        <p:spPr>
          <a:xfrm>
            <a:off x="1394900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4" type="subTitle"/>
          </p:nvPr>
        </p:nvSpPr>
        <p:spPr>
          <a:xfrm>
            <a:off x="3864750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5" type="subTitle"/>
          </p:nvPr>
        </p:nvSpPr>
        <p:spPr>
          <a:xfrm>
            <a:off x="6334599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6" type="subTitle"/>
          </p:nvPr>
        </p:nvSpPr>
        <p:spPr>
          <a:xfrm>
            <a:off x="6334599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7" type="subTitle"/>
          </p:nvPr>
        </p:nvSpPr>
        <p:spPr>
          <a:xfrm>
            <a:off x="1113052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8" type="subTitle"/>
          </p:nvPr>
        </p:nvSpPr>
        <p:spPr>
          <a:xfrm>
            <a:off x="3582900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9" type="subTitle"/>
          </p:nvPr>
        </p:nvSpPr>
        <p:spPr>
          <a:xfrm>
            <a:off x="6052748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13" type="subTitle"/>
          </p:nvPr>
        </p:nvSpPr>
        <p:spPr>
          <a:xfrm>
            <a:off x="1113052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22"/>
          <p:cNvSpPr txBox="1"/>
          <p:nvPr>
            <p:ph idx="14" type="subTitle"/>
          </p:nvPr>
        </p:nvSpPr>
        <p:spPr>
          <a:xfrm>
            <a:off x="3582900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5" type="subTitle"/>
          </p:nvPr>
        </p:nvSpPr>
        <p:spPr>
          <a:xfrm>
            <a:off x="6052748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23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87" name="Google Shape;187;p23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3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3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0" name="Google Shape;190;p23"/>
          <p:cNvSpPr txBox="1"/>
          <p:nvPr>
            <p:ph hasCustomPrompt="1" type="title"/>
          </p:nvPr>
        </p:nvSpPr>
        <p:spPr>
          <a:xfrm>
            <a:off x="4051975" y="630575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3"/>
          <p:cNvSpPr txBox="1"/>
          <p:nvPr>
            <p:ph idx="1" type="subTitle"/>
          </p:nvPr>
        </p:nvSpPr>
        <p:spPr>
          <a:xfrm>
            <a:off x="4408555" y="1300670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2" name="Google Shape;192;p23"/>
          <p:cNvSpPr txBox="1"/>
          <p:nvPr>
            <p:ph hasCustomPrompt="1" idx="2" type="title"/>
          </p:nvPr>
        </p:nvSpPr>
        <p:spPr>
          <a:xfrm>
            <a:off x="4051975" y="1982840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3"/>
          <p:cNvSpPr txBox="1"/>
          <p:nvPr>
            <p:ph idx="3" type="subTitle"/>
          </p:nvPr>
        </p:nvSpPr>
        <p:spPr>
          <a:xfrm>
            <a:off x="4408555" y="2652935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4" name="Google Shape;194;p23"/>
          <p:cNvSpPr txBox="1"/>
          <p:nvPr>
            <p:ph hasCustomPrompt="1" idx="4" type="title"/>
          </p:nvPr>
        </p:nvSpPr>
        <p:spPr>
          <a:xfrm>
            <a:off x="4051975" y="3335105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3"/>
          <p:cNvSpPr txBox="1"/>
          <p:nvPr>
            <p:ph idx="5" type="subTitle"/>
          </p:nvPr>
        </p:nvSpPr>
        <p:spPr>
          <a:xfrm>
            <a:off x="4408555" y="4005200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99" name="Google Shape;199;p2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4"/>
          <p:cNvSpPr txBox="1"/>
          <p:nvPr>
            <p:ph hasCustomPrompt="1" type="title"/>
          </p:nvPr>
        </p:nvSpPr>
        <p:spPr>
          <a:xfrm>
            <a:off x="884850" y="1890700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4"/>
          <p:cNvSpPr txBox="1"/>
          <p:nvPr>
            <p:ph idx="1" type="subTitle"/>
          </p:nvPr>
        </p:nvSpPr>
        <p:spPr>
          <a:xfrm>
            <a:off x="980375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2" type="subTitle"/>
          </p:nvPr>
        </p:nvSpPr>
        <p:spPr>
          <a:xfrm>
            <a:off x="720000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5" name="Google Shape;205;p24"/>
          <p:cNvSpPr txBox="1"/>
          <p:nvPr>
            <p:ph hasCustomPrompt="1" idx="3" type="title"/>
          </p:nvPr>
        </p:nvSpPr>
        <p:spPr>
          <a:xfrm>
            <a:off x="3590988" y="1890950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24"/>
          <p:cNvSpPr txBox="1"/>
          <p:nvPr>
            <p:ph idx="4" type="subTitle"/>
          </p:nvPr>
        </p:nvSpPr>
        <p:spPr>
          <a:xfrm>
            <a:off x="3589193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7" name="Google Shape;207;p24"/>
          <p:cNvSpPr txBox="1"/>
          <p:nvPr>
            <p:ph idx="5" type="subTitle"/>
          </p:nvPr>
        </p:nvSpPr>
        <p:spPr>
          <a:xfrm>
            <a:off x="3420001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" name="Google Shape;208;p24"/>
          <p:cNvSpPr txBox="1"/>
          <p:nvPr>
            <p:ph hasCustomPrompt="1" idx="6" type="title"/>
          </p:nvPr>
        </p:nvSpPr>
        <p:spPr>
          <a:xfrm>
            <a:off x="6296775" y="1891075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4"/>
          <p:cNvSpPr txBox="1"/>
          <p:nvPr>
            <p:ph idx="7" type="subTitle"/>
          </p:nvPr>
        </p:nvSpPr>
        <p:spPr>
          <a:xfrm>
            <a:off x="6198011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0" name="Google Shape;210;p24"/>
          <p:cNvSpPr txBox="1"/>
          <p:nvPr>
            <p:ph idx="8" type="subTitle"/>
          </p:nvPr>
        </p:nvSpPr>
        <p:spPr>
          <a:xfrm>
            <a:off x="6120002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1" name="Google Shape;211;p24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idx="1" type="subTitle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5"/>
          <p:cNvSpPr txBox="1"/>
          <p:nvPr/>
        </p:nvSpPr>
        <p:spPr>
          <a:xfrm>
            <a:off x="3485425" y="35726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27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27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31" name="Google Shape;31;p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5292547" y="3632599"/>
            <a:ext cx="26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1585702" y="3632599"/>
            <a:ext cx="26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4988437" y="3200700"/>
            <a:ext cx="267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4" type="subTitle"/>
          </p:nvPr>
        </p:nvSpPr>
        <p:spPr>
          <a:xfrm>
            <a:off x="1281362" y="3200700"/>
            <a:ext cx="267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8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8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9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9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 Final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 Batalla Naval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En C++</a:t>
            </a:r>
            <a:endParaRPr/>
          </a:p>
        </p:txBody>
      </p:sp>
      <p:sp>
        <p:nvSpPr>
          <p:cNvPr id="233" name="Google Shape;233;p28"/>
          <p:cNvSpPr txBox="1"/>
          <p:nvPr>
            <p:ph idx="1" type="subTitle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400"/>
              <a:t>&lt;</a:t>
            </a:r>
            <a:r>
              <a:rPr lang="en" sz="1400"/>
              <a:t> Tomas Bulgarelli y Joaquín Bonino</a:t>
            </a:r>
            <a:r>
              <a:rPr lang="en" sz="1400"/>
              <a:t> </a:t>
            </a:r>
            <a:r>
              <a:rPr lang="en" sz="1400"/>
              <a:t>&gt;</a:t>
            </a:r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38" name="Google Shape;238;p28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28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28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1" name="Google Shape;241;p28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2" name="Google Shape;242;p28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7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funciona la dificultad?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50" name="Google Shape;550;p37"/>
          <p:cNvSpPr txBox="1"/>
          <p:nvPr>
            <p:ph idx="1" type="subTitle"/>
          </p:nvPr>
        </p:nvSpPr>
        <p:spPr>
          <a:xfrm>
            <a:off x="1033375" y="3325425"/>
            <a:ext cx="7086000" cy="12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Mientras mayor longitud del barco, mayores posilidades de que el numero aleatorio del bot impacte.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/>
              <a:t>Menor tiempo de juego.</a:t>
            </a:r>
            <a:endParaRPr/>
          </a:p>
        </p:txBody>
      </p:sp>
      <p:sp>
        <p:nvSpPr>
          <p:cNvPr id="551" name="Google Shape;551;p37"/>
          <p:cNvSpPr txBox="1"/>
          <p:nvPr/>
        </p:nvSpPr>
        <p:spPr>
          <a:xfrm>
            <a:off x="8171125" y="39755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52" name="Google Shape;5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00" y="1170125"/>
            <a:ext cx="8132624" cy="2154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8"/>
          <p:cNvSpPr txBox="1"/>
          <p:nvPr>
            <p:ph type="title"/>
          </p:nvPr>
        </p:nvSpPr>
        <p:spPr>
          <a:xfrm>
            <a:off x="355825" y="116550"/>
            <a:ext cx="3165900" cy="16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Matriz del rival,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Su logica.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58" name="Google Shape;558;p38"/>
          <p:cNvSpPr txBox="1"/>
          <p:nvPr>
            <p:ph idx="1" type="subTitle"/>
          </p:nvPr>
        </p:nvSpPr>
        <p:spPr>
          <a:xfrm>
            <a:off x="115975" y="1935075"/>
            <a:ext cx="3645600" cy="30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Utiliza un for para iterar dos veces, y en cada iteración selecciona la longitud del barco </a:t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Se generan coordenadas aleatorias (fila, columna) y una dirección aleatoria (dir) para intentar colocar un barco en la matriz.</a:t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Verifica si la posición generada es válida llamando a la función esPosicionValida.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8"/>
          <p:cNvSpPr txBox="1"/>
          <p:nvPr/>
        </p:nvSpPr>
        <p:spPr>
          <a:xfrm>
            <a:off x="8013875" y="40449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0" name="Google Shape;560;p38"/>
          <p:cNvSpPr/>
          <p:nvPr/>
        </p:nvSpPr>
        <p:spPr>
          <a:xfrm>
            <a:off x="4195650" y="0"/>
            <a:ext cx="597300" cy="5143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561" name="Google Shape;56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950" y="0"/>
            <a:ext cx="431173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9"/>
          <p:cNvSpPr txBox="1"/>
          <p:nvPr>
            <p:ph type="title"/>
          </p:nvPr>
        </p:nvSpPr>
        <p:spPr>
          <a:xfrm>
            <a:off x="0" y="2973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Como se posicionan los Barcos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67" name="Google Shape;567;p39"/>
          <p:cNvSpPr txBox="1"/>
          <p:nvPr/>
        </p:nvSpPr>
        <p:spPr>
          <a:xfrm>
            <a:off x="8013875" y="40449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68" name="Google Shape;5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850" y="1293125"/>
            <a:ext cx="5590751" cy="35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39"/>
          <p:cNvSpPr txBox="1"/>
          <p:nvPr>
            <p:ph idx="1" type="subTitle"/>
          </p:nvPr>
        </p:nvSpPr>
        <p:spPr>
          <a:xfrm>
            <a:off x="202025" y="1383000"/>
            <a:ext cx="3232200" cy="3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2"/>
                </a:solidFill>
              </a:rPr>
              <a:t>Coloca un barco en la matriz según la dirección ("arriba", "abajo", "izquierda", "derecha"):</a:t>
            </a:r>
            <a:endParaRPr sz="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2"/>
                </a:solidFill>
              </a:rPr>
              <a:t>Arriba:</a:t>
            </a:r>
            <a:r>
              <a:rPr lang="en" sz="800"/>
              <a:t> El bucle for itera desde 0 hasta la longitud del barco y coloca el barco decrementando la fila.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2"/>
                </a:solidFill>
              </a:rPr>
              <a:t>Abajo:</a:t>
            </a:r>
            <a:r>
              <a:rPr lang="en" sz="800"/>
              <a:t> El bucle for itera desde 0 hasta la longitud del barco y coloca el barco incrementando la fila.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Para </a:t>
            </a:r>
            <a:r>
              <a:rPr lang="en" sz="800">
                <a:solidFill>
                  <a:schemeClr val="accent2"/>
                </a:solidFill>
              </a:rPr>
              <a:t>"izquierda"</a:t>
            </a:r>
            <a:r>
              <a:rPr lang="en" sz="800"/>
              <a:t>, el bucle for decrementa la columna para colocar el barco.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Para </a:t>
            </a:r>
            <a:r>
              <a:rPr lang="en" sz="800">
                <a:solidFill>
                  <a:schemeClr val="accent2"/>
                </a:solidFill>
              </a:rPr>
              <a:t>"derecha"</a:t>
            </a:r>
            <a:r>
              <a:rPr lang="en" sz="800"/>
              <a:t>, el bucle for incrementa la columna para colocar el barco.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0"/>
          <p:cNvSpPr txBox="1"/>
          <p:nvPr>
            <p:ph type="title"/>
          </p:nvPr>
        </p:nvSpPr>
        <p:spPr>
          <a:xfrm>
            <a:off x="0" y="2973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{ Validar la posicion seleccionada }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575" name="Google Shape;575;p40"/>
          <p:cNvSpPr txBox="1"/>
          <p:nvPr/>
        </p:nvSpPr>
        <p:spPr>
          <a:xfrm>
            <a:off x="8013875" y="40449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6" name="Google Shape;576;p40"/>
          <p:cNvSpPr txBox="1"/>
          <p:nvPr>
            <p:ph idx="1" type="subTitle"/>
          </p:nvPr>
        </p:nvSpPr>
        <p:spPr>
          <a:xfrm>
            <a:off x="0" y="1383000"/>
            <a:ext cx="3651600" cy="3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</a:rPr>
              <a:t>Función esPosicionValida:</a:t>
            </a:r>
            <a:endParaRPr sz="800">
              <a:solidFill>
                <a:schemeClr val="accent4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➔"/>
            </a:pPr>
            <a:r>
              <a:rPr lang="en" sz="800"/>
              <a:t>Si es posible colocar un barco en la matriz sin colisiones, dentro de los límites de la matriz.</a:t>
            </a:r>
            <a:endParaRPr sz="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</a:rPr>
              <a:t>Validación de Límites:</a:t>
            </a:r>
            <a:endParaRPr sz="800">
              <a:solidFill>
                <a:schemeClr val="accent4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➔"/>
            </a:pPr>
            <a:r>
              <a:rPr lang="en" sz="800"/>
              <a:t>Se verifica si el barco cabe dentro de los límites. Si no, retorna false.</a:t>
            </a:r>
            <a:endParaRPr sz="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</a:rPr>
              <a:t>Chequeo de Colisiones:</a:t>
            </a:r>
            <a:endParaRPr sz="800">
              <a:solidFill>
                <a:schemeClr val="accent4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➔"/>
            </a:pPr>
            <a:r>
              <a:rPr lang="en" sz="800"/>
              <a:t>Recorre la longitud del barco y verifica si todas las posiciones están vacías ('X'). Si está ocupada, retorna false.</a:t>
            </a:r>
            <a:endParaRPr sz="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</a:rPr>
              <a:t>Retorno de Validez:</a:t>
            </a:r>
            <a:endParaRPr sz="800">
              <a:solidFill>
                <a:schemeClr val="accent4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➔"/>
            </a:pPr>
            <a:r>
              <a:rPr lang="en" sz="800"/>
              <a:t>Si las condiciones son satisfechas, retorna true, indicando que la posición es válida.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577" name="Google Shape;5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100" y="1193225"/>
            <a:ext cx="5399900" cy="39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1"/>
          <p:cNvSpPr txBox="1"/>
          <p:nvPr>
            <p:ph type="title"/>
          </p:nvPr>
        </p:nvSpPr>
        <p:spPr>
          <a:xfrm>
            <a:off x="0" y="2973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{ Imprimir el tablero }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583" name="Google Shape;583;p41"/>
          <p:cNvSpPr txBox="1"/>
          <p:nvPr/>
        </p:nvSpPr>
        <p:spPr>
          <a:xfrm>
            <a:off x="8013875" y="40449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4" name="Google Shape;584;p41"/>
          <p:cNvSpPr txBox="1"/>
          <p:nvPr>
            <p:ph idx="1" type="subTitle"/>
          </p:nvPr>
        </p:nvSpPr>
        <p:spPr>
          <a:xfrm>
            <a:off x="0" y="1297525"/>
            <a:ext cx="39516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</a:rPr>
              <a:t>Encabezado de Columnas:</a:t>
            </a:r>
            <a:endParaRPr sz="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Se imprimen los números del 1 al tamaño de la matriz como encabezado de las columnas.</a:t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</a:rPr>
              <a:t>Encabezado Filas:</a:t>
            </a:r>
            <a:endParaRPr sz="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'A' a 'J' para las filas, y luego se recorre cada celda de la matriz para mostrar su contenido.</a:t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</a:rPr>
              <a:t>Ocultar Barcos:</a:t>
            </a:r>
            <a:endParaRPr sz="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Si ocultar es true y la celda contiene un barco ('B'), se imprime 'X'. Sino  el contenido real de la celda.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585" name="Google Shape;58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600" y="1445800"/>
            <a:ext cx="5132449" cy="33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2"/>
          <p:cNvSpPr txBox="1"/>
          <p:nvPr>
            <p:ph type="title"/>
          </p:nvPr>
        </p:nvSpPr>
        <p:spPr>
          <a:xfrm>
            <a:off x="0" y="2973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{ Disparos del Usuario }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591" name="Google Shape;591;p42"/>
          <p:cNvSpPr txBox="1"/>
          <p:nvPr/>
        </p:nvSpPr>
        <p:spPr>
          <a:xfrm>
            <a:off x="8013875" y="40449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92" name="Google Shape;59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25" y="1351900"/>
            <a:ext cx="4686175" cy="300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8925" y="1197263"/>
            <a:ext cx="3525075" cy="3845524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42"/>
          <p:cNvSpPr/>
          <p:nvPr/>
        </p:nvSpPr>
        <p:spPr>
          <a:xfrm>
            <a:off x="4786100" y="3034525"/>
            <a:ext cx="716400" cy="17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5" name="Google Shape;595;p42"/>
          <p:cNvSpPr txBox="1"/>
          <p:nvPr>
            <p:ph idx="4294967295" type="subTitle"/>
          </p:nvPr>
        </p:nvSpPr>
        <p:spPr>
          <a:xfrm>
            <a:off x="-46625" y="4429700"/>
            <a:ext cx="5494500" cy="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En el mismo codigo se verifica si el input es correcto. Luego Almacena.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3"/>
          <p:cNvSpPr txBox="1"/>
          <p:nvPr>
            <p:ph idx="1" type="subTitle"/>
          </p:nvPr>
        </p:nvSpPr>
        <p:spPr>
          <a:xfrm>
            <a:off x="443975" y="271925"/>
            <a:ext cx="2959200" cy="7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Colocar Barcos usuario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601" name="Google Shape;601;p43"/>
          <p:cNvSpPr txBox="1"/>
          <p:nvPr>
            <p:ph idx="4294967295" type="subTitle"/>
          </p:nvPr>
        </p:nvSpPr>
        <p:spPr>
          <a:xfrm>
            <a:off x="126875" y="1388800"/>
            <a:ext cx="3593400" cy="3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Función posicionarBarcosUsuario: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Permite al usuario colocar barcos en la matriz, solicitando la fila, columna y dirección.</a:t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Selección de Longitud: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Itera dos veces para seleccionar la longitud de los barcos (longitudBarco1 y longitudBarco2).</a:t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Validación de Columna: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Solicita al usuario una columna (1-10) y ajusta el índice para la matriz (0-9) si es válido.</a:t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Validación de Fila:</a:t>
            </a:r>
            <a:endParaRPr sz="800">
              <a:solidFill>
                <a:schemeClr val="dk2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Solicita al usuario una fila (A-J) y convierte la letra a un índice numérico si es válido.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602" name="Google Shape;6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075" y="0"/>
            <a:ext cx="434115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4"/>
          <p:cNvSpPr txBox="1"/>
          <p:nvPr>
            <p:ph type="title"/>
          </p:nvPr>
        </p:nvSpPr>
        <p:spPr>
          <a:xfrm>
            <a:off x="0" y="2973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{ Respuestas aleatorias }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608" name="Google Shape;608;p44"/>
          <p:cNvSpPr txBox="1"/>
          <p:nvPr/>
        </p:nvSpPr>
        <p:spPr>
          <a:xfrm>
            <a:off x="8013875" y="40449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9" name="Google Shape;609;p44"/>
          <p:cNvSpPr txBox="1"/>
          <p:nvPr>
            <p:ph idx="1" type="subTitle"/>
          </p:nvPr>
        </p:nvSpPr>
        <p:spPr>
          <a:xfrm>
            <a:off x="0" y="1297525"/>
            <a:ext cx="3951600" cy="3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</a:rPr>
              <a:t>Generador de numeros aleatorios</a:t>
            </a:r>
            <a:r>
              <a:rPr lang="en" sz="800">
                <a:solidFill>
                  <a:schemeClr val="accent5"/>
                </a:solidFill>
              </a:rPr>
              <a:t>:</a:t>
            </a:r>
            <a:endParaRPr sz="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Genera del 1 al 7 y le suma 1. Guarda en variable num.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</a:rPr>
              <a:t>Switch</a:t>
            </a:r>
            <a:r>
              <a:rPr lang="en" sz="800">
                <a:solidFill>
                  <a:schemeClr val="accent5"/>
                </a:solidFill>
              </a:rPr>
              <a:t>:</a:t>
            </a:r>
            <a:endParaRPr sz="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Dependiendo lo que se obtuvo de num va a imprimir una frase distinta</a:t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5"/>
                </a:solidFill>
              </a:rPr>
              <a:t>Integrado:</a:t>
            </a:r>
            <a:endParaRPr sz="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 sz="800"/>
              <a:t>Cuando se verifica que el tiro no fue exitoso se llama a la funcion tiro_errado_frase(). De tipo void, solo imprime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610" name="Google Shape;61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550" y="1220850"/>
            <a:ext cx="4566925" cy="38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5"/>
          <p:cNvSpPr txBox="1"/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 del </a:t>
            </a:r>
            <a:r>
              <a:rPr lang="en">
                <a:solidFill>
                  <a:schemeClr val="accent4"/>
                </a:solidFill>
              </a:rPr>
              <a:t>Juego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16" name="Google Shape;616;p45"/>
          <p:cNvSpPr txBox="1"/>
          <p:nvPr>
            <p:ph idx="1" type="subTitle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Comprueba que no haya quedado ninguna “B” en la matriz, si son “H” y “X” se termina.</a:t>
            </a:r>
            <a:endParaRPr/>
          </a:p>
        </p:txBody>
      </p:sp>
      <p:grpSp>
        <p:nvGrpSpPr>
          <p:cNvPr id="617" name="Google Shape;617;p45"/>
          <p:cNvGrpSpPr/>
          <p:nvPr/>
        </p:nvGrpSpPr>
        <p:grpSpPr>
          <a:xfrm>
            <a:off x="713237" y="251356"/>
            <a:ext cx="486393" cy="125690"/>
            <a:chOff x="-890300" y="1406550"/>
            <a:chExt cx="806088" cy="208200"/>
          </a:xfrm>
        </p:grpSpPr>
        <p:sp>
          <p:nvSpPr>
            <p:cNvPr id="618" name="Google Shape;618;p4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45"/>
          <p:cNvSpPr txBox="1"/>
          <p:nvPr/>
        </p:nvSpPr>
        <p:spPr>
          <a:xfrm>
            <a:off x="5322200" y="15012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2" name="Google Shape;622;p45"/>
          <p:cNvSpPr txBox="1"/>
          <p:nvPr/>
        </p:nvSpPr>
        <p:spPr>
          <a:xfrm>
            <a:off x="8496150" y="372637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4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23" name="Google Shape;62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00" y="1627975"/>
            <a:ext cx="4346200" cy="18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Desafios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y posibles mejoras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629" name="Google Shape;629;p46"/>
          <p:cNvSpPr txBox="1"/>
          <p:nvPr>
            <p:ph idx="1" type="subTitle"/>
          </p:nvPr>
        </p:nvSpPr>
        <p:spPr>
          <a:xfrm>
            <a:off x="381850" y="2096450"/>
            <a:ext cx="25362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cada input hay que actualizar la matriz y almacenar los datos.</a:t>
            </a:r>
            <a:endParaRPr/>
          </a:p>
        </p:txBody>
      </p:sp>
      <p:sp>
        <p:nvSpPr>
          <p:cNvPr id="630" name="Google Shape;630;p46"/>
          <p:cNvSpPr txBox="1"/>
          <p:nvPr>
            <p:ph idx="2" type="subTitle"/>
          </p:nvPr>
        </p:nvSpPr>
        <p:spPr>
          <a:xfrm>
            <a:off x="3522987" y="2756375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Elecciones del bot + logicas. Aumentar posibilidades.</a:t>
            </a:r>
            <a:endParaRPr/>
          </a:p>
        </p:txBody>
      </p:sp>
      <p:sp>
        <p:nvSpPr>
          <p:cNvPr id="631" name="Google Shape;631;p46"/>
          <p:cNvSpPr txBox="1"/>
          <p:nvPr>
            <p:ph idx="3" type="subTitle"/>
          </p:nvPr>
        </p:nvSpPr>
        <p:spPr>
          <a:xfrm>
            <a:off x="6571783" y="3087200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Realizar interfaz grafica.</a:t>
            </a:r>
            <a:endParaRPr/>
          </a:p>
        </p:txBody>
      </p:sp>
      <p:sp>
        <p:nvSpPr>
          <p:cNvPr id="632" name="Google Shape;632;p46"/>
          <p:cNvSpPr txBox="1"/>
          <p:nvPr>
            <p:ph idx="4" type="subTitle"/>
          </p:nvPr>
        </p:nvSpPr>
        <p:spPr>
          <a:xfrm>
            <a:off x="163150" y="1209050"/>
            <a:ext cx="2973600" cy="88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Actualizar y Almacenar datos</a:t>
            </a:r>
            <a:endParaRPr sz="1600"/>
          </a:p>
        </p:txBody>
      </p:sp>
      <p:sp>
        <p:nvSpPr>
          <p:cNvPr id="633" name="Google Shape;633;p46"/>
          <p:cNvSpPr txBox="1"/>
          <p:nvPr>
            <p:ph idx="5" type="subTitle"/>
          </p:nvPr>
        </p:nvSpPr>
        <p:spPr>
          <a:xfrm>
            <a:off x="3330897" y="2096450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Dificultad</a:t>
            </a:r>
            <a:endParaRPr/>
          </a:p>
        </p:txBody>
      </p:sp>
      <p:sp>
        <p:nvSpPr>
          <p:cNvPr id="634" name="Google Shape;634;p46"/>
          <p:cNvSpPr txBox="1"/>
          <p:nvPr>
            <p:ph idx="6" type="subTitle"/>
          </p:nvPr>
        </p:nvSpPr>
        <p:spPr>
          <a:xfrm>
            <a:off x="6403144" y="2543750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Interfaz</a:t>
            </a:r>
            <a:endParaRPr/>
          </a:p>
        </p:txBody>
      </p:sp>
      <p:grpSp>
        <p:nvGrpSpPr>
          <p:cNvPr id="635" name="Google Shape;635;p4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636" name="Google Shape;636;p4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9" name="Google Shape;649;p46"/>
          <p:cNvSpPr txBox="1"/>
          <p:nvPr/>
        </p:nvSpPr>
        <p:spPr>
          <a:xfrm>
            <a:off x="6983275" y="130146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pic>
        <p:nvPicPr>
          <p:cNvPr id="650" name="Google Shape;65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7625" y="3698350"/>
            <a:ext cx="1361400" cy="13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</a:t>
            </a:r>
            <a:r>
              <a:rPr lang="en">
                <a:solidFill>
                  <a:schemeClr val="accent4"/>
                </a:solidFill>
              </a:rPr>
              <a:t>de</a:t>
            </a:r>
            <a:r>
              <a:rPr lang="en">
                <a:solidFill>
                  <a:schemeClr val="accent4"/>
                </a:solidFill>
              </a:rPr>
              <a:t> contenidos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92" name="Google Shape;292;p29"/>
          <p:cNvSpPr txBox="1"/>
          <p:nvPr>
            <p:ph idx="1" type="subTitle"/>
          </p:nvPr>
        </p:nvSpPr>
        <p:spPr>
          <a:xfrm>
            <a:off x="2472000" y="1832950"/>
            <a:ext cx="575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Explicación sobre la lógica del proyecto y las herramientas utilizadas.</a:t>
            </a:r>
            <a:endParaRPr/>
          </a:p>
        </p:txBody>
      </p:sp>
      <p:sp>
        <p:nvSpPr>
          <p:cNvPr id="293" name="Google Shape;293;p29"/>
          <p:cNvSpPr txBox="1"/>
          <p:nvPr>
            <p:ph idx="2" type="subTitle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Exposición sobre cómo abordamos el proyecto y argumentación del código.</a:t>
            </a:r>
            <a:endParaRPr/>
          </a:p>
        </p:txBody>
      </p:sp>
      <p:sp>
        <p:nvSpPr>
          <p:cNvPr id="294" name="Google Shape;294;p29"/>
          <p:cNvSpPr txBox="1"/>
          <p:nvPr>
            <p:ph idx="3" type="subTitle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Desafios </a:t>
            </a:r>
            <a:r>
              <a:rPr lang="en"/>
              <a:t>y posibles mejoras a futuro.</a:t>
            </a:r>
            <a:endParaRPr/>
          </a:p>
        </p:txBody>
      </p:sp>
      <p:sp>
        <p:nvSpPr>
          <p:cNvPr id="295" name="Google Shape;295;p29"/>
          <p:cNvSpPr txBox="1"/>
          <p:nvPr>
            <p:ph idx="4" type="title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6" name="Google Shape;296;p29"/>
          <p:cNvSpPr txBox="1"/>
          <p:nvPr>
            <p:ph idx="5" type="title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7" name="Google Shape;297;p29"/>
          <p:cNvSpPr txBox="1"/>
          <p:nvPr>
            <p:ph idx="6" type="title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8" name="Google Shape;298;p29"/>
          <p:cNvSpPr txBox="1"/>
          <p:nvPr>
            <p:ph idx="7" type="subTitle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299" name="Google Shape;299;p29"/>
          <p:cNvSpPr txBox="1"/>
          <p:nvPr>
            <p:ph idx="8" type="subTitle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</a:t>
            </a:r>
            <a:endParaRPr/>
          </a:p>
        </p:txBody>
      </p:sp>
      <p:sp>
        <p:nvSpPr>
          <p:cNvPr id="300" name="Google Shape;300;p29"/>
          <p:cNvSpPr txBox="1"/>
          <p:nvPr>
            <p:ph idx="9" type="subTitle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grpSp>
        <p:nvGrpSpPr>
          <p:cNvPr id="301" name="Google Shape;301;p29"/>
          <p:cNvGrpSpPr/>
          <p:nvPr/>
        </p:nvGrpSpPr>
        <p:grpSpPr>
          <a:xfrm>
            <a:off x="358925" y="1867675"/>
            <a:ext cx="2142175" cy="2736325"/>
            <a:chOff x="358925" y="1867675"/>
            <a:chExt cx="2142175" cy="2736325"/>
          </a:xfrm>
        </p:grpSpPr>
        <p:sp>
          <p:nvSpPr>
            <p:cNvPr id="302" name="Google Shape;302;p29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7"/>
          <p:cNvSpPr txBox="1"/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Muchas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Gracias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656" name="Google Shape;656;p47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657" name="Google Shape;657;p47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7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7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7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7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7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7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7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7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7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7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7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7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7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7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7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7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7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7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7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7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7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7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7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7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7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7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2" name="Google Shape;702;p47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3" name="Google Shape;703;p47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4" name="Google Shape;704;p47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705" name="Google Shape;705;p47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 txBox="1"/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</a:t>
            </a:r>
            <a:r>
              <a:rPr lang="en"/>
              <a:t>En Que </a:t>
            </a:r>
            <a:r>
              <a:rPr lang="en">
                <a:solidFill>
                  <a:schemeClr val="accent4"/>
                </a:solidFill>
              </a:rPr>
              <a:t>Consiste?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38" name="Google Shape;338;p30"/>
          <p:cNvSpPr txBox="1"/>
          <p:nvPr>
            <p:ph idx="2" type="title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9" name="Google Shape;339;p30"/>
          <p:cNvSpPr txBox="1"/>
          <p:nvPr>
            <p:ph idx="1" type="subTitle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&lt; </a:t>
            </a:r>
            <a:r>
              <a:rPr lang="en"/>
              <a:t>Como funciona el juego y que necesitabamos </a:t>
            </a:r>
            <a:r>
              <a:rPr lang="en" sz="1400"/>
              <a:t>&gt;</a:t>
            </a:r>
            <a:endParaRPr/>
          </a:p>
        </p:txBody>
      </p:sp>
      <p:sp>
        <p:nvSpPr>
          <p:cNvPr id="340" name="Google Shape;340;p30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1" name="Google Shape;341;p30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2" name="Google Shape;342;p30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343" name="Google Shape;343;p30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344" name="Google Shape;344;p30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345" name="Google Shape;345;p30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/>
          <p:nvPr>
            <p:ph type="title"/>
          </p:nvPr>
        </p:nvSpPr>
        <p:spPr>
          <a:xfrm>
            <a:off x="573300" y="445025"/>
            <a:ext cx="799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</a:t>
            </a:r>
            <a:r>
              <a:rPr lang="en"/>
              <a:t> </a:t>
            </a:r>
            <a:r>
              <a:rPr lang="en">
                <a:solidFill>
                  <a:schemeClr val="lt2"/>
                </a:solidFill>
              </a:rPr>
              <a:t>Bases de la </a:t>
            </a:r>
            <a:r>
              <a:rPr lang="en"/>
              <a:t>Batalla Naval</a:t>
            </a:r>
            <a:endParaRPr/>
          </a:p>
        </p:txBody>
      </p:sp>
      <p:sp>
        <p:nvSpPr>
          <p:cNvPr id="363" name="Google Shape;363;p31"/>
          <p:cNvSpPr txBox="1"/>
          <p:nvPr>
            <p:ph idx="1" type="subTitle"/>
          </p:nvPr>
        </p:nvSpPr>
        <p:spPr>
          <a:xfrm>
            <a:off x="4860748" y="1575025"/>
            <a:ext cx="36021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Manejar el disparo del usuario.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Manejar el disparo de la computadora.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Verificar si quedan barcos en el tablero.</a:t>
            </a:r>
            <a:endParaRPr sz="1300"/>
          </a:p>
        </p:txBody>
      </p:sp>
      <p:sp>
        <p:nvSpPr>
          <p:cNvPr id="364" name="Google Shape;364;p31"/>
          <p:cNvSpPr txBox="1"/>
          <p:nvPr>
            <p:ph idx="2" type="subTitle"/>
          </p:nvPr>
        </p:nvSpPr>
        <p:spPr>
          <a:xfrm>
            <a:off x="628475" y="1575025"/>
            <a:ext cx="36021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➔"/>
            </a:pPr>
            <a:r>
              <a:rPr lang="en" sz="1300">
                <a:solidFill>
                  <a:schemeClr val="accent1"/>
                </a:solidFill>
              </a:rPr>
              <a:t>Mostrar el tablero en pantalla.</a:t>
            </a:r>
            <a:endParaRPr sz="13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➔"/>
            </a:pPr>
            <a:r>
              <a:rPr lang="en" sz="1300">
                <a:solidFill>
                  <a:schemeClr val="accent1"/>
                </a:solidFill>
              </a:rPr>
              <a:t>Verificar si una posición es válida para colocar un barco.</a:t>
            </a:r>
            <a:endParaRPr sz="13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➔"/>
            </a:pPr>
            <a:r>
              <a:rPr lang="en" sz="1300">
                <a:solidFill>
                  <a:schemeClr val="accent1"/>
                </a:solidFill>
              </a:rPr>
              <a:t>Colocar un barco en el tablero.</a:t>
            </a:r>
            <a:endParaRPr sz="13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31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366" name="Google Shape;366;p31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31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0" name="Google Shape;380;p31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/>
          <p:nvPr>
            <p:ph type="title"/>
          </p:nvPr>
        </p:nvSpPr>
        <p:spPr>
          <a:xfrm>
            <a:off x="3882900" y="864375"/>
            <a:ext cx="48864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HERRAMIENTAS</a:t>
            </a:r>
            <a:endParaRPr sz="4500"/>
          </a:p>
        </p:txBody>
      </p:sp>
      <p:sp>
        <p:nvSpPr>
          <p:cNvPr id="386" name="Google Shape;386;p32"/>
          <p:cNvSpPr txBox="1"/>
          <p:nvPr>
            <p:ph idx="1" type="subTitle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&lt;</a:t>
            </a:r>
            <a:r>
              <a:rPr lang="en"/>
              <a:t>¿Que utilizamos?</a:t>
            </a:r>
            <a:r>
              <a:rPr lang="en" sz="1400"/>
              <a:t>&gt;</a:t>
            </a:r>
            <a:endParaRPr/>
          </a:p>
        </p:txBody>
      </p:sp>
      <p:sp>
        <p:nvSpPr>
          <p:cNvPr id="387" name="Google Shape;387;p32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88" name="Google Shape;388;p32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89" name="Google Shape;389;p32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2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2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2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2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" name="Google Shape;434;p32"/>
          <p:cNvSpPr txBox="1"/>
          <p:nvPr/>
        </p:nvSpPr>
        <p:spPr>
          <a:xfrm>
            <a:off x="8152375" y="1879875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Condicionales y Ciclos</a:t>
            </a:r>
            <a:r>
              <a:rPr lang="en">
                <a:solidFill>
                  <a:schemeClr val="accent4"/>
                </a:solidFill>
              </a:rPr>
              <a:t>!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40" name="Google Shape;440;p33"/>
          <p:cNvSpPr txBox="1"/>
          <p:nvPr>
            <p:ph idx="1" type="subTitle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Condicionales: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Verificar si hubo o no impacto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Corroborar si el input es correcto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Que mostrar al usuario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Ciclos: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Mientras haya barcos que se ejecute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Volver a pedir un dato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>
                <a:solidFill>
                  <a:schemeClr val="dk2"/>
                </a:solidFill>
              </a:rPr>
              <a:t>Recorrer las matrices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41" name="Google Shape;441;p33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442" name="Google Shape;442;p33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33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78" name="Google Shape;478;p33"/>
          <p:cNvSpPr/>
          <p:nvPr/>
        </p:nvSpPr>
        <p:spPr>
          <a:xfrm>
            <a:off x="2921375" y="3123975"/>
            <a:ext cx="6122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4"/>
          <p:cNvSpPr txBox="1"/>
          <p:nvPr>
            <p:ph type="title"/>
          </p:nvPr>
        </p:nvSpPr>
        <p:spPr>
          <a:xfrm>
            <a:off x="-271950" y="3906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  </a:t>
            </a:r>
            <a:r>
              <a:rPr lang="en">
                <a:solidFill>
                  <a:schemeClr val="accent4"/>
                </a:solidFill>
              </a:rPr>
              <a:t>Librerias, Matrices y Arrays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84" name="Google Shape;484;p34"/>
          <p:cNvSpPr txBox="1"/>
          <p:nvPr>
            <p:ph idx="1" type="subTitle"/>
          </p:nvPr>
        </p:nvSpPr>
        <p:spPr>
          <a:xfrm>
            <a:off x="6053226" y="2145051"/>
            <a:ext cx="2789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n" sz="1200">
                <a:solidFill>
                  <a:schemeClr val="accent5"/>
                </a:solidFill>
              </a:rPr>
              <a:t>Convertir letras a números.</a:t>
            </a:r>
            <a:endParaRPr sz="12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5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n" sz="1200">
                <a:solidFill>
                  <a:schemeClr val="accent5"/>
                </a:solidFill>
              </a:rPr>
              <a:t>Mostrar la fila y la columna de </a:t>
            </a:r>
            <a:r>
              <a:rPr lang="en" sz="1200">
                <a:solidFill>
                  <a:schemeClr val="accent5"/>
                </a:solidFill>
              </a:rPr>
              <a:t>referencia</a:t>
            </a:r>
            <a:r>
              <a:rPr lang="en" sz="1200">
                <a:solidFill>
                  <a:schemeClr val="accent5"/>
                </a:solidFill>
              </a:rPr>
              <a:t>.</a:t>
            </a:r>
            <a:endParaRPr sz="1200">
              <a:solidFill>
                <a:schemeClr val="accent5"/>
              </a:solidFill>
            </a:endParaRPr>
          </a:p>
        </p:txBody>
      </p:sp>
      <p:sp>
        <p:nvSpPr>
          <p:cNvPr id="485" name="Google Shape;485;p34"/>
          <p:cNvSpPr txBox="1"/>
          <p:nvPr>
            <p:ph idx="2" type="subTitle"/>
          </p:nvPr>
        </p:nvSpPr>
        <p:spPr>
          <a:xfrm>
            <a:off x="301375" y="2145051"/>
            <a:ext cx="2789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Todo lo que tenga que ver con el tablero y sus datos</a:t>
            </a:r>
            <a:endParaRPr sz="13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Guardar Disparos y Barcos.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86" name="Google Shape;486;p34"/>
          <p:cNvSpPr txBox="1"/>
          <p:nvPr>
            <p:ph idx="3" type="subTitle"/>
          </p:nvPr>
        </p:nvSpPr>
        <p:spPr>
          <a:xfrm>
            <a:off x="440476" y="1586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Matrices</a:t>
            </a:r>
            <a:endParaRPr/>
          </a:p>
        </p:txBody>
      </p:sp>
      <p:sp>
        <p:nvSpPr>
          <p:cNvPr id="487" name="Google Shape;487;p34"/>
          <p:cNvSpPr txBox="1"/>
          <p:nvPr>
            <p:ph idx="4" type="subTitle"/>
          </p:nvPr>
        </p:nvSpPr>
        <p:spPr>
          <a:xfrm>
            <a:off x="3006357" y="1586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Librerias</a:t>
            </a:r>
            <a:endParaRPr/>
          </a:p>
        </p:txBody>
      </p:sp>
      <p:sp>
        <p:nvSpPr>
          <p:cNvPr id="488" name="Google Shape;488;p34"/>
          <p:cNvSpPr txBox="1"/>
          <p:nvPr/>
        </p:nvSpPr>
        <p:spPr>
          <a:xfrm>
            <a:off x="184600" y="2419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89" name="Google Shape;489;p34"/>
          <p:cNvSpPr txBox="1"/>
          <p:nvPr/>
        </p:nvSpPr>
        <p:spPr>
          <a:xfrm>
            <a:off x="8624700" y="2973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490" name="Google Shape;490;p34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91" name="Google Shape;491;p34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4" name="Google Shape;504;p34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5" name="Google Shape;505;p34"/>
          <p:cNvSpPr txBox="1"/>
          <p:nvPr>
            <p:ph idx="4" type="subTitle"/>
          </p:nvPr>
        </p:nvSpPr>
        <p:spPr>
          <a:xfrm>
            <a:off x="6027657" y="1586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Vectores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506" name="Google Shape;506;p34"/>
          <p:cNvSpPr txBox="1"/>
          <p:nvPr>
            <p:ph idx="2" type="subTitle"/>
          </p:nvPr>
        </p:nvSpPr>
        <p:spPr>
          <a:xfrm>
            <a:off x="3177300" y="2145050"/>
            <a:ext cx="2789400" cy="21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</a:pPr>
            <a:r>
              <a:rPr lang="en" sz="1000">
                <a:solidFill>
                  <a:schemeClr val="accent2"/>
                </a:solidFill>
              </a:rPr>
              <a:t>iostream para entrada y salida.</a:t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</a:pPr>
            <a:r>
              <a:rPr lang="en" sz="1000">
                <a:solidFill>
                  <a:schemeClr val="accent2"/>
                </a:solidFill>
              </a:rPr>
              <a:t>ctime tiempo en la generación de números aleatorios.</a:t>
            </a:r>
            <a:endParaRPr sz="1000">
              <a:solidFill>
                <a:schemeClr val="accen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</a:pPr>
            <a:r>
              <a:rPr lang="en" sz="1000">
                <a:solidFill>
                  <a:schemeClr val="accent2"/>
                </a:solidFill>
              </a:rPr>
              <a:t>windows.h para la función Sleep(), paus</a:t>
            </a:r>
            <a:r>
              <a:rPr lang="en" sz="1000">
                <a:solidFill>
                  <a:schemeClr val="accent2"/>
                </a:solidFill>
              </a:rPr>
              <a:t>as </a:t>
            </a:r>
            <a:r>
              <a:rPr lang="en" sz="1000">
                <a:solidFill>
                  <a:schemeClr val="accent2"/>
                </a:solidFill>
              </a:rPr>
              <a:t>temporales.</a:t>
            </a:r>
            <a:endParaRPr sz="10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07" name="Google Shape;507;p34"/>
          <p:cNvSpPr/>
          <p:nvPr/>
        </p:nvSpPr>
        <p:spPr>
          <a:xfrm>
            <a:off x="4035900" y="4467550"/>
            <a:ext cx="528300" cy="528300"/>
          </a:xfrm>
          <a:prstGeom prst="mathPlus">
            <a:avLst>
              <a:gd fmla="val 23520" name="adj1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8" name="Google Shape;508;p34"/>
          <p:cNvSpPr txBox="1"/>
          <p:nvPr>
            <p:ph idx="3" type="subTitle"/>
          </p:nvPr>
        </p:nvSpPr>
        <p:spPr>
          <a:xfrm>
            <a:off x="4431075" y="4452250"/>
            <a:ext cx="322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Muchas funciones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5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Inicio del Programa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/>
          <p:nvPr/>
        </p:nvSpPr>
        <p:spPr>
          <a:xfrm>
            <a:off x="8013875" y="40449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5" name="Google Shape;515;p35"/>
          <p:cNvSpPr/>
          <p:nvPr/>
        </p:nvSpPr>
        <p:spPr>
          <a:xfrm>
            <a:off x="4217075" y="2319300"/>
            <a:ext cx="1257600" cy="5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516" name="Google Shape;516;p35"/>
          <p:cNvGrpSpPr/>
          <p:nvPr/>
        </p:nvGrpSpPr>
        <p:grpSpPr>
          <a:xfrm>
            <a:off x="-7" y="4467639"/>
            <a:ext cx="5108545" cy="434360"/>
            <a:chOff x="6336019" y="3733725"/>
            <a:chExt cx="2566206" cy="351310"/>
          </a:xfrm>
        </p:grpSpPr>
        <p:sp>
          <p:nvSpPr>
            <p:cNvPr id="517" name="Google Shape;517;p35"/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fmla="val 50000" name="adj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fmla="val 50000" name="adj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pic>
        <p:nvPicPr>
          <p:cNvPr id="521" name="Google Shape;5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00" y="1522250"/>
            <a:ext cx="3607113" cy="1971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825" y="3714050"/>
            <a:ext cx="4140125" cy="2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7625" y="1239125"/>
            <a:ext cx="3318550" cy="33668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6"/>
          <p:cNvSpPr txBox="1"/>
          <p:nvPr>
            <p:ph type="title"/>
          </p:nvPr>
        </p:nvSpPr>
        <p:spPr>
          <a:xfrm>
            <a:off x="-202000" y="4528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Disparo del Bot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29" name="Google Shape;529;p36"/>
          <p:cNvSpPr txBox="1"/>
          <p:nvPr/>
        </p:nvSpPr>
        <p:spPr>
          <a:xfrm>
            <a:off x="7064425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30" name="Google Shape;530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531" name="Google Shape;531;p36"/>
          <p:cNvGrpSpPr/>
          <p:nvPr/>
        </p:nvGrpSpPr>
        <p:grpSpPr>
          <a:xfrm>
            <a:off x="2051175" y="1289387"/>
            <a:ext cx="4732175" cy="3784349"/>
            <a:chOff x="331763" y="414153"/>
            <a:chExt cx="6903246" cy="5019697"/>
          </a:xfrm>
        </p:grpSpPr>
        <p:sp>
          <p:nvSpPr>
            <p:cNvPr id="532" name="Google Shape;532;p36"/>
            <p:cNvSpPr/>
            <p:nvPr/>
          </p:nvSpPr>
          <p:spPr>
            <a:xfrm>
              <a:off x="2953125" y="4725150"/>
              <a:ext cx="1660725" cy="708700"/>
            </a:xfrm>
            <a:custGeom>
              <a:rect b="b" l="l" r="r" t="t"/>
              <a:pathLst>
                <a:path extrusionOk="0" h="28348" w="66429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331763" y="414153"/>
              <a:ext cx="6903246" cy="4353879"/>
            </a:xfrm>
            <a:custGeom>
              <a:rect b="b" l="l" r="r" t="t"/>
              <a:pathLst>
                <a:path extrusionOk="0" h="181204" w="248162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547300" y="600323"/>
              <a:ext cx="6472159" cy="3981525"/>
            </a:xfrm>
            <a:custGeom>
              <a:rect b="b" l="l" r="r" t="t"/>
              <a:pathLst>
                <a:path extrusionOk="0" h="165707" w="232665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2772650" y="5206975"/>
              <a:ext cx="2020025" cy="226875"/>
            </a:xfrm>
            <a:custGeom>
              <a:rect b="b" l="l" r="r" t="t"/>
              <a:pathLst>
                <a:path extrusionOk="0" h="9075" w="80801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36" name="Google Shape;5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075" y="1429600"/>
            <a:ext cx="4454776" cy="3035875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36"/>
          <p:cNvSpPr txBox="1"/>
          <p:nvPr>
            <p:ph idx="1" type="subTitle"/>
          </p:nvPr>
        </p:nvSpPr>
        <p:spPr>
          <a:xfrm>
            <a:off x="-46625" y="2136525"/>
            <a:ext cx="2043300" cy="13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200"/>
              <a:t>Verifica en la matriz.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200"/>
              <a:t>Genera un disparo aleatorio.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200"/>
              <a:t>Tiro errado o acertado.</a:t>
            </a:r>
            <a:endParaRPr sz="1200"/>
          </a:p>
        </p:txBody>
      </p:sp>
      <p:grpSp>
        <p:nvGrpSpPr>
          <p:cNvPr id="538" name="Google Shape;538;p36"/>
          <p:cNvGrpSpPr/>
          <p:nvPr/>
        </p:nvGrpSpPr>
        <p:grpSpPr>
          <a:xfrm rot="5400000">
            <a:off x="6578102" y="2330025"/>
            <a:ext cx="2634127" cy="833278"/>
            <a:chOff x="1247650" y="2075423"/>
            <a:chExt cx="6648477" cy="1557238"/>
          </a:xfrm>
        </p:grpSpPr>
        <p:sp>
          <p:nvSpPr>
            <p:cNvPr id="539" name="Google Shape;539;p36"/>
            <p:cNvSpPr/>
            <p:nvPr/>
          </p:nvSpPr>
          <p:spPr>
            <a:xfrm>
              <a:off x="6633862" y="2075423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359252" y="2806965"/>
              <a:ext cx="953461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1601478" y="2075425"/>
              <a:ext cx="953316" cy="825696"/>
            </a:xfrm>
            <a:custGeom>
              <a:rect b="b" l="l" r="r" t="t"/>
              <a:pathLst>
                <a:path extrusionOk="0" h="50027" w="57768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2857827" y="2807112"/>
              <a:ext cx="953370" cy="825320"/>
            </a:xfrm>
            <a:custGeom>
              <a:rect b="b" l="l" r="r" t="t"/>
              <a:pathLst>
                <a:path extrusionOk="0" h="50027" w="5778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4097386" y="2075425"/>
              <a:ext cx="953444" cy="825696"/>
            </a:xfrm>
            <a:custGeom>
              <a:rect b="b" l="l" r="r" t="t"/>
              <a:pathLst>
                <a:path extrusionOk="0" h="50027" w="57767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AC8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247650" y="2490334"/>
              <a:ext cx="6648477" cy="729445"/>
            </a:xfrm>
            <a:custGeom>
              <a:rect b="b" l="l" r="r" t="t"/>
              <a:pathLst>
                <a:path extrusionOk="0" fill="none" h="31310" w="285373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noFill/>
            <a:ln cap="flat" cmpd="sng" w="9525">
              <a:solidFill>
                <a:srgbClr val="869FB2"/>
              </a:solidFill>
              <a:prstDash val="solid"/>
              <a:miter lim="1300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