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"/>
  </p:notesMasterIdLst>
  <p:handoutMasterIdLst>
    <p:handoutMasterId r:id="rId4"/>
  </p:handoutMasterIdLst>
  <p:sldIdLst>
    <p:sldId id="271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2"/>
        <p:guide pos="2881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5904C4-010F-4896-9D22-0FDDB5A0FF93}" type="datetimeFigureOut"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5/27/2017</a:t>
            </a:fld>
            <a:endParaRPr lang="en-US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Distribution Statement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899D1F1-6DC0-4977-808C-FD0BF7AD2565}" type="slidenum"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0</a:t>
            </a:fld>
            <a:endParaRPr lang="en-US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6" descr="TITLE-HEADER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7" y="-77470"/>
            <a:ext cx="1582209" cy="108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92715C0D-0E45-40B4-BE1B-664AAA8E6B7F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89535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648200"/>
            <a:ext cx="5608320" cy="395097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Distribution Statement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39B577F-6036-4BCD-9021-A736CBC287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6" descr="TITLE-HEADER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7" y="-77470"/>
            <a:ext cx="1582209" cy="108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2625" y="1456511"/>
            <a:ext cx="7772400" cy="457200"/>
          </a:xfrm>
        </p:spPr>
        <p:txBody>
          <a:bodyPr anchor="b" anchorCtr="0"/>
          <a:lstStyle>
            <a:lvl1pPr algn="ctr">
              <a:defRPr sz="24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057400"/>
            <a:ext cx="6400800" cy="1752600"/>
          </a:xfrm>
        </p:spPr>
        <p:txBody>
          <a:bodyPr/>
          <a:lstStyle>
            <a:lvl1pPr marL="0" indent="0" algn="ctr">
              <a:buNone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add briefer names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381000" y="1979615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280" y="5226161"/>
            <a:ext cx="1241441" cy="74922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375646" y="4049486"/>
            <a:ext cx="6393425" cy="720221"/>
          </a:xfrm>
        </p:spPr>
        <p:txBody>
          <a:bodyPr/>
          <a:lstStyle>
            <a:lvl1pPr algn="ctr" eaLnBrk="1" hangingPunct="1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eaLnBrk="1" hangingPunct="1"/>
            <a:r>
              <a:rPr lang="en-US">
                <a:latin typeface="Tahoma" charset="0"/>
              </a:rPr>
              <a:t>Click to edit “Briefing prepared for”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740025" y="4790048"/>
            <a:ext cx="3657599" cy="322825"/>
          </a:xfrm>
        </p:spPr>
        <p:txBody>
          <a:bodyPr/>
          <a:lstStyle>
            <a:lvl1pPr algn="ctr" eaLnBrk="1" hangingPunct="1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eaLnBrk="1" hangingPunct="1"/>
            <a:r>
              <a:rPr lang="en-US">
                <a:latin typeface="Tahoma" charset="0"/>
              </a:rPr>
              <a:t>Click to edit Date</a:t>
            </a:r>
          </a:p>
        </p:txBody>
      </p:sp>
    </p:spTree>
    <p:extLst>
      <p:ext uri="{BB962C8B-B14F-4D97-AF65-F5344CB8AC3E}">
        <p14:creationId xmlns:p14="http://schemas.microsoft.com/office/powerpoint/2010/main" val="349861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914400"/>
          </a:xfrm>
        </p:spPr>
        <p:txBody>
          <a:bodyPr/>
          <a:lstStyle>
            <a:lvl1pPr algn="ctr">
              <a:defRPr sz="22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381000" y="3198815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4" y="130207"/>
            <a:ext cx="1085438" cy="6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8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914400"/>
          </a:xfrm>
        </p:spPr>
        <p:txBody>
          <a:bodyPr/>
          <a:lstStyle>
            <a:lvl1pPr algn="ctr">
              <a:defRPr sz="22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381000" y="3198815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352798"/>
            <a:ext cx="7772400" cy="465138"/>
          </a:xfrm>
        </p:spPr>
        <p:txBody>
          <a:bodyPr/>
          <a:lstStyle>
            <a:lvl1pPr algn="ctr"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4" y="130207"/>
            <a:ext cx="1085438" cy="6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1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10"/>
          <p:cNvSpPr>
            <a:spLocks noGrp="1"/>
          </p:cNvSpPr>
          <p:nvPr>
            <p:ph sz="quarter" idx="13"/>
          </p:nvPr>
        </p:nvSpPr>
        <p:spPr>
          <a:xfrm>
            <a:off x="419100" y="1143000"/>
            <a:ext cx="8305800" cy="5334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/>
            </a:lvl2pPr>
            <a:lvl3pPr marL="1143000" indent="-228600">
              <a:buFont typeface="Arial" pitchFamily="34" charset="0"/>
              <a:buChar char="•"/>
              <a:defRPr sz="1400"/>
            </a:lvl3pPr>
            <a:lvl4pPr marL="1600200" indent="-228600">
              <a:buFont typeface="Arial" pitchFamily="34" charset="0"/>
              <a:buChar char="•"/>
              <a:defRPr sz="1300"/>
            </a:lvl4pPr>
            <a:lvl5pPr marL="2057400" indent="-228600">
              <a:buFont typeface="Arial" pitchFamily="34" charset="0"/>
              <a:buChar char="•"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622425" y="151418"/>
            <a:ext cx="7140575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381000" y="840101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4" y="130207"/>
            <a:ext cx="1085438" cy="6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0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and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381000" y="840101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4" y="130207"/>
            <a:ext cx="1085438" cy="65507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22425" y="151418"/>
            <a:ext cx="7140575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146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729431" y="3525877"/>
            <a:ext cx="1716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>
                <a:latin typeface="Tahoma" pitchFamily="34" charset="0"/>
                <a:ea typeface="Tahoma" pitchFamily="34" charset="0"/>
                <a:cs typeface="Tahoma" pitchFamily="34" charset="0"/>
              </a:rPr>
              <a:t>www.darpa.mil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182" y="2531269"/>
            <a:ext cx="1770360" cy="106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8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2192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3500" y="6550026"/>
            <a:ext cx="6477000" cy="2984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r>
              <a:rPr lang="en-US"/>
              <a:t>Distribution Statement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2430" y="6553200"/>
            <a:ext cx="762000" cy="29210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fld id="{231CC523-8BC6-4921-807A-66BD262F3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Title Placeholder 9"/>
          <p:cNvSpPr>
            <a:spLocks noGrp="1"/>
          </p:cNvSpPr>
          <p:nvPr>
            <p:ph type="title"/>
          </p:nvPr>
        </p:nvSpPr>
        <p:spPr bwMode="auto">
          <a:xfrm>
            <a:off x="1622424" y="152400"/>
            <a:ext cx="7140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94E2C-28A1-4ACF-BE1C-DC6E3E3FF6B4}" type="datetimeFigureOut">
              <a:rPr lang="en-US" smtClean="0"/>
              <a:t>5/27/2017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2" r:id="rId3"/>
    <p:sldLayoutId id="2147483721" r:id="rId4"/>
    <p:sldLayoutId id="2147483723" r:id="rId5"/>
    <p:sldLayoutId id="2147483731" r:id="rId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>
                <a:latin typeface="Calibri" panose="020F0502020204030204" pitchFamily="34" charset="0"/>
              </a:rPr>
              <a:pPr>
                <a:defRPr/>
              </a:pPr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4573588" y="885524"/>
            <a:ext cx="0" cy="566928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381000" y="3581400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152400" y="3566275"/>
            <a:ext cx="41148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>
                <a:latin typeface="Calibri" panose="020F0502020204030204" pitchFamily="34" charset="0"/>
              </a:rPr>
              <a:t>Technical  Rationale and Approach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91000" y="836711"/>
            <a:ext cx="5335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Calibri" panose="020F0502020204030204" pitchFamily="34" charset="0"/>
              </a:rPr>
              <a:t>Team organization, cost, milestones and schedule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3400" y="839919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Calibri" panose="020F0502020204030204" pitchFamily="34" charset="0"/>
              </a:rPr>
              <a:t>Innovative Claims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38100" y="1130300"/>
            <a:ext cx="4632895" cy="11842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err="1">
                <a:latin typeface="Calibri" panose="020F0502020204030204" pitchFamily="34" charset="0"/>
              </a:rPr>
              <a:t>Biomagnetic</a:t>
            </a:r>
            <a:r>
              <a:rPr lang="en-US" sz="1200">
                <a:latin typeface="Calibri" panose="020F0502020204030204" pitchFamily="34" charset="0"/>
              </a:rPr>
              <a:t> fields are weak, sensors are swamped by ambient fields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>
                <a:latin typeface="Calibri" panose="020F0502020204030204" pitchFamily="34" charset="0"/>
              </a:rPr>
              <a:t>The existing state-of-the-art sensing methods require heavy shielding, and cryogenic sensors (</a:t>
            </a:r>
            <a:r>
              <a:rPr lang="en-US" sz="1200" err="1">
                <a:latin typeface="Calibri" panose="020F0502020204030204" pitchFamily="34" charset="0"/>
              </a:rPr>
              <a:t>ie</a:t>
            </a:r>
            <a:r>
              <a:rPr lang="en-US" sz="1200">
                <a:latin typeface="Calibri" panose="020F0502020204030204" pitchFamily="34" charset="0"/>
              </a:rPr>
              <a:t>, SQUID, SERF)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>
                <a:latin typeface="Calibri" panose="020F0502020204030204" pitchFamily="34" charset="0"/>
              </a:rPr>
              <a:t>Our approach is to mimic the sensing used by biological organisms  using microfabricated structures</a:t>
            </a:r>
          </a:p>
          <a:p>
            <a:endParaRPr lang="en-US" sz="1100">
              <a:latin typeface="Calibri" panose="020F05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5725" y="3961130"/>
            <a:ext cx="4343400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/>
              </a:rPr>
              <a:t>Detect very weak magnetic fields by mimicking nature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>
                <a:latin typeface="Calibri" panose="020F0502020204030204" pitchFamily="34" charset="0"/>
              </a:rPr>
              <a:t>Using simulation-guided design, create microscopic structures that respond to magnetic fields, in the same way certain bacteria do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>
                <a:latin typeface="Calibri" panose="020F0502020204030204" pitchFamily="34" charset="0"/>
              </a:rPr>
              <a:t>Fundamental trade-off between sensitivity and size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>
                <a:latin typeface="Calibri" panose="020F0502020204030204" pitchFamily="34" charset="0"/>
              </a:rPr>
              <a:t>Requires very small, very powerful magnetic materials, in the correct geometry 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>
                <a:latin typeface="Calibri" panose="020F0502020204030204" pitchFamily="34" charset="0"/>
              </a:rPr>
              <a:t>Potential risks: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>
                <a:latin typeface="Calibri" panose="020F0502020204030204" pitchFamily="34" charset="0"/>
              </a:rPr>
              <a:t>Sensitive to vibrations - employ extra sensors to cancel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>
                <a:latin typeface="Calibri" panose="020F0502020204030204" pitchFamily="34" charset="0"/>
              </a:rPr>
              <a:t>Difficult to manufacture - work with reliable processes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>
                <a:latin typeface="Calibri" panose="020F0502020204030204" pitchFamily="34" charset="0"/>
              </a:rPr>
              <a:t>Insufficiently sensitive - pursue multiple design variants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>
                <a:latin typeface="Calibri" panose="020F0502020204030204" pitchFamily="34" charset="0"/>
              </a:rPr>
              <a:t>Manufacturing variation/mismatch - dynamic element matching in circuit</a:t>
            </a:r>
          </a:p>
          <a:p>
            <a:pPr marL="628650" lvl="1" indent="-171450">
              <a:buFont typeface="Arial" pitchFamily="34" charset="0"/>
              <a:buChar char="•"/>
            </a:pPr>
            <a:endParaRPr lang="en-US" sz="1200">
              <a:latin typeface="Calibri" panose="020F05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87094" y="1295400"/>
            <a:ext cx="4343400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>
                <a:latin typeface="Calibri" panose="020F0502020204030204" pitchFamily="34" charset="0"/>
              </a:rPr>
              <a:t>Electromagnetic design: Dr. Lin, Dr. Joaquin Casanova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>
                <a:latin typeface="Calibri" panose="020F0502020204030204" pitchFamily="34" charset="0"/>
              </a:rPr>
              <a:t>Microfabrication: Dr. YK Yoon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>
                <a:latin typeface="Calibri" panose="020F0502020204030204" pitchFamily="34" charset="0"/>
              </a:rPr>
              <a:t>Circuit design: Dr. </a:t>
            </a:r>
            <a:r>
              <a:rPr lang="en-US" sz="1200" err="1">
                <a:latin typeface="Calibri" panose="020F0502020204030204" pitchFamily="34" charset="0"/>
              </a:rPr>
              <a:t>Changzhi</a:t>
            </a:r>
            <a:r>
              <a:rPr lang="en-US" sz="1200">
                <a:latin typeface="Calibri" panose="020F0502020204030204" pitchFamily="34" charset="0"/>
              </a:rPr>
              <a:t> Li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>
                <a:latin typeface="Calibri" panose="020F0502020204030204" pitchFamily="34" charset="0"/>
              </a:rPr>
              <a:t>Cost/Milestones/Deliverables by phase: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>
                <a:latin typeface="Calibri" panose="020F0502020204030204" pitchFamily="34" charset="0"/>
              </a:rPr>
              <a:t>Phase 1 - $798557 - Simulated design, Microfabricated prototype, PCB-based circuit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>
                <a:latin typeface="Calibri" panose="020F0502020204030204" pitchFamily="34" charset="0"/>
              </a:rPr>
              <a:t>Phase 2 - $618338 - Revised design, Microfabricated array, integrated circuit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>
                <a:latin typeface="Calibri" panose="020F0502020204030204" pitchFamily="34" charset="0"/>
              </a:rPr>
              <a:t>Phase 3 - $636430 - Revised design, Microfabricated array, fully integrated system</a:t>
            </a:r>
          </a:p>
          <a:p>
            <a:endParaRPr lang="en-US" sz="1200">
              <a:latin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3588" y="3570750"/>
            <a:ext cx="4570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Calibri" panose="020F0502020204030204" pitchFamily="34" charset="0"/>
              </a:rPr>
              <a:t>Impact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87094" y="3881735"/>
            <a:ext cx="4343400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Could provide a totally new, fully integrated, highly sensitive method for detecting small magnetic fields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>
                <a:latin typeface="Calibri" panose="020F0502020204030204" pitchFamily="34" charset="0"/>
              </a:rPr>
              <a:t>Potential DoD technology transfer partners: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>
                <a:latin typeface="Calibri" panose="020F0502020204030204" pitchFamily="34" charset="0"/>
              </a:rPr>
              <a:t>Veterans Affairs – prosthetics and rehab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>
                <a:latin typeface="Calibri" panose="020F0502020204030204" pitchFamily="34" charset="0"/>
              </a:rPr>
              <a:t>Army, Navy, Air Force – brain-machine control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>
                <a:latin typeface="Calibri" panose="020F0502020204030204" pitchFamily="34" charset="0"/>
              </a:rPr>
              <a:t>National Reconnaissance Office - bio/geomagnetic mapping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>
                <a:latin typeface="Calibri" panose="020F0502020204030204" pitchFamily="34" charset="0"/>
              </a:rPr>
              <a:t>Can be used for medical diagnostics, brain-machine interfaces, and geomagnetic sensing</a:t>
            </a:r>
          </a:p>
        </p:txBody>
      </p:sp>
      <p:sp>
        <p:nvSpPr>
          <p:cNvPr id="1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333500" y="6550026"/>
            <a:ext cx="6477000" cy="298450"/>
          </a:xfrm>
        </p:spPr>
        <p:txBody>
          <a:bodyPr/>
          <a:lstStyle/>
          <a:p>
            <a:pPr>
              <a:defRPr/>
            </a:pPr>
            <a:r>
              <a:rPr lang="en-US">
                <a:latin typeface="Calibri" panose="020F0502020204030204" pitchFamily="34" charset="0"/>
              </a:rPr>
              <a:t>SOURCE SELECTION SENSITIVE – SEE FAR 2.101 AND 3.104</a:t>
            </a:r>
          </a:p>
        </p:txBody>
      </p:sp>
      <p:sp>
        <p:nvSpPr>
          <p:cNvPr id="20" name="Title 4"/>
          <p:cNvSpPr>
            <a:spLocks noGrp="1"/>
          </p:cNvSpPr>
          <p:nvPr>
            <p:ph type="ctrTitle"/>
          </p:nvPr>
        </p:nvSpPr>
        <p:spPr>
          <a:xfrm>
            <a:off x="1622425" y="0"/>
            <a:ext cx="7140575" cy="838200"/>
          </a:xfrm>
        </p:spPr>
        <p:txBody>
          <a:bodyPr>
            <a:normAutofit/>
          </a:bodyPr>
          <a:lstStyle/>
          <a:p>
            <a:r>
              <a:rPr lang="en-US">
                <a:latin typeface="Calibri" panose="020F0502020204030204" pitchFamily="34" charset="0"/>
              </a:rPr>
              <a:t>Biomimetic microfabricated magnetic gradiometer</a:t>
            </a:r>
            <a:br>
              <a:rPr lang="en-US">
                <a:latin typeface="Calibri" panose="020F0502020204030204" pitchFamily="34" charset="0"/>
              </a:rPr>
            </a:br>
            <a:r>
              <a:rPr lang="en-US" sz="1200" b="1">
                <a:solidFill>
                  <a:srgbClr val="000000"/>
                </a:solidFill>
                <a:latin typeface="Calibri"/>
              </a:rPr>
              <a:t>University of Florida</a:t>
            </a:r>
            <a:r>
              <a:rPr lang="en-US" sz="1200" b="1">
                <a:latin typeface="Calibri" panose="020F0502020204030204" pitchFamily="34" charset="0"/>
              </a:rPr>
              <a:t>| Dr. </a:t>
            </a:r>
            <a:r>
              <a:rPr lang="en-US" sz="1200" b="1" err="1">
                <a:latin typeface="Calibri" panose="020F0502020204030204" pitchFamily="34" charset="0"/>
              </a:rPr>
              <a:t>Jenshan</a:t>
            </a:r>
            <a:r>
              <a:rPr lang="en-US" sz="1200" b="1">
                <a:latin typeface="Calibri" panose="020F0502020204030204" pitchFamily="34" charset="0"/>
              </a:rPr>
              <a:t> Lin | Budget:$2,053,326 | Subcontractors: Texas Tech University</a:t>
            </a:r>
          </a:p>
        </p:txBody>
      </p:sp>
      <p:pic>
        <p:nvPicPr>
          <p:cNvPr id="2" name="Picture 3" descr="biomag.png"/>
          <p:cNvPicPr>
            <a:picLocks noChangeAspect="1"/>
          </p:cNvPicPr>
          <p:nvPr/>
        </p:nvPicPr>
        <p:blipFill rotWithShape="1">
          <a:blip r:embed="rId2"/>
          <a:srcRect b="40559"/>
          <a:stretch/>
        </p:blipFill>
        <p:spPr>
          <a:xfrm>
            <a:off x="752475" y="2172419"/>
            <a:ext cx="3187819" cy="14199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2029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2225">
          <a:solidFill>
            <a:schemeClr val="tx1"/>
          </a:solidFill>
          <a:round/>
          <a:headEnd/>
          <a:tailEnd/>
        </a:ln>
        <a:extLst>
          <a:ext uri="{909E8E84-426E-40dd-AFC4-6F175D3DCCD1}">
            <a14:hiddenFill xmlns:a14="http://schemas.microsoft.com/office/drawing/2010/main" xmlns="">
              <a:noFill/>
            </a14:hiddenFill>
          </a:ext>
        </a:extLst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Biomimetic microfabricated magnetic gradiometer University of Florida| Dr. Jenshan Lin | Budget:$2,053,326 | Subcontractors: Texas Tech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Biomimetic microfabricated magnetic gradiometer University of Florida| Dr. Jenshan Lin | Budget:$2,053,326 | Subcontractors: Texas Tech University</dc:title>
  <cp:revision>1</cp:revision>
  <dcterms:modified xsi:type="dcterms:W3CDTF">2017-05-27T11:27:22Z</dcterms:modified>
</cp:coreProperties>
</file>