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380880" y="839880"/>
            <a:ext cx="8381880" cy="1800"/>
          </a:xfrm>
          <a:prstGeom prst="line">
            <a:avLst/>
          </a:prstGeom>
          <a:ln w="22320">
            <a:solidFill>
              <a:srgbClr val="0f5e9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8" descr=""/>
          <p:cNvPicPr/>
          <p:nvPr/>
        </p:nvPicPr>
        <p:blipFill>
          <a:blip r:embed="rId2"/>
          <a:stretch/>
        </p:blipFill>
        <p:spPr>
          <a:xfrm>
            <a:off x="384480" y="130320"/>
            <a:ext cx="1084680" cy="654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102520" y="6553080"/>
            <a:ext cx="76140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D957E4-11BF-4705-B57B-7F984DF44C2F}" type="slidenum">
              <a:rPr b="0" lang="en-US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>
            <a:off x="4573440" y="885240"/>
            <a:ext cx="360" cy="5669280"/>
          </a:xfrm>
          <a:prstGeom prst="line">
            <a:avLst/>
          </a:prstGeom>
          <a:ln w="22320">
            <a:solidFill>
              <a:srgbClr val="0f5e9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Line 3"/>
          <p:cNvSpPr/>
          <p:nvPr/>
        </p:nvSpPr>
        <p:spPr>
          <a:xfrm>
            <a:off x="380880" y="3581280"/>
            <a:ext cx="8381880" cy="1440"/>
          </a:xfrm>
          <a:prstGeom prst="line">
            <a:avLst/>
          </a:prstGeom>
          <a:ln w="22320">
            <a:solidFill>
              <a:srgbClr val="0f5e9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52280" y="3566160"/>
            <a:ext cx="41140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Technical  Rationale and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191120" y="836640"/>
            <a:ext cx="5334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Team organization, cost, milestones and schedule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33520" y="839880"/>
            <a:ext cx="335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Innovative Claims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-38160" y="1130400"/>
            <a:ext cx="4632120" cy="11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Biomagnetic fields are weak, sensors are swamped by ambient fields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 existing state-of-the-art sensing methods require heavy shielding, and cryogenic sensors (ie, SQUID, SERF)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approach is to mimic the sensing used by biological organisms  using microfabricated structures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5680" y="3961080"/>
            <a:ext cx="4342680" cy="26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Detect very weak magnetic fields by mimicking nature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simulation-guided design, create microscopic structures that respond to magnetic fields, in the same way certain bacteria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Fundamental trade-off between sensitivity and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Requires very small, very powerful magnetic materials, in the correct geometry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Potential risks: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Sensitive to vibrations - employ extra sensors to cancel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Difficult to manufacture - work with reliable processes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Insufficiently sensitive - pursue multiple design variants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Manufacturing variation/mismatch - dynamic element matching in circuit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687200" y="1295280"/>
            <a:ext cx="4342680" cy="20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Electromagnetic design: Dr. Lin, Dr. Joaquin Casanova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Microfabrication: Dr. YK Yoon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Circuit design: Dr. Changzhi 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Cost/Milestones/Deliverables by phase: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Phase 1 - $799,629 - Simulated design, Microfabricated prototype, PCB-based circuit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Phase 2 - $618,336 - Revised design, Microfabricated array, integrated circuit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Phase 3 - $636,427 - Revised design, Microfabricated array, fully integrated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573440" y="3570840"/>
            <a:ext cx="4569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687200" y="3881880"/>
            <a:ext cx="4342680" cy="17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Could provide a totally new, fully integrated, highly sensitive method for detecting small magnetic fields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Potential DoD technology transfer partners: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Veterans Affairs – prosthetics and rehab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Army, Navy, Air Force – brain-machine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National Reconnaissance Office - bio/geomagnetic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be used for medical diagnostics, brain-machine interfaces, and geomagnetic sensing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333440" y="6550200"/>
            <a:ext cx="6476400" cy="2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 SELECTION SENSITIVE – SEE FAR 2.101 AND 3.104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622520" y="0"/>
            <a:ext cx="71398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</a:rPr>
              <a:t>Biomimetic microfabricated magnetic gradiometer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</a:rPr>
              <a:t>University of Florida| Dr. Jenshan Lin | Budget:$2,054,392 | Subcontractors: Texas Tech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3" descr=""/>
          <p:cNvPicPr/>
          <p:nvPr/>
        </p:nvPicPr>
        <p:blipFill>
          <a:blip r:embed="rId1"/>
          <a:srcRect l="0" t="0" r="0" b="40572"/>
          <a:stretch/>
        </p:blipFill>
        <p:spPr>
          <a:xfrm>
            <a:off x="752400" y="2172240"/>
            <a:ext cx="3187080" cy="1419120"/>
          </a:xfrm>
          <a:prstGeom prst="rect">
            <a:avLst/>
          </a:prstGeom>
          <a:ln>
            <a:noFill/>
          </a:ln>
        </p:spPr>
      </p:pic>
      <p:sp>
        <p:nvSpPr>
          <p:cNvPr id="52" name="CustomShape 14"/>
          <p:cNvSpPr/>
          <p:nvPr/>
        </p:nvSpPr>
        <p:spPr>
          <a:xfrm>
            <a:off x="3200400" y="3200400"/>
            <a:ext cx="27424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2017-06-01T09:22:54Z</dcterms:modified>
  <cp:revision>5</cp:revision>
  <dc:subject/>
  <dc:title>Biomimetic microfabricated magnetic gradiometer University of Florida| Dr. Jenshan Lin | Budget:$2,053,326 | Subcontractors: Texas Tech University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