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2"/>
        <p:guide pos="288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5/26/2017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0</a:t>
            </a:fld>
            <a:endParaRPr lang="en-US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Distribution Statement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add briefer names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Distribution Statement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5/26/2017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23" r:id="rId5"/>
    <p:sldLayoutId id="2147483731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3588" y="885524"/>
            <a:ext cx="0" cy="566928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81000" y="3581400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2400" y="356627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Technical  Rationale and Approach(</a:t>
            </a:r>
            <a:r>
              <a:rPr lang="en-US" sz="1600" b="1" err="1">
                <a:latin typeface="Calibri" panose="020F0502020204030204" pitchFamily="34" charset="0"/>
              </a:rPr>
              <a:t>es</a:t>
            </a:r>
            <a:r>
              <a:rPr lang="en-US" sz="1600" b="1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836711"/>
            <a:ext cx="533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Team organization, cost, milestones and schedule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83991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Innovative Claims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00" y="1076325"/>
            <a:ext cx="4817583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err="1">
                <a:latin typeface="Calibri" panose="020F0502020204030204" pitchFamily="34" charset="0"/>
              </a:rPr>
              <a:t>Biomagnetic</a:t>
            </a:r>
            <a:r>
              <a:rPr lang="en-US" sz="1200">
                <a:latin typeface="Calibri" panose="020F0502020204030204" pitchFamily="34" charset="0"/>
              </a:rPr>
              <a:t> fields are weak, and sensors are swamped by ambient magnetic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The existing sensing methods require heavy shielding, and cryogenic sensors (</a:t>
            </a:r>
            <a:r>
              <a:rPr lang="en-US" sz="1200" err="1">
                <a:latin typeface="Calibri" panose="020F0502020204030204" pitchFamily="34" charset="0"/>
              </a:rPr>
              <a:t>ie</a:t>
            </a:r>
            <a:r>
              <a:rPr lang="en-US" sz="1200">
                <a:latin typeface="Calibri" panose="020F0502020204030204" pitchFamily="34" charset="0"/>
              </a:rPr>
              <a:t>, SQUID, atomic magnetometers)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Our approach is to mimic the sensing used by biological organisms  using microfabricated structures</a:t>
            </a:r>
          </a:p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5" y="3961130"/>
            <a:ext cx="434340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Detect very weak magnetic fields by mimicking nature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Using simulation-guided design, create microscopic structures that respond to magnetic fields, in the same way certain bacteria do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Fundamental trade-off between sensitivity and size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Requires very small, very powerful magnetic materials, in the correct geometry 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Fundamental risks: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Sensitive to vibrations - employ extra sensors to cancel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Difficult to manufacture - work with reliable processes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Insufficiently sensitive - pursue multiple design variants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Manufacturing variation/mismatch - dynamic element matching in circuit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7094" y="1295400"/>
            <a:ext cx="43434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Electromagnetic design: Dr. Lin, Dr. Joaquin Casanova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Microfabrication: Dr. YK Yoon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Circuit design: Dr. </a:t>
            </a:r>
            <a:r>
              <a:rPr lang="en-US" sz="1200" err="1">
                <a:latin typeface="Calibri" panose="020F0502020204030204" pitchFamily="34" charset="0"/>
              </a:rPr>
              <a:t>Changzhi</a:t>
            </a:r>
            <a:r>
              <a:rPr lang="en-US" sz="1200">
                <a:latin typeface="Calibri" panose="020F0502020204030204" pitchFamily="34" charset="0"/>
              </a:rPr>
              <a:t> Li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Cost/Milestones/Deliverables by phase: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1 - $798557 - Simulated design, Microfabricated prototype, PCB-based circuit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2 - $618338 - Revised design, Microfabricated array, integrated circuit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Phase 3 - $636430 - Revised design, Microfabricated array, fully integrated system</a:t>
            </a:r>
          </a:p>
          <a:p>
            <a:endParaRPr lang="en-US" sz="120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3588" y="3570750"/>
            <a:ext cx="457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libri" panose="020F0502020204030204" pitchFamily="34" charset="0"/>
              </a:rPr>
              <a:t>Impact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87094" y="3881735"/>
            <a:ext cx="434340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Could provide a totally new, fully integrated, highly sensitive method for detecting small magnetic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Potential DoD technology transfer partners: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Veterans Affairs – prosthetics and rehab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Army, Navy, Air Force – brain-machine control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National Reconnaissance Office - bio/geomagnetic mapping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>
                <a:latin typeface="Calibri" panose="020F0502020204030204" pitchFamily="34" charset="0"/>
              </a:rPr>
              <a:t>Can be used for medical diagnostics, brain-machine interfaces, and geomagnetic sensing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33500" y="6550026"/>
            <a:ext cx="6477000" cy="298450"/>
          </a:xfrm>
        </p:spPr>
        <p:txBody>
          <a:bodyPr/>
          <a:lstStyle/>
          <a:p>
            <a:pPr>
              <a:defRPr/>
            </a:pPr>
            <a:r>
              <a:rPr lang="en-US">
                <a:latin typeface="Calibri" panose="020F0502020204030204" pitchFamily="34" charset="0"/>
              </a:rPr>
              <a:t>SOURCE SELECTION SENSITIVE – SEE FAR 2.101 AND 3.104</a:t>
            </a:r>
          </a:p>
        </p:txBody>
      </p:sp>
      <p:sp>
        <p:nvSpPr>
          <p:cNvPr id="20" name="Title 4"/>
          <p:cNvSpPr>
            <a:spLocks noGrp="1"/>
          </p:cNvSpPr>
          <p:nvPr>
            <p:ph type="ctrTitle"/>
          </p:nvPr>
        </p:nvSpPr>
        <p:spPr>
          <a:xfrm>
            <a:off x="1622425" y="0"/>
            <a:ext cx="7140575" cy="838200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</a:rPr>
              <a:t>Biomimetic microfabricated magnetic gradiometer</a:t>
            </a:r>
            <a:br>
              <a:rPr lang="en-US">
                <a:latin typeface="Calibri" panose="020F0502020204030204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Calibri"/>
              </a:rPr>
              <a:t>University of Florida</a:t>
            </a:r>
            <a:r>
              <a:rPr lang="en-US" sz="1200" b="1">
                <a:latin typeface="Calibri" panose="020F0502020204030204" pitchFamily="34" charset="0"/>
              </a:rPr>
              <a:t>| Dr. </a:t>
            </a:r>
            <a:r>
              <a:rPr lang="en-US" sz="1200" b="1" err="1">
                <a:latin typeface="Calibri" panose="020F0502020204030204" pitchFamily="34" charset="0"/>
              </a:rPr>
              <a:t>Jenshan</a:t>
            </a:r>
            <a:r>
              <a:rPr lang="en-US" sz="1200" b="1">
                <a:latin typeface="Calibri" panose="020F0502020204030204" pitchFamily="34" charset="0"/>
              </a:rPr>
              <a:t> Lin | Budget:$2,053,326 | Subcontractors: Texas Tech University</a:t>
            </a:r>
          </a:p>
        </p:txBody>
      </p:sp>
      <p:pic>
        <p:nvPicPr>
          <p:cNvPr id="2" name="Picture 3" descr="biomag.png"/>
          <p:cNvPicPr>
            <a:picLocks noChangeAspect="1"/>
          </p:cNvPicPr>
          <p:nvPr/>
        </p:nvPicPr>
        <p:blipFill rotWithShape="1">
          <a:blip r:embed="rId2"/>
          <a:srcRect b="40559"/>
          <a:stretch/>
        </p:blipFill>
        <p:spPr>
          <a:xfrm>
            <a:off x="895350" y="2201173"/>
            <a:ext cx="3187819" cy="1419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20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Biomimetic microfabricated magnetic gradiometer University of Florida| Dr. Jenshan Lin | Budget:$2,053,326 | Subcontractors: Texas Tech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microfabricated magnetic gradiometer University of Florida| Dr. Jenshan Lin | Budget:$2,053,326 | Subcontractors: Texas Tech University</dc:title>
  <cp:revision>1</cp:revision>
  <dcterms:modified xsi:type="dcterms:W3CDTF">2017-05-26T19:46:45Z</dcterms:modified>
</cp:coreProperties>
</file>