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"/>
  </p:notesMasterIdLst>
  <p:handoutMasterIdLst>
    <p:handoutMasterId r:id="rId5"/>
  </p:handoutMasterIdLst>
  <p:sldIdLst>
    <p:sldId id="274" r:id="rId2"/>
    <p:sldId id="271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4645" autoAdjust="0"/>
  </p:normalViewPr>
  <p:slideViewPr>
    <p:cSldViewPr showGuides="1">
      <p:cViewPr varScale="1">
        <p:scale>
          <a:sx n="96" d="100"/>
          <a:sy n="96" d="100"/>
        </p:scale>
        <p:origin x="402" y="90"/>
      </p:cViewPr>
      <p:guideLst>
        <p:guide orient="horz" pos="216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2310" y="-12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904C4-010F-4896-9D22-0FDDB5A0FF93}" type="datetimeFigureOut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3/2/2017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Distribution Statement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899D1F1-6DC0-4977-808C-FD0BF7AD2565}" type="slidenum">
              <a:rPr lang="en-US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/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5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92715C0D-0E45-40B4-BE1B-664AAA8E6B7F}" type="datetimeFigureOut">
              <a:rPr lang="en-US" smtClean="0"/>
              <a:pPr/>
              <a:t>3/2/2017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89535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648200"/>
            <a:ext cx="5608320" cy="395097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39B577F-6036-4BCD-9021-A736CBC287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6" descr="TITLE-HEADER 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7" y="-77470"/>
            <a:ext cx="1582209" cy="108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6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Tahoma" pitchFamily="34" charset="0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2625" y="1456511"/>
            <a:ext cx="7772400" cy="457200"/>
          </a:xfrm>
        </p:spPr>
        <p:txBody>
          <a:bodyPr anchor="b" anchorCtr="0"/>
          <a:lstStyle>
            <a:lvl1pPr algn="ctr">
              <a:defRPr sz="24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057400"/>
            <a:ext cx="6400800" cy="1752600"/>
          </a:xfrm>
        </p:spPr>
        <p:txBody>
          <a:bodyPr/>
          <a:lstStyle>
            <a:lvl1pPr marL="0" indent="0" algn="ctr">
              <a:buNone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add briefer names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19796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80" y="5226161"/>
            <a:ext cx="1241441" cy="7492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375646" y="4049486"/>
            <a:ext cx="6393425" cy="720221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 smtClean="0">
                <a:latin typeface="Tahoma" charset="0"/>
              </a:rPr>
              <a:t>Click to edit “Briefing prepared for”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40025" y="4790048"/>
            <a:ext cx="3657599" cy="322825"/>
          </a:xfrm>
        </p:spPr>
        <p:txBody>
          <a:bodyPr/>
          <a:lstStyle>
            <a:lvl1pPr algn="ctr" eaLnBrk="1" hangingPunct="1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eaLnBrk="1" hangingPunct="1"/>
            <a:r>
              <a:rPr lang="en-US" dirty="0" smtClean="0">
                <a:latin typeface="Tahoma" charset="0"/>
              </a:rPr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349861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914400"/>
          </a:xfrm>
        </p:spPr>
        <p:txBody>
          <a:bodyPr/>
          <a:lstStyle>
            <a:lvl1pPr algn="ctr">
              <a:defRPr sz="22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3198815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352798"/>
            <a:ext cx="7772400" cy="465138"/>
          </a:xfrm>
        </p:spPr>
        <p:txBody>
          <a:bodyPr/>
          <a:lstStyle>
            <a:lvl1pPr algn="ctr"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1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419100" y="1143000"/>
            <a:ext cx="83058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381000" y="840101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14" y="130207"/>
            <a:ext cx="1085438" cy="65507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22425" y="151418"/>
            <a:ext cx="7140575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6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729431" y="3525877"/>
            <a:ext cx="17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www.darpa.mil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182" y="2531269"/>
            <a:ext cx="1770360" cy="10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500" y="6550026"/>
            <a:ext cx="6477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Distribution Statement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2430" y="6553200"/>
            <a:ext cx="762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rgbClr val="898989"/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622424" y="152400"/>
            <a:ext cx="7140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4E2C-28A1-4ACF-BE1C-DC6E3E3FF6B4}" type="datetimeFigureOut">
              <a:rPr lang="en-US" smtClean="0"/>
              <a:t>3/2/2017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2" r:id="rId3"/>
    <p:sldLayoutId id="2147483721" r:id="rId4"/>
    <p:sldLayoutId id="2147483723" r:id="rId5"/>
    <p:sldLayoutId id="2147483731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 panose="020F0502020204030204" pitchFamily="34" charset="0"/>
              </a:rPr>
              <a:t>Distribution Statement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1</a:t>
            </a:fld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Follow the general guidance in each of the following quadrants.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Provide a concise and informative summary of your proposal.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Unclassified information </a:t>
            </a:r>
            <a:r>
              <a:rPr lang="en-US" dirty="0" smtClean="0">
                <a:latin typeface="Calibri" panose="020F0502020204030204" pitchFamily="34" charset="0"/>
              </a:rPr>
              <a:t>only.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Maximum of one slide.</a:t>
            </a:r>
          </a:p>
          <a:p>
            <a:r>
              <a:rPr lang="en-US" dirty="0">
                <a:latin typeface="Calibri" panose="020F0502020204030204" pitchFamily="34" charset="0"/>
              </a:rPr>
              <a:t>Include images and figures where </a:t>
            </a:r>
            <a:r>
              <a:rPr lang="en-US" dirty="0" smtClean="0">
                <a:latin typeface="Calibri" panose="020F0502020204030204" pitchFamily="34" charset="0"/>
              </a:rPr>
              <a:t>appropriate.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Please submit in MS PowerPoint (preferred) or equivalent file format.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Guidance for ______</a:t>
            </a:r>
            <a:r>
              <a:rPr lang="en-US" b="1" i="1" dirty="0" smtClean="0">
                <a:latin typeface="Calibri" panose="020F0502020204030204" pitchFamily="34" charset="0"/>
              </a:rPr>
              <a:t>(program) </a:t>
            </a:r>
            <a:r>
              <a:rPr lang="en-US" b="1" dirty="0" smtClean="0">
                <a:latin typeface="Calibri" panose="020F0502020204030204" pitchFamily="34" charset="0"/>
              </a:rPr>
              <a:t>proposal summary slide</a:t>
            </a:r>
            <a:endParaRPr lang="en-US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>
                <a:latin typeface="Calibri" panose="020F0502020204030204" pitchFamily="34" charset="0"/>
              </a:rPr>
              <a:pPr>
                <a:defRPr/>
              </a:pPr>
              <a:t>2</a:t>
            </a:fld>
            <a:endParaRPr lang="en-US">
              <a:latin typeface="Calibri" panose="020F050202020403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573588" y="885524"/>
            <a:ext cx="0" cy="566928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381000" y="3581400"/>
            <a:ext cx="8382000" cy="1587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152400" y="3566275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</a:rPr>
              <a:t>Technical  Rationale and Approach(</a:t>
            </a:r>
            <a:r>
              <a:rPr lang="en-US" sz="1600" b="1" dirty="0" err="1" smtClean="0">
                <a:latin typeface="Calibri" panose="020F0502020204030204" pitchFamily="34" charset="0"/>
              </a:rPr>
              <a:t>es</a:t>
            </a:r>
            <a:r>
              <a:rPr lang="en-US" sz="1600" b="1" dirty="0" smtClean="0">
                <a:latin typeface="Calibri" panose="020F0502020204030204" pitchFamily="34" charset="0"/>
              </a:rPr>
              <a:t>)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91000" y="836711"/>
            <a:ext cx="533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</a:rPr>
              <a:t>Team organization, cost, milestones and schedule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83991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</a:rPr>
              <a:t>Innovative Claims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00" y="1147696"/>
            <a:ext cx="434340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What </a:t>
            </a:r>
            <a:r>
              <a:rPr lang="en-US" sz="1200" dirty="0">
                <a:latin typeface="Calibri" panose="020F0502020204030204" pitchFamily="34" charset="0"/>
              </a:rPr>
              <a:t>is the problem? Why is the solution challenging?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How is it done today, and what are the limits of current practice?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What is </a:t>
            </a:r>
            <a:r>
              <a:rPr lang="en-US" sz="1200" dirty="0" smtClean="0">
                <a:latin typeface="Calibri" panose="020F0502020204030204" pitchFamily="34" charset="0"/>
              </a:rPr>
              <a:t>unique about </a:t>
            </a:r>
            <a:r>
              <a:rPr lang="en-US" sz="1200" dirty="0">
                <a:latin typeface="Calibri" panose="020F0502020204030204" pitchFamily="34" charset="0"/>
              </a:rPr>
              <a:t>your approach? Why </a:t>
            </a:r>
            <a:r>
              <a:rPr lang="en-US" sz="1200" dirty="0" smtClean="0">
                <a:latin typeface="Calibri" panose="020F0502020204030204" pitchFamily="34" charset="0"/>
              </a:rPr>
              <a:t>will it </a:t>
            </a:r>
            <a:r>
              <a:rPr lang="en-US" sz="1200" dirty="0">
                <a:latin typeface="Calibri" panose="020F0502020204030204" pitchFamily="34" charset="0"/>
              </a:rPr>
              <a:t>succeed?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Include a graphic that summarizes the proposed effort if supportive.</a:t>
            </a:r>
          </a:p>
          <a:p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013" y="3962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What are you trying to do? Articulate your objectives using absolutely no jargon.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Outline clearly how you plan to accomplish technical </a:t>
            </a:r>
            <a:r>
              <a:rPr lang="en-US" sz="1200" dirty="0" smtClean="0">
                <a:latin typeface="Calibri" panose="020F0502020204030204" pitchFamily="34" charset="0"/>
              </a:rPr>
              <a:t>goals and program metrics stated </a:t>
            </a:r>
            <a:r>
              <a:rPr lang="en-US" sz="1200" dirty="0">
                <a:latin typeface="Calibri" panose="020F0502020204030204" pitchFamily="34" charset="0"/>
              </a:rPr>
              <a:t>in the BAA.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What are the fundamental performance vs. </a:t>
            </a:r>
            <a:r>
              <a:rPr lang="en-US" sz="1200" dirty="0" smtClean="0">
                <a:latin typeface="Calibri" panose="020F0502020204030204" pitchFamily="34" charset="0"/>
              </a:rPr>
              <a:t>SWaP trade-offs?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What enabling technology is needed for this technology approach? Is it currently available, commercial off the shelf?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What are the major technical risk elements and how do you plan to address/mitigate them</a:t>
            </a:r>
            <a:r>
              <a:rPr lang="en-US" sz="1200" dirty="0" smtClean="0">
                <a:latin typeface="Calibri" panose="020F0502020204030204" pitchFamily="34" charset="0"/>
              </a:rPr>
              <a:t>?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87094" y="1295400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Team organization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Cost by phase, options, and total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T</a:t>
            </a:r>
            <a:r>
              <a:rPr lang="en-US" sz="1200" dirty="0" smtClean="0">
                <a:latin typeface="Calibri" panose="020F0502020204030204" pitchFamily="34" charset="0"/>
              </a:rPr>
              <a:t>echnical milestones by phase</a:t>
            </a:r>
            <a:endParaRPr lang="en-US" sz="1200" dirty="0" smtClean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>
                <a:latin typeface="Calibri" panose="020F0502020204030204" pitchFamily="34" charset="0"/>
              </a:rPr>
              <a:t>Deliverables by phase: </a:t>
            </a:r>
            <a:r>
              <a:rPr lang="en-US" sz="1200" dirty="0">
                <a:latin typeface="Calibri" panose="020F0502020204030204" pitchFamily="34" charset="0"/>
              </a:rPr>
              <a:t>data, reports, software, simulations, prototype components, etc</a:t>
            </a:r>
            <a:r>
              <a:rPr lang="en-US" sz="1200" dirty="0" smtClean="0">
                <a:latin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3588" y="3570750"/>
            <a:ext cx="4570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alibri" panose="020F0502020204030204" pitchFamily="34" charset="0"/>
              </a:rPr>
              <a:t>Impact</a:t>
            </a:r>
            <a:endParaRPr lang="en-US" sz="1600" b="1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7094" y="3881735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What is the potential impact of the proposed effort?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Who are the potential technology transition partners within the DoD?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</a:rPr>
              <a:t>Are there any dual-use applications enabled by this technology?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333500" y="6550026"/>
            <a:ext cx="6477000" cy="2984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</a:rPr>
              <a:t>SOURCE SELECTION SENSITIVE – SEE FAR 2.101 AND 3.104</a:t>
            </a:r>
          </a:p>
        </p:txBody>
      </p:sp>
      <p:sp>
        <p:nvSpPr>
          <p:cNvPr id="20" name="Title 4"/>
          <p:cNvSpPr>
            <a:spLocks noGrp="1"/>
          </p:cNvSpPr>
          <p:nvPr>
            <p:ph type="ctrTitle"/>
          </p:nvPr>
        </p:nvSpPr>
        <p:spPr>
          <a:xfrm>
            <a:off x="1622425" y="0"/>
            <a:ext cx="7140575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alibri" panose="020F0502020204030204" pitchFamily="34" charset="0"/>
              </a:rPr>
              <a:t>Abstract or Proposal Title</a:t>
            </a:r>
            <a:br>
              <a:rPr lang="en-US" b="1" dirty="0" smtClean="0">
                <a:latin typeface="Calibri" panose="020F0502020204030204" pitchFamily="34" charset="0"/>
              </a:rPr>
            </a:br>
            <a:r>
              <a:rPr lang="en-US" sz="1200" b="1" dirty="0" smtClean="0">
                <a:latin typeface="Calibri" panose="020F0502020204030204" pitchFamily="34" charset="0"/>
              </a:rPr>
              <a:t>Proposing organization | Principal Investigator | Total budget | List of subcontractors</a:t>
            </a:r>
            <a:endParaRPr lang="en-US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 xmlns="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197</TotalTime>
  <Words>280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blank</vt:lpstr>
      <vt:lpstr>Guidance for ______(program) proposal summary slide</vt:lpstr>
      <vt:lpstr>Abstract or Proposal Title Proposing organization | Principal Investigator | Total budget | List of subcontractors</vt:lpstr>
    </vt:vector>
  </TitlesOfParts>
  <Company>Wyle Information Systems - DARPA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Tsu-Hsi (contr-mto)</dc:creator>
  <cp:lastModifiedBy>Lutwak, Robert</cp:lastModifiedBy>
  <cp:revision>34</cp:revision>
  <cp:lastPrinted>2011-09-22T20:00:03Z</cp:lastPrinted>
  <dcterms:created xsi:type="dcterms:W3CDTF">2013-01-17T20:00:46Z</dcterms:created>
  <dcterms:modified xsi:type="dcterms:W3CDTF">2017-03-02T13:06:02Z</dcterms:modified>
</cp:coreProperties>
</file>