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256" r:id="rId2"/>
    <p:sldId id="328" r:id="rId3"/>
    <p:sldId id="330" r:id="rId4"/>
    <p:sldId id="331" r:id="rId5"/>
    <p:sldId id="306" r:id="rId6"/>
    <p:sldId id="298" r:id="rId7"/>
    <p:sldId id="329" r:id="rId8"/>
    <p:sldId id="334" r:id="rId9"/>
    <p:sldId id="335" r:id="rId10"/>
    <p:sldId id="351" r:id="rId11"/>
    <p:sldId id="336" r:id="rId12"/>
    <p:sldId id="337" r:id="rId13"/>
    <p:sldId id="352" r:id="rId14"/>
    <p:sldId id="353" r:id="rId15"/>
    <p:sldId id="354" r:id="rId16"/>
    <p:sldId id="338" r:id="rId17"/>
    <p:sldId id="355" r:id="rId18"/>
    <p:sldId id="303" r:id="rId19"/>
    <p:sldId id="322" r:id="rId20"/>
    <p:sldId id="325" r:id="rId21"/>
    <p:sldId id="324" r:id="rId22"/>
    <p:sldId id="362" r:id="rId23"/>
    <p:sldId id="295" r:id="rId24"/>
    <p:sldId id="340" r:id="rId25"/>
    <p:sldId id="350" r:id="rId26"/>
    <p:sldId id="343" r:id="rId27"/>
    <p:sldId id="344" r:id="rId28"/>
    <p:sldId id="345" r:id="rId29"/>
    <p:sldId id="347" r:id="rId30"/>
    <p:sldId id="348" r:id="rId31"/>
    <p:sldId id="333" r:id="rId32"/>
    <p:sldId id="332" r:id="rId33"/>
    <p:sldId id="356" r:id="rId34"/>
    <p:sldId id="357" r:id="rId35"/>
    <p:sldId id="358" r:id="rId36"/>
    <p:sldId id="359" r:id="rId37"/>
    <p:sldId id="360" r:id="rId38"/>
    <p:sldId id="361" r:id="rId39"/>
    <p:sldId id="363" r:id="rId4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35"/>
    <p:restoredTop sz="61869"/>
  </p:normalViewPr>
  <p:slideViewPr>
    <p:cSldViewPr>
      <p:cViewPr>
        <p:scale>
          <a:sx n="120" d="100"/>
          <a:sy n="120" d="100"/>
        </p:scale>
        <p:origin x="360" y="-19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p:scale>
          <a:sx n="160" d="100"/>
          <a:sy n="160" d="100"/>
        </p:scale>
        <p:origin x="1440" y="-32"/>
      </p:cViewPr>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handoutMaster" Target="handoutMasters/handout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6A7889D8-A96D-436D-AB82-272E691BACFC}" type="slidenum">
              <a:rPr lang="en-US" smtClean="0"/>
              <a:t>‹#›</a:t>
            </a:fld>
            <a:endParaRPr lang="en-US"/>
          </a:p>
        </p:txBody>
      </p:sp>
    </p:spTree>
    <p:extLst>
      <p:ext uri="{BB962C8B-B14F-4D97-AF65-F5344CB8AC3E}">
        <p14:creationId xmlns:p14="http://schemas.microsoft.com/office/powerpoint/2010/main" val="29803633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C3725509-5E33-446D-9A45-F0CCD2E8D9BA}" type="datetimeFigureOut">
              <a:rPr lang="en-US" smtClean="0"/>
              <a:t>2/21/18</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4C7E1CC9-C181-4583-9F0F-C39113424651}" type="slidenum">
              <a:rPr lang="en-US" smtClean="0"/>
              <a:t>‹#›</a:t>
            </a:fld>
            <a:endParaRPr lang="en-US"/>
          </a:p>
        </p:txBody>
      </p:sp>
    </p:spTree>
    <p:extLst>
      <p:ext uri="{BB962C8B-B14F-4D97-AF65-F5344CB8AC3E}">
        <p14:creationId xmlns:p14="http://schemas.microsoft.com/office/powerpoint/2010/main" val="3501630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nsf.gov/sbe/sbe_2020/" TargetMode="External"/><Relationship Id="rId4" Type="http://schemas.openxmlformats.org/officeDocument/2006/relationships/hyperlink" Target="http://www.nsf.gov/funding/pgm_summ.jsp?pims_id=504705" TargetMode="External"/><Relationship Id="rId5" Type="http://schemas.openxmlformats.org/officeDocument/2006/relationships/hyperlink" Target="http://www.nsf.gov/funding/pgm_summ.jsp?pims_id=505168&amp;org=SES&amp;from=home" TargetMode="External"/><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 Id="rId3" Type="http://schemas.openxmlformats.org/officeDocument/2006/relationships/hyperlink" Target="https://www.nsf.gov/pubs/2018/nsf18531/nsf18531.htm"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 Id="rId3" Type="http://schemas.openxmlformats.org/officeDocument/2006/relationships/hyperlink" Target="https://www.nsf.gov/nsci/"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Times New Roman" pitchFamily="18" charset="0"/>
                <a:ea typeface="ＭＳ Ｐゴシック" charset="-128"/>
                <a:cs typeface="ＭＳ Ｐゴシック" charset="-128"/>
              </a:rPr>
              <a:t>Good</a:t>
            </a:r>
            <a:r>
              <a:rPr lang="en-US" sz="1200" kern="1200" baseline="0" dirty="0" smtClean="0">
                <a:solidFill>
                  <a:schemeClr val="tx1"/>
                </a:solidFill>
                <a:effectLst/>
                <a:latin typeface="Times New Roman" pitchFamily="18" charset="0"/>
                <a:ea typeface="ＭＳ Ｐゴシック" charset="-128"/>
                <a:cs typeface="ＭＳ Ｐゴシック" charset="-128"/>
              </a:rPr>
              <a:t> afternoon</a:t>
            </a:r>
            <a:r>
              <a:rPr lang="en-US" sz="1200" kern="1200" dirty="0" smtClean="0">
                <a:solidFill>
                  <a:schemeClr val="tx1"/>
                </a:solidFill>
                <a:effectLst/>
                <a:latin typeface="Times New Roman" pitchFamily="18" charset="0"/>
                <a:ea typeface="ＭＳ Ｐゴシック" charset="-128"/>
                <a:cs typeface="ＭＳ Ｐゴシック" charset="-128"/>
              </a:rPr>
              <a:t>.  We’re Vipin Chaudhary, Amy Walton and Rajiv </a:t>
            </a:r>
            <a:r>
              <a:rPr lang="en-US" sz="1200" kern="1200" dirty="0" err="1" smtClean="0">
                <a:solidFill>
                  <a:schemeClr val="tx1"/>
                </a:solidFill>
                <a:effectLst/>
                <a:latin typeface="Times New Roman" pitchFamily="18" charset="0"/>
                <a:ea typeface="ＭＳ Ｐゴシック" charset="-128"/>
                <a:cs typeface="ＭＳ Ｐゴシック" charset="-128"/>
              </a:rPr>
              <a:t>Ramnath</a:t>
            </a:r>
            <a:r>
              <a:rPr lang="en-US" sz="1200" kern="1200" dirty="0" smtClean="0">
                <a:solidFill>
                  <a:schemeClr val="tx1"/>
                </a:solidFill>
                <a:effectLst/>
                <a:latin typeface="Times New Roman" pitchFamily="18" charset="0"/>
                <a:ea typeface="ＭＳ Ｐゴシック" charset="-128"/>
                <a:cs typeface="ＭＳ Ｐゴシック" charset="-128"/>
              </a:rPr>
              <a:t> from the NSF Office</a:t>
            </a:r>
            <a:r>
              <a:rPr lang="en-US" sz="1200" kern="1200" baseline="0" dirty="0" smtClean="0">
                <a:solidFill>
                  <a:schemeClr val="tx1"/>
                </a:solidFill>
                <a:effectLst/>
                <a:latin typeface="Times New Roman" pitchFamily="18" charset="0"/>
                <a:ea typeface="ＭＳ Ｐゴシック" charset="-128"/>
                <a:cs typeface="ＭＳ Ｐゴシック" charset="-128"/>
              </a:rPr>
              <a:t> </a:t>
            </a:r>
            <a:r>
              <a:rPr lang="en-US" sz="1200" kern="1200" dirty="0" smtClean="0">
                <a:solidFill>
                  <a:schemeClr val="tx1"/>
                </a:solidFill>
                <a:effectLst/>
                <a:latin typeface="Times New Roman" pitchFamily="18" charset="0"/>
                <a:ea typeface="ＭＳ Ｐゴシック" charset="-128"/>
                <a:cs typeface="ＭＳ Ｐゴシック" charset="-128"/>
              </a:rPr>
              <a:t>of Advanced Cyberinfrastructure,</a:t>
            </a:r>
            <a:r>
              <a:rPr lang="en-US" sz="1200" kern="1200" baseline="0" dirty="0" smtClean="0">
                <a:solidFill>
                  <a:schemeClr val="tx1"/>
                </a:solidFill>
                <a:effectLst/>
                <a:latin typeface="Times New Roman" pitchFamily="18" charset="0"/>
                <a:ea typeface="ＭＳ Ｐゴシック" charset="-128"/>
                <a:cs typeface="ＭＳ Ｐゴシック" charset="-128"/>
              </a:rPr>
              <a:t> or OAC.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baseline="0" dirty="0" smtClean="0">
              <a:solidFill>
                <a:schemeClr val="tx1"/>
              </a:solidFill>
              <a:effectLst/>
              <a:latin typeface="Times New Roman" pitchFamily="18" charset="0"/>
              <a:ea typeface="ＭＳ Ｐゴシック" charset="-128"/>
              <a:cs typeface="ＭＳ Ｐゴシック" charset="-128"/>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baseline="0" dirty="0" smtClean="0">
                <a:solidFill>
                  <a:schemeClr val="tx1"/>
                </a:solidFill>
                <a:effectLst/>
                <a:latin typeface="Times New Roman" pitchFamily="18" charset="0"/>
                <a:ea typeface="ＭＳ Ｐゴシック" charset="-128"/>
                <a:cs typeface="ＭＳ Ｐゴシック" charset="-128"/>
              </a:rPr>
              <a:t>We are </a:t>
            </a:r>
            <a:r>
              <a:rPr lang="en-US" sz="1200" kern="1200" dirty="0" smtClean="0">
                <a:solidFill>
                  <a:schemeClr val="tx1"/>
                </a:solidFill>
                <a:effectLst/>
                <a:latin typeface="Times New Roman" pitchFamily="18" charset="0"/>
                <a:ea typeface="ＭＳ Ｐゴシック" charset="-128"/>
                <a:cs typeface="ＭＳ Ｐゴシック" charset="-128"/>
              </a:rPr>
              <a:t>the Program Directors managing the </a:t>
            </a:r>
            <a:r>
              <a:rPr lang="en-US" sz="1200" b="1" dirty="0" smtClean="0"/>
              <a:t>Cyberinfrastructure for Sustained Scientific Innovation</a:t>
            </a:r>
            <a:r>
              <a:rPr lang="en-US" sz="1200" dirty="0" smtClean="0"/>
              <a:t> </a:t>
            </a:r>
            <a:r>
              <a:rPr lang="en-US" sz="1200" kern="1200" dirty="0" smtClean="0">
                <a:solidFill>
                  <a:schemeClr val="tx1"/>
                </a:solidFill>
                <a:effectLst/>
                <a:latin typeface="Times New Roman" pitchFamily="18" charset="0"/>
                <a:ea typeface="ＭＳ Ｐゴシック" charset="-128"/>
                <a:cs typeface="ＭＳ Ｐゴシック" charset="-128"/>
              </a:rPr>
              <a:t>program</a:t>
            </a:r>
            <a:r>
              <a:rPr lang="en-US" sz="1200" kern="1200" baseline="0" dirty="0" smtClean="0">
                <a:solidFill>
                  <a:schemeClr val="tx1"/>
                </a:solidFill>
                <a:effectLst/>
                <a:latin typeface="Times New Roman" pitchFamily="18" charset="0"/>
                <a:ea typeface="ＭＳ Ｐゴシック" charset="-128"/>
                <a:cs typeface="ＭＳ Ｐゴシック" charset="-128"/>
              </a:rPr>
              <a:t>, or CSSI</a:t>
            </a:r>
            <a:r>
              <a:rPr lang="en-US" sz="1200" kern="1200" dirty="0" smtClean="0">
                <a:solidFill>
                  <a:schemeClr val="tx1"/>
                </a:solidFill>
                <a:effectLst/>
                <a:latin typeface="Times New Roman" pitchFamily="18" charset="0"/>
                <a:ea typeface="ＭＳ Ｐゴシック" charset="-128"/>
                <a:cs typeface="ＭＳ Ｐゴシック" charset="-128"/>
              </a:rPr>
              <a:t>.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Times New Roman" pitchFamily="18" charset="0"/>
              <a:ea typeface="ＭＳ Ｐゴシック" charset="-128"/>
              <a:cs typeface="ＭＳ Ｐゴシック" charset="-128"/>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Times New Roman" pitchFamily="18" charset="0"/>
                <a:ea typeface="ＭＳ Ｐゴシック" charset="-128"/>
                <a:cs typeface="ＭＳ Ｐゴシック" charset="-128"/>
              </a:rPr>
              <a:t>In this webcast, we</a:t>
            </a:r>
            <a:r>
              <a:rPr lang="en-US" sz="1200" kern="1200" baseline="0" dirty="0" smtClean="0">
                <a:solidFill>
                  <a:schemeClr val="tx1"/>
                </a:solidFill>
                <a:effectLst/>
                <a:latin typeface="Times New Roman" pitchFamily="18" charset="0"/>
                <a:ea typeface="ＭＳ Ｐゴシック" charset="-128"/>
                <a:cs typeface="ＭＳ Ｐゴシック" charset="-128"/>
              </a:rPr>
              <a:t> wil</a:t>
            </a:r>
            <a:r>
              <a:rPr lang="en-US" sz="1200" kern="1200" dirty="0" smtClean="0">
                <a:solidFill>
                  <a:schemeClr val="tx1"/>
                </a:solidFill>
                <a:effectLst/>
                <a:latin typeface="Times New Roman" pitchFamily="18" charset="0"/>
                <a:ea typeface="ＭＳ Ｐゴシック" charset="-128"/>
                <a:cs typeface="ＭＳ Ｐゴシック" charset="-128"/>
              </a:rPr>
              <a:t>l provide a brief overview of the CSSI program, and describe some of the most important things you need to know about submitting a proposal.</a:t>
            </a:r>
          </a:p>
          <a:p>
            <a:endParaRPr lang="en-US" dirty="0"/>
          </a:p>
        </p:txBody>
      </p:sp>
      <p:sp>
        <p:nvSpPr>
          <p:cNvPr id="4" name="Slide Number Placeholder 3"/>
          <p:cNvSpPr>
            <a:spLocks noGrp="1"/>
          </p:cNvSpPr>
          <p:nvPr>
            <p:ph type="sldNum" sz="quarter" idx="10"/>
          </p:nvPr>
        </p:nvSpPr>
        <p:spPr/>
        <p:txBody>
          <a:bodyPr/>
          <a:lstStyle/>
          <a:p>
            <a:fld id="{4C7E1CC9-C181-4583-9F0F-C39113424651}" type="slidenum">
              <a:rPr lang="en-US" smtClean="0"/>
              <a:t>1</a:t>
            </a:fld>
            <a:endParaRPr lang="en-US"/>
          </a:p>
        </p:txBody>
      </p:sp>
    </p:spTree>
    <p:extLst>
      <p:ext uri="{BB962C8B-B14F-4D97-AF65-F5344CB8AC3E}">
        <p14:creationId xmlns:p14="http://schemas.microsoft.com/office/powerpoint/2010/main" val="837492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Directorate for Biological Sciences (BIO) is primarily interested in the CSSI program as a means to collaborate with other NSF</a:t>
            </a:r>
          </a:p>
          <a:p>
            <a:r>
              <a:rPr lang="en-US" sz="1200" kern="1200" dirty="0" smtClean="0">
                <a:solidFill>
                  <a:schemeClr val="tx1"/>
                </a:solidFill>
                <a:effectLst/>
                <a:latin typeface="+mn-lt"/>
                <a:ea typeface="+mn-ea"/>
                <a:cs typeface="+mn-cs"/>
              </a:rPr>
              <a:t>directorates to support proposals that impact a multidisciplinary community that includes BIO-supported researchers. PIs wishing to</a:t>
            </a:r>
          </a:p>
          <a:p>
            <a:r>
              <a:rPr lang="en-US" sz="1200" kern="1200" dirty="0" smtClean="0">
                <a:solidFill>
                  <a:schemeClr val="tx1"/>
                </a:solidFill>
                <a:effectLst/>
                <a:latin typeface="+mn-lt"/>
                <a:ea typeface="+mn-ea"/>
                <a:cs typeface="+mn-cs"/>
              </a:rPr>
              <a:t>submit projects that focus primarily on biological sciences should submit to the Advances in Biological Informatics program (ABI; see</a:t>
            </a:r>
          </a:p>
          <a:p>
            <a:r>
              <a:rPr lang="en-US" sz="1200" kern="1200" dirty="0" smtClean="0">
                <a:solidFill>
                  <a:schemeClr val="tx1"/>
                </a:solidFill>
                <a:effectLst/>
                <a:latin typeface="+mn-lt"/>
                <a:ea typeface="+mn-ea"/>
                <a:cs typeface="+mn-cs"/>
              </a:rPr>
              <a:t>NSF 15-582).</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2F8A193-9A88-4C12-A131-3411C4BCE5F8}" type="slidenum">
              <a:rPr lang="en-US" smtClean="0"/>
              <a:pPr/>
              <a:t>10</a:t>
            </a:fld>
            <a:endParaRPr lang="en-US"/>
          </a:p>
        </p:txBody>
      </p:sp>
    </p:spTree>
    <p:extLst>
      <p:ext uri="{BB962C8B-B14F-4D97-AF65-F5344CB8AC3E}">
        <p14:creationId xmlns:p14="http://schemas.microsoft.com/office/powerpoint/2010/main" val="1955974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foundational research divisions within the </a:t>
            </a:r>
            <a:r>
              <a:rPr lang="en-US" sz="1200" b="1" kern="1200" dirty="0" smtClean="0">
                <a:solidFill>
                  <a:schemeClr val="tx1"/>
                </a:solidFill>
                <a:effectLst/>
                <a:latin typeface="+mn-lt"/>
                <a:ea typeface="+mn-ea"/>
                <a:cs typeface="+mn-cs"/>
              </a:rPr>
              <a:t>Directorate for Computer and Information Science and</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Engineering </a:t>
            </a:r>
            <a:r>
              <a:rPr lang="en-US" sz="1200" kern="1200" dirty="0" smtClean="0">
                <a:solidFill>
                  <a:schemeClr val="tx1"/>
                </a:solidFill>
                <a:effectLst/>
                <a:latin typeface="+mn-lt"/>
                <a:ea typeface="+mn-ea"/>
                <a:cs typeface="+mn-cs"/>
              </a:rPr>
              <a:t>(CISE) -- Computing and Communication Foundations (CCF), Computer and Network Systems (CNS), and Information and Intelligent Systems (IIS) -- are interested in software or data engineering and infrastructure projects that support research in all areas that sustain progress in CISE research areas or that advance and adapt CISE research to impact the data and software sustainability needs of other scientific disciplines. </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Please see the division-level descriptions in the solicitation for complete details.</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2F8A193-9A88-4C12-A131-3411C4BCE5F8}" type="slidenum">
              <a:rPr lang="en-US" smtClean="0"/>
              <a:pPr/>
              <a:t>11</a:t>
            </a:fld>
            <a:endParaRPr lang="en-US"/>
          </a:p>
        </p:txBody>
      </p:sp>
    </p:spTree>
    <p:extLst>
      <p:ext uri="{BB962C8B-B14F-4D97-AF65-F5344CB8AC3E}">
        <p14:creationId xmlns:p14="http://schemas.microsoft.com/office/powerpoint/2010/main" val="1467338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Directorate for Education and Human Resources</a:t>
            </a:r>
            <a:r>
              <a:rPr lang="en-US" sz="1200" kern="1200" dirty="0" smtClean="0">
                <a:solidFill>
                  <a:schemeClr val="tx1"/>
                </a:solidFill>
                <a:effectLst/>
                <a:latin typeface="+mn-lt"/>
                <a:ea typeface="+mn-ea"/>
                <a:cs typeface="+mn-cs"/>
              </a:rPr>
              <a:t> (EHR) is interested in fostering novel, transformative, multidisciplinary approaches that address the use of large data sets and/or learning analytics to create actionable knowledge for improving STEM teaching and learning environments (formal and informal) in the medium term, and to revolutionize learning in the longer term.</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2F8A193-9A88-4C12-A131-3411C4BCE5F8}" type="slidenum">
              <a:rPr lang="en-US" smtClean="0"/>
              <a:pPr/>
              <a:t>12</a:t>
            </a:fld>
            <a:endParaRPr lang="en-US"/>
          </a:p>
        </p:txBody>
      </p:sp>
    </p:spTree>
    <p:extLst>
      <p:ext uri="{BB962C8B-B14F-4D97-AF65-F5344CB8AC3E}">
        <p14:creationId xmlns:p14="http://schemas.microsoft.com/office/powerpoint/2010/main" val="452636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The Directorate of Engineering seeks proposals for innovative software and data infrastructure that enable major advances in fundamental research funded by the divisions.  ENG will support proposals that give the engineering research community broad and sustained access to HPC and data and software platforms and technologies that support emerging research opportunities.  The goal is to broaden the use of advanced computing and data by the ENG research community to enhance research productivity and open new pathways to discovery.  </a:t>
            </a:r>
          </a:p>
          <a:p>
            <a:endParaRPr lang="en-US" sz="1200" dirty="0" smtClean="0"/>
          </a:p>
          <a:p>
            <a:r>
              <a:rPr lang="en-US" sz="1200" dirty="0" smtClean="0"/>
              <a:t>Please </a:t>
            </a:r>
            <a:r>
              <a:rPr lang="en-US" sz="1200" kern="1200" dirty="0" smtClean="0">
                <a:solidFill>
                  <a:schemeClr val="tx1"/>
                </a:solidFill>
                <a:effectLst/>
                <a:latin typeface="+mn-lt"/>
                <a:ea typeface="+mn-ea"/>
                <a:cs typeface="+mn-cs"/>
              </a:rPr>
              <a:t>see the division-level descriptions in the solicitation for complete details</a:t>
            </a:r>
            <a:r>
              <a:rPr lang="en-US" sz="1200" dirty="0" smtClean="0"/>
              <a:t>.</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2F8A193-9A88-4C12-A131-3411C4BCE5F8}" type="slidenum">
              <a:rPr lang="en-US" smtClean="0"/>
              <a:pPr/>
              <a:t>13</a:t>
            </a:fld>
            <a:endParaRPr lang="en-US"/>
          </a:p>
        </p:txBody>
      </p:sp>
    </p:spTree>
    <p:extLst>
      <p:ext uri="{BB962C8B-B14F-4D97-AF65-F5344CB8AC3E}">
        <p14:creationId xmlns:p14="http://schemas.microsoft.com/office/powerpoint/2010/main" val="2070384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The Directorate for Geosciences (GEO) is interested in the following research fields: atmospheric and </a:t>
            </a:r>
            <a:r>
              <a:rPr lang="en-US" sz="1200" dirty="0" err="1" smtClean="0"/>
              <a:t>geospace</a:t>
            </a:r>
            <a:r>
              <a:rPr lang="en-US" sz="1200" dirty="0" smtClean="0"/>
              <a:t> science, earth </a:t>
            </a:r>
            <a:r>
              <a:rPr lang="en-US" sz="1200" kern="1200" dirty="0" smtClean="0">
                <a:solidFill>
                  <a:schemeClr val="tx1"/>
                </a:solidFill>
                <a:effectLst/>
                <a:latin typeface="+mn-lt"/>
                <a:ea typeface="+mn-ea"/>
                <a:cs typeface="+mn-cs"/>
              </a:rPr>
              <a:t>science, ocean science, and polar science. The directorate welcomes proposals that focus on the development and implementation of</a:t>
            </a:r>
          </a:p>
          <a:p>
            <a:r>
              <a:rPr lang="en-US" sz="1200" kern="1200" dirty="0" smtClean="0">
                <a:solidFill>
                  <a:schemeClr val="tx1"/>
                </a:solidFill>
                <a:effectLst/>
                <a:latin typeface="+mn-lt"/>
                <a:ea typeface="+mn-ea"/>
                <a:cs typeface="+mn-cs"/>
              </a:rPr>
              <a:t>automated, executable, and optimized workflows that:</a:t>
            </a:r>
          </a:p>
          <a:p>
            <a:r>
              <a:rPr lang="en-US" sz="1200" kern="1200" dirty="0" smtClean="0">
                <a:solidFill>
                  <a:schemeClr val="tx1"/>
                </a:solidFill>
                <a:effectLst/>
                <a:latin typeface="+mn-lt"/>
                <a:ea typeface="+mn-ea"/>
                <a:cs typeface="+mn-cs"/>
              </a:rPr>
              <a:t>-are capable of real- and near-real-time archiving and manipulation of sensor and other field-based data, including</a:t>
            </a:r>
          </a:p>
          <a:p>
            <a:r>
              <a:rPr lang="en-US" sz="1200" kern="1200" dirty="0" smtClean="0">
                <a:solidFill>
                  <a:schemeClr val="tx1"/>
                </a:solidFill>
                <a:effectLst/>
                <a:latin typeface="+mn-lt"/>
                <a:ea typeface="+mn-ea"/>
                <a:cs typeface="+mn-cs"/>
              </a:rPr>
              <a:t>experimental and/or simulation data;</a:t>
            </a:r>
          </a:p>
          <a:p>
            <a:r>
              <a:rPr lang="en-US" sz="1200" kern="1200" dirty="0" smtClean="0">
                <a:solidFill>
                  <a:schemeClr val="tx1"/>
                </a:solidFill>
                <a:effectLst/>
                <a:latin typeface="+mn-lt"/>
                <a:ea typeface="+mn-ea"/>
                <a:cs typeface="+mn-cs"/>
              </a:rPr>
              <a:t>-promote seamless discovery, access, and transfer of data and metadata across data resources and centers that are supported</a:t>
            </a:r>
          </a:p>
          <a:p>
            <a:r>
              <a:rPr lang="en-US" sz="1200" kern="1200" dirty="0" smtClean="0">
                <a:solidFill>
                  <a:schemeClr val="tx1"/>
                </a:solidFill>
                <a:effectLst/>
                <a:latin typeface="+mn-lt"/>
                <a:ea typeface="+mn-ea"/>
                <a:cs typeface="+mn-cs"/>
              </a:rPr>
              <a:t>by GEO;</a:t>
            </a:r>
          </a:p>
          <a:p>
            <a:r>
              <a:rPr lang="en-US" sz="1200" kern="1200" dirty="0" smtClean="0">
                <a:solidFill>
                  <a:schemeClr val="tx1"/>
                </a:solidFill>
                <a:effectLst/>
                <a:latin typeface="+mn-lt"/>
                <a:ea typeface="+mn-ea"/>
                <a:cs typeface="+mn-cs"/>
              </a:rPr>
              <a:t>-“leverage-through-sharing” of existing investments in university, federal, and commercial computing and infrastructure;</a:t>
            </a:r>
          </a:p>
          <a:p>
            <a:r>
              <a:rPr lang="en-US" sz="1200" kern="1200" dirty="0" smtClean="0">
                <a:solidFill>
                  <a:schemeClr val="tx1"/>
                </a:solidFill>
                <a:effectLst/>
                <a:latin typeface="+mn-lt"/>
                <a:ea typeface="+mn-ea"/>
                <a:cs typeface="+mn-cs"/>
              </a:rPr>
              <a:t>engage community models for the assimilation and use of data for initialization, state estimation, or sensitivity analysis; and</a:t>
            </a:r>
          </a:p>
          <a:p>
            <a:r>
              <a:rPr lang="en-US" sz="1200" kern="1200" dirty="0" smtClean="0">
                <a:solidFill>
                  <a:schemeClr val="tx1"/>
                </a:solidFill>
                <a:effectLst/>
                <a:latin typeface="+mn-lt"/>
                <a:ea typeface="+mn-ea"/>
                <a:cs typeface="+mn-cs"/>
              </a:rPr>
              <a:t>-encourage the development or reuse of computational techniques (i.e., high-performance distributed computing, machine</a:t>
            </a:r>
          </a:p>
          <a:p>
            <a:r>
              <a:rPr lang="en-US" sz="1200" kern="1200" dirty="0" smtClean="0">
                <a:solidFill>
                  <a:schemeClr val="tx1"/>
                </a:solidFill>
                <a:effectLst/>
                <a:latin typeface="+mn-lt"/>
                <a:ea typeface="+mn-ea"/>
                <a:cs typeface="+mn-cs"/>
              </a:rPr>
              <a:t>learning, cloud computing, etc.) without which simulations would be difficult to conduct or large volumes of data could not be</a:t>
            </a:r>
          </a:p>
          <a:p>
            <a:r>
              <a:rPr lang="en-US" sz="1200" kern="1200" dirty="0" smtClean="0">
                <a:solidFill>
                  <a:schemeClr val="tx1"/>
                </a:solidFill>
                <a:effectLst/>
                <a:latin typeface="+mn-lt"/>
                <a:ea typeface="+mn-ea"/>
                <a:cs typeface="+mn-cs"/>
              </a:rPr>
              <a:t>manipulated, analyzed, and transferred. The proposed computational techniques must be framed as sub-tasks within the</a:t>
            </a:r>
          </a:p>
          <a:p>
            <a:r>
              <a:rPr lang="en-US" sz="1200" kern="1200" dirty="0" smtClean="0">
                <a:solidFill>
                  <a:schemeClr val="tx1"/>
                </a:solidFill>
                <a:effectLst/>
                <a:latin typeface="+mn-lt"/>
                <a:ea typeface="+mn-ea"/>
                <a:cs typeface="+mn-cs"/>
              </a:rPr>
              <a:t>proposed workflow.</a:t>
            </a:r>
          </a:p>
          <a:p>
            <a:endParaRPr lang="en-US" sz="1200" kern="1200" dirty="0" smtClean="0">
              <a:solidFill>
                <a:schemeClr val="tx1"/>
              </a:solidFill>
              <a:effectLst/>
              <a:latin typeface="+mn-lt"/>
              <a:ea typeface="+mn-ea"/>
              <a:cs typeface="+mn-cs"/>
            </a:endParaRPr>
          </a:p>
          <a:p>
            <a:pPr marL="0" indent="0">
              <a:buNone/>
            </a:pPr>
            <a:r>
              <a:rPr lang="en-US" sz="1200" dirty="0" smtClean="0"/>
              <a:t>Please see the division-level descriptions in the solicitation for complete details.</a:t>
            </a:r>
            <a:endParaRPr lang="en-US" sz="1200" dirty="0"/>
          </a:p>
        </p:txBody>
      </p:sp>
      <p:sp>
        <p:nvSpPr>
          <p:cNvPr id="4" name="Slide Number Placeholder 3"/>
          <p:cNvSpPr>
            <a:spLocks noGrp="1"/>
          </p:cNvSpPr>
          <p:nvPr>
            <p:ph type="sldNum" sz="quarter" idx="10"/>
          </p:nvPr>
        </p:nvSpPr>
        <p:spPr/>
        <p:txBody>
          <a:bodyPr/>
          <a:lstStyle/>
          <a:p>
            <a:fld id="{62F8A193-9A88-4C12-A131-3411C4BCE5F8}" type="slidenum">
              <a:rPr lang="en-US" smtClean="0"/>
              <a:pPr/>
              <a:t>14</a:t>
            </a:fld>
            <a:endParaRPr lang="en-US"/>
          </a:p>
        </p:txBody>
      </p:sp>
    </p:spTree>
    <p:extLst>
      <p:ext uri="{BB962C8B-B14F-4D97-AF65-F5344CB8AC3E}">
        <p14:creationId xmlns:p14="http://schemas.microsoft.com/office/powerpoint/2010/main" val="1661740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Directorate for Mathematical and Physical Sciences (MPS) appreciates that software and data cyberinfrastructure enable</a:t>
            </a:r>
          </a:p>
          <a:p>
            <a:r>
              <a:rPr lang="en-US" sz="1200" kern="1200" dirty="0" smtClean="0">
                <a:solidFill>
                  <a:schemeClr val="tx1"/>
                </a:solidFill>
                <a:effectLst/>
                <a:latin typeface="+mn-lt"/>
                <a:ea typeface="+mn-ea"/>
                <a:cs typeface="+mn-cs"/>
              </a:rPr>
              <a:t>scientific advances and discovery across MPS. In all MPS disciplines, there is need for cyberinfrastructure to support innovative</a:t>
            </a:r>
          </a:p>
          <a:p>
            <a:r>
              <a:rPr lang="en-US" sz="1200" kern="1200" dirty="0" smtClean="0">
                <a:solidFill>
                  <a:schemeClr val="tx1"/>
                </a:solidFill>
                <a:effectLst/>
                <a:latin typeface="+mn-lt"/>
                <a:ea typeface="+mn-ea"/>
                <a:cs typeface="+mn-cs"/>
              </a:rPr>
              <a:t>scientific inquiry based on software and data that are findable, accessible, reusable, provenance traceable, and sustainably</a:t>
            </a:r>
          </a:p>
          <a:p>
            <a:r>
              <a:rPr lang="en-US" sz="1200" kern="1200" dirty="0" smtClean="0">
                <a:solidFill>
                  <a:schemeClr val="tx1"/>
                </a:solidFill>
                <a:effectLst/>
                <a:latin typeface="+mn-lt"/>
                <a:ea typeface="+mn-ea"/>
                <a:cs typeface="+mn-cs"/>
              </a:rPr>
              <a:t>maintainable. Data cyberinfrastructure may additionally combine the elements of algorithms, software, computation, networks, task</a:t>
            </a:r>
          </a:p>
          <a:p>
            <a:r>
              <a:rPr lang="en-US" sz="1200" kern="1200" dirty="0" smtClean="0">
                <a:solidFill>
                  <a:schemeClr val="tx1"/>
                </a:solidFill>
                <a:effectLst/>
                <a:latin typeface="+mn-lt"/>
                <a:ea typeface="+mn-ea"/>
                <a:cs typeface="+mn-cs"/>
              </a:rPr>
              <a:t>automation, or custom hardware to support data-centric approaches to MPS science. Data may be derived from experiment,</a:t>
            </a:r>
          </a:p>
          <a:p>
            <a:pPr marL="0" indent="0">
              <a:buNone/>
            </a:pPr>
            <a:r>
              <a:rPr lang="en-US" sz="1200" kern="1200" dirty="0" smtClean="0">
                <a:solidFill>
                  <a:schemeClr val="tx1"/>
                </a:solidFill>
                <a:effectLst/>
                <a:latin typeface="+mn-lt"/>
                <a:ea typeface="+mn-ea"/>
                <a:cs typeface="+mn-cs"/>
              </a:rPr>
              <a:t>observation, or computation, and may be diverse in kind consistent with science across MPS. </a:t>
            </a:r>
          </a:p>
          <a:p>
            <a:pPr marL="0" indent="0">
              <a:buNone/>
            </a:pPr>
            <a:endParaRPr lang="en-US" sz="1200" kern="1200" dirty="0" smtClean="0">
              <a:solidFill>
                <a:schemeClr val="tx1"/>
              </a:solidFill>
              <a:effectLst/>
              <a:latin typeface="+mn-lt"/>
              <a:ea typeface="+mn-ea"/>
              <a:cs typeface="+mn-cs"/>
            </a:endParaRPr>
          </a:p>
          <a:p>
            <a:pPr marL="0" indent="0">
              <a:buNone/>
            </a:pPr>
            <a:r>
              <a:rPr lang="en-US" sz="1200" dirty="0" smtClean="0"/>
              <a:t>Please see the division-level descriptions in the solicitation for complete details.</a:t>
            </a:r>
          </a:p>
          <a:p>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2F8A193-9A88-4C12-A131-3411C4BCE5F8}" type="slidenum">
              <a:rPr lang="en-US" smtClean="0"/>
              <a:pPr/>
              <a:t>15</a:t>
            </a:fld>
            <a:endParaRPr lang="en-US"/>
          </a:p>
        </p:txBody>
      </p:sp>
    </p:spTree>
    <p:extLst>
      <p:ext uri="{BB962C8B-B14F-4D97-AF65-F5344CB8AC3E}">
        <p14:creationId xmlns:p14="http://schemas.microsoft.com/office/powerpoint/2010/main" val="13221693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Directorate for Social, Behavioral, and Economic Sciences</a:t>
            </a:r>
            <a:r>
              <a:rPr lang="en-US" sz="1200" kern="1200" dirty="0" smtClean="0">
                <a:solidFill>
                  <a:schemeClr val="tx1"/>
                </a:solidFill>
                <a:effectLst/>
                <a:latin typeface="+mn-lt"/>
                <a:ea typeface="+mn-ea"/>
                <a:cs typeface="+mn-cs"/>
              </a:rPr>
              <a:t> (SBE) is interested in proposals that support the Directorate's research priorities, such as those outlined in SBE </a:t>
            </a:r>
            <a:r>
              <a:rPr lang="en-US" sz="1200" dirty="0" smtClean="0"/>
              <a:t>2020 (</a:t>
            </a:r>
            <a:r>
              <a:rPr lang="en-US" sz="1200" u="sng" dirty="0" smtClean="0">
                <a:hlinkClick r:id="rId3"/>
              </a:rPr>
              <a:t>https://www.nsf.gov/sbe/sbe_2020/</a:t>
            </a:r>
            <a:r>
              <a:rPr lang="en-US" sz="1200" dirty="0" smtClean="0"/>
              <a:t>).</a:t>
            </a:r>
            <a:r>
              <a:rPr lang="en-US" sz="1200" kern="1200" dirty="0" smtClean="0">
                <a:solidFill>
                  <a:schemeClr val="tx1"/>
                </a:solidFill>
                <a:effectLst/>
                <a:latin typeface="+mn-lt"/>
                <a:ea typeface="+mn-ea"/>
                <a:cs typeface="+mn-cs"/>
              </a:rPr>
              <a:t>  SBE is particularly interested in using CSSI to support projects building on other infrastructure activities such as Metadata for Long-standing Large-Scale Social Science Surveys (META-SSS) (</a:t>
            </a:r>
            <a:r>
              <a:rPr lang="en-US" sz="1200" u="sng" kern="1200" dirty="0" smtClean="0">
                <a:solidFill>
                  <a:schemeClr val="tx1"/>
                </a:solidFill>
                <a:effectLst/>
                <a:latin typeface="+mn-lt"/>
                <a:ea typeface="+mn-ea"/>
                <a:cs typeface="+mn-cs"/>
                <a:hlinkClick r:id="rId4"/>
              </a:rPr>
              <a:t>http://www.nsf.gov/funding/pgm_summ.jsp?pims_id=504705</a:t>
            </a:r>
            <a:r>
              <a:rPr lang="en-US" sz="1200" kern="1200" dirty="0" smtClean="0">
                <a:solidFill>
                  <a:schemeClr val="tx1"/>
                </a:solidFill>
                <a:effectLst/>
                <a:latin typeface="+mn-lt"/>
                <a:ea typeface="+mn-ea"/>
                <a:cs typeface="+mn-cs"/>
              </a:rPr>
              <a:t>) and Resource Implementations for Data Intensive Research in the Social, Behavioral and Economic Sciences (RIDIR) (</a:t>
            </a:r>
            <a:r>
              <a:rPr lang="en-US" sz="1200" u="sng" kern="1200" dirty="0" smtClean="0">
                <a:solidFill>
                  <a:schemeClr val="tx1"/>
                </a:solidFill>
                <a:effectLst/>
                <a:latin typeface="+mn-lt"/>
                <a:ea typeface="+mn-ea"/>
                <a:cs typeface="+mn-cs"/>
                <a:hlinkClick r:id="rId5"/>
              </a:rPr>
              <a:t>http://www.nsf.gov/funding/pgm_summ.jsp?pims_id=505168&amp;org=SES&amp;from=home</a:t>
            </a:r>
            <a:r>
              <a:rPr lang="en-US" sz="1200" kern="1200" dirty="0" smtClean="0">
                <a:solidFill>
                  <a:schemeClr val="tx1"/>
                </a:solidFill>
                <a:effectLst/>
                <a:latin typeface="+mn-lt"/>
                <a:ea typeface="+mn-ea"/>
                <a:cs typeface="+mn-cs"/>
              </a:rPr>
              <a:t>). SBE also welcomes innovative approaches to big data problems in SBE-focused domains consistent with NSF's Big Idea of Harnessing the Data Revolution. SBE encourages proposals that further the goals of SBE and at least one other participating NSF directorate.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2F8A193-9A88-4C12-A131-3411C4BCE5F8}" type="slidenum">
              <a:rPr lang="en-US" smtClean="0"/>
              <a:pPr/>
              <a:t>16</a:t>
            </a:fld>
            <a:endParaRPr lang="en-US"/>
          </a:p>
        </p:txBody>
      </p:sp>
    </p:spTree>
    <p:extLst>
      <p:ext uri="{BB962C8B-B14F-4D97-AF65-F5344CB8AC3E}">
        <p14:creationId xmlns:p14="http://schemas.microsoft.com/office/powerpoint/2010/main" val="14718364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talk about this specific solicitation opportunity (NSF 18-531), including classes of investments, PI eligibility, and review criteria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62F8A193-9A88-4C12-A131-3411C4BCE5F8}" type="slidenum">
              <a:rPr lang="en-US" smtClean="0"/>
              <a:pPr/>
              <a:t>17</a:t>
            </a:fld>
            <a:endParaRPr lang="en-US"/>
          </a:p>
        </p:txBody>
      </p:sp>
    </p:spTree>
    <p:extLst>
      <p:ext uri="{BB962C8B-B14F-4D97-AF65-F5344CB8AC3E}">
        <p14:creationId xmlns:p14="http://schemas.microsoft.com/office/powerpoint/2010/main" val="10996346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auto" latinLnBrk="0" hangingPunct="1"/>
            <a:r>
              <a:rPr lang="en-US" sz="1200" b="0" i="0" u="none" strike="noStrike" kern="1200" dirty="0" smtClean="0">
                <a:solidFill>
                  <a:schemeClr val="tx1"/>
                </a:solidFill>
                <a:effectLst/>
                <a:latin typeface="+mn-lt"/>
                <a:ea typeface="+mn-ea"/>
                <a:cs typeface="+mn-cs"/>
              </a:rPr>
              <a:t>The CSSI umbrella</a:t>
            </a:r>
            <a:r>
              <a:rPr lang="en-US" sz="1200" b="0" i="0" u="none" strike="noStrike" kern="1200" baseline="0" dirty="0" smtClean="0">
                <a:solidFill>
                  <a:schemeClr val="tx1"/>
                </a:solidFill>
                <a:effectLst/>
                <a:latin typeface="+mn-lt"/>
                <a:ea typeface="+mn-ea"/>
                <a:cs typeface="+mn-cs"/>
              </a:rPr>
              <a:t> includes four different classes of investment.  Only the first two investment classes are included in solicitation NSF 18-531; the other classes will not be covered in this webinar.  </a:t>
            </a:r>
          </a:p>
          <a:p>
            <a:pPr rtl="0" eaLnBrk="1" fontAlgn="auto" latinLnBrk="0" hangingPunct="1"/>
            <a:endParaRPr lang="en-US" sz="1200" b="0" i="0" u="none" strike="noStrike" kern="1200" baseline="0" dirty="0" smtClean="0">
              <a:solidFill>
                <a:schemeClr val="tx1"/>
              </a:solidFill>
              <a:effectLst/>
              <a:latin typeface="+mn-lt"/>
              <a:ea typeface="+mn-ea"/>
              <a:cs typeface="+mn-cs"/>
            </a:endParaRPr>
          </a:p>
          <a:p>
            <a:pPr rtl="0" eaLnBrk="1" fontAlgn="auto" latinLnBrk="0" hangingPunct="1"/>
            <a:r>
              <a:rPr lang="en-US" sz="1200" b="0" i="0" u="none" strike="noStrike" kern="1200" baseline="0" dirty="0" smtClean="0">
                <a:solidFill>
                  <a:schemeClr val="tx1"/>
                </a:solidFill>
                <a:effectLst/>
                <a:latin typeface="+mn-lt"/>
                <a:ea typeface="+mn-ea"/>
                <a:cs typeface="+mn-cs"/>
              </a:rPr>
              <a:t>First is the </a:t>
            </a:r>
            <a:r>
              <a:rPr lang="en-US" sz="1200" b="1" i="0" u="none" strike="noStrike" kern="1200" dirty="0" smtClean="0">
                <a:solidFill>
                  <a:schemeClr val="tx1"/>
                </a:solidFill>
                <a:effectLst/>
                <a:latin typeface="+mn-lt"/>
                <a:ea typeface="+mn-ea"/>
                <a:cs typeface="+mn-cs"/>
              </a:rPr>
              <a:t>Elements.</a:t>
            </a:r>
            <a:r>
              <a:rPr lang="en-US" sz="1200" b="1" i="0" u="none" strike="noStrike" kern="1200" baseline="0" dirty="0" smtClean="0">
                <a:solidFill>
                  <a:schemeClr val="tx1"/>
                </a:solidFill>
                <a:effectLst/>
                <a:latin typeface="+mn-lt"/>
                <a:ea typeface="+mn-ea"/>
                <a:cs typeface="+mn-cs"/>
              </a:rPr>
              <a:t> </a:t>
            </a:r>
            <a:r>
              <a:rPr lang="en-US" sz="1200" b="0" i="0" u="none" strike="noStrike" kern="1200" baseline="0" dirty="0" smtClean="0">
                <a:solidFill>
                  <a:schemeClr val="tx1"/>
                </a:solidFill>
                <a:effectLst/>
                <a:latin typeface="+mn-lt"/>
                <a:ea typeface="+mn-ea"/>
                <a:cs typeface="+mn-cs"/>
              </a:rPr>
              <a:t>This class of investment</a:t>
            </a:r>
            <a:r>
              <a:rPr lang="en-US" sz="1200" b="0" i="0" u="none" strike="noStrike" kern="1200" dirty="0" smtClean="0">
                <a:solidFill>
                  <a:schemeClr val="tx1"/>
                </a:solidFill>
                <a:effectLst/>
                <a:latin typeface="+mn-lt"/>
                <a:ea typeface="+mn-ea"/>
                <a:cs typeface="+mn-cs"/>
              </a:rPr>
              <a:t> targets small groups that will create and deploy robust capabilities for which there is a demonstrated need that will advance one or more significant areas of science and engineering.</a:t>
            </a:r>
          </a:p>
          <a:p>
            <a:pPr rtl="0" eaLnBrk="1" fontAlgn="auto" latinLnBrk="0" hangingPunct="1"/>
            <a:endParaRPr lang="en-US" sz="1200" b="0" i="0" u="none" strike="noStrike" kern="1200" dirty="0" smtClean="0">
              <a:solidFill>
                <a:schemeClr val="tx1"/>
              </a:solidFill>
              <a:effectLst/>
              <a:latin typeface="+mn-lt"/>
              <a:ea typeface="+mn-ea"/>
              <a:cs typeface="+mn-cs"/>
            </a:endParaRPr>
          </a:p>
          <a:p>
            <a:pPr rtl="0" eaLnBrk="1" fontAlgn="t" latinLnBrk="0" hangingPunct="1"/>
            <a:r>
              <a:rPr lang="en-US" sz="1200" b="0" i="0" u="none" strike="noStrike" kern="1200" dirty="0" smtClean="0">
                <a:solidFill>
                  <a:schemeClr val="tx1"/>
                </a:solidFill>
                <a:effectLst/>
                <a:latin typeface="+mn-lt"/>
                <a:ea typeface="+mn-ea"/>
                <a:cs typeface="+mn-cs"/>
              </a:rPr>
              <a:t>The next class of investment is the </a:t>
            </a:r>
            <a:r>
              <a:rPr lang="en-US" sz="1200" b="1" i="0" u="none" strike="noStrike" kern="1200" dirty="0" smtClean="0">
                <a:solidFill>
                  <a:schemeClr val="tx1"/>
                </a:solidFill>
                <a:effectLst/>
                <a:latin typeface="+mn-lt"/>
                <a:ea typeface="+mn-ea"/>
                <a:cs typeface="+mn-cs"/>
              </a:rPr>
              <a:t>Framework Implementations</a:t>
            </a:r>
            <a:r>
              <a:rPr lang="en-US" sz="1200" b="1" i="0" u="none" strike="noStrike" kern="1200" baseline="0" dirty="0" smtClean="0">
                <a:solidFill>
                  <a:schemeClr val="tx1"/>
                </a:solidFill>
                <a:effectLst/>
                <a:latin typeface="+mn-lt"/>
                <a:ea typeface="+mn-ea"/>
                <a:cs typeface="+mn-cs"/>
              </a:rPr>
              <a:t> </a:t>
            </a:r>
            <a:r>
              <a:rPr lang="en-US" sz="1200" b="0" i="0" u="none" strike="noStrike" kern="1200" baseline="0" dirty="0" smtClean="0">
                <a:solidFill>
                  <a:schemeClr val="tx1"/>
                </a:solidFill>
                <a:effectLst/>
                <a:latin typeface="+mn-lt"/>
                <a:ea typeface="+mn-ea"/>
                <a:cs typeface="+mn-cs"/>
              </a:rPr>
              <a:t>that</a:t>
            </a:r>
            <a:r>
              <a:rPr lang="en-US" sz="1200" b="1" i="0" u="none" strike="noStrike"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targets larger, interdisciplinary teams organized around the development and application of common infrastructure aimed at solving common research problems faced by NSF researchers in one or more areas of science and engineering, resulting in a sustainable community framework serving a diverse community or communities.</a:t>
            </a:r>
          </a:p>
          <a:p>
            <a:pPr rtl="0" eaLnBrk="1" fontAlgn="t" latinLnBrk="0" hangingPunct="1"/>
            <a:endParaRPr lang="en-US" sz="1200" b="0" i="0" u="none" strike="noStrike" kern="1200" dirty="0" smtClean="0">
              <a:solidFill>
                <a:schemeClr val="tx1"/>
              </a:solidFill>
              <a:effectLst/>
              <a:latin typeface="+mn-lt"/>
              <a:ea typeface="+mn-ea"/>
              <a:cs typeface="+mn-cs"/>
            </a:endParaRPr>
          </a:p>
          <a:p>
            <a:pPr rtl="0" eaLnBrk="1" fontAlgn="auto" latinLnBrk="0" hangingPunct="1"/>
            <a:r>
              <a:rPr lang="en-US" sz="1200" b="0" i="0" u="none" strike="noStrike" kern="1200" dirty="0" smtClean="0">
                <a:solidFill>
                  <a:schemeClr val="tx1"/>
                </a:solidFill>
                <a:effectLst/>
                <a:latin typeface="+mn-lt"/>
                <a:ea typeface="+mn-ea"/>
                <a:cs typeface="+mn-cs"/>
              </a:rPr>
              <a:t>The third</a:t>
            </a:r>
            <a:r>
              <a:rPr lang="en-US" sz="1200" b="0" i="0" u="none" strike="noStrike" kern="1200" baseline="0" dirty="0" smtClean="0">
                <a:solidFill>
                  <a:schemeClr val="tx1"/>
                </a:solidFill>
                <a:effectLst/>
                <a:latin typeface="+mn-lt"/>
                <a:ea typeface="+mn-ea"/>
                <a:cs typeface="+mn-cs"/>
              </a:rPr>
              <a:t> class of investment is the </a:t>
            </a:r>
            <a:r>
              <a:rPr lang="en-US" sz="1200" b="1" i="0" u="none" strike="noStrike" kern="1200" dirty="0" smtClean="0">
                <a:solidFill>
                  <a:schemeClr val="tx1"/>
                </a:solidFill>
                <a:effectLst/>
                <a:latin typeface="+mn-lt"/>
                <a:ea typeface="+mn-ea"/>
                <a:cs typeface="+mn-cs"/>
              </a:rPr>
              <a:t>Planning Grants for Community Cyberinfrastructure</a:t>
            </a:r>
            <a:r>
              <a:rPr lang="en-US" sz="1200" b="1" i="0" u="none" strike="noStrike" kern="1200" baseline="0" dirty="0" smtClean="0">
                <a:solidFill>
                  <a:schemeClr val="tx1"/>
                </a:solidFill>
                <a:effectLst/>
                <a:latin typeface="+mn-lt"/>
                <a:ea typeface="+mn-ea"/>
                <a:cs typeface="+mn-cs"/>
              </a:rPr>
              <a:t> </a:t>
            </a:r>
            <a:r>
              <a:rPr lang="en-US" sz="1200" b="0" i="0" u="none" strike="noStrike" kern="1200" baseline="0" dirty="0" smtClean="0">
                <a:solidFill>
                  <a:schemeClr val="tx1"/>
                </a:solidFill>
                <a:effectLst/>
                <a:latin typeface="+mn-lt"/>
                <a:ea typeface="+mn-ea"/>
                <a:cs typeface="+mn-cs"/>
              </a:rPr>
              <a:t>where the f</a:t>
            </a:r>
            <a:r>
              <a:rPr lang="en-US" sz="1200" b="0" i="0" u="none" strike="noStrike" kern="1200" dirty="0" smtClean="0">
                <a:solidFill>
                  <a:schemeClr val="tx1"/>
                </a:solidFill>
                <a:effectLst/>
                <a:latin typeface="+mn-lt"/>
                <a:ea typeface="+mn-ea"/>
                <a:cs typeface="+mn-cs"/>
              </a:rPr>
              <a:t>ocus is on the establishment of long-term capabilities in cyberinfrastructure, which would serve a research community of substantial size and disciplinary breadth.</a:t>
            </a:r>
          </a:p>
          <a:p>
            <a:pPr rtl="0" eaLnBrk="1" fontAlgn="auto" latinLnBrk="0" hangingPunct="1"/>
            <a:endParaRPr lang="en-US" sz="1200" b="0" i="0" u="none" strike="noStrike" kern="1200" dirty="0" smtClean="0">
              <a:solidFill>
                <a:schemeClr val="tx1"/>
              </a:solidFill>
              <a:effectLst/>
              <a:latin typeface="+mn-lt"/>
              <a:ea typeface="+mn-ea"/>
              <a:cs typeface="+mn-cs"/>
            </a:endParaRPr>
          </a:p>
          <a:p>
            <a:pPr rtl="0" eaLnBrk="1" fontAlgn="auto" latinLnBrk="0" hangingPunct="1"/>
            <a:r>
              <a:rPr lang="en-US" sz="1200" b="0" i="0" u="none" strike="noStrike" kern="1200" dirty="0" smtClean="0">
                <a:solidFill>
                  <a:schemeClr val="tx1"/>
                </a:solidFill>
                <a:effectLst/>
                <a:latin typeface="+mn-lt"/>
                <a:ea typeface="+mn-ea"/>
                <a:cs typeface="+mn-cs"/>
              </a:rPr>
              <a:t>Finally, the fourth</a:t>
            </a:r>
            <a:r>
              <a:rPr lang="en-US" sz="1200" b="0" i="0" u="none" strike="noStrike" kern="1200" baseline="0" dirty="0" smtClean="0">
                <a:solidFill>
                  <a:schemeClr val="tx1"/>
                </a:solidFill>
                <a:effectLst/>
                <a:latin typeface="+mn-lt"/>
                <a:ea typeface="+mn-ea"/>
                <a:cs typeface="+mn-cs"/>
              </a:rPr>
              <a:t> class of investment is the </a:t>
            </a:r>
            <a:r>
              <a:rPr lang="en-US" sz="1200" b="1" i="0" u="none" strike="noStrike" kern="1200" dirty="0" smtClean="0">
                <a:solidFill>
                  <a:schemeClr val="tx1"/>
                </a:solidFill>
                <a:effectLst/>
                <a:latin typeface="+mn-lt"/>
                <a:ea typeface="+mn-ea"/>
                <a:cs typeface="+mn-cs"/>
              </a:rPr>
              <a:t>Community Cyberinfrastructure Implementations </a:t>
            </a:r>
            <a:r>
              <a:rPr lang="en-US" sz="1200" b="0" i="0" u="none" strike="noStrike" kern="1200" dirty="0" smtClean="0">
                <a:solidFill>
                  <a:schemeClr val="tx1"/>
                </a:solidFill>
                <a:effectLst/>
                <a:latin typeface="+mn-lt"/>
                <a:ea typeface="+mn-ea"/>
                <a:cs typeface="+mn-cs"/>
              </a:rPr>
              <a:t>that</a:t>
            </a:r>
            <a:r>
              <a:rPr lang="en-US" sz="1200" b="1" i="0" u="none" strike="noStrike"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focuses on the establishment of long-term hubs of excellence in cyberinfrastructure and technologies, which will serve a research community of substantial size and disciplinary breadth.</a:t>
            </a:r>
          </a:p>
          <a:p>
            <a:endParaRPr lang="en-US" dirty="0"/>
          </a:p>
        </p:txBody>
      </p:sp>
      <p:sp>
        <p:nvSpPr>
          <p:cNvPr id="4" name="Slide Number Placeholder 3"/>
          <p:cNvSpPr>
            <a:spLocks noGrp="1"/>
          </p:cNvSpPr>
          <p:nvPr>
            <p:ph type="sldNum" sz="quarter" idx="10"/>
          </p:nvPr>
        </p:nvSpPr>
        <p:spPr/>
        <p:txBody>
          <a:bodyPr/>
          <a:lstStyle/>
          <a:p>
            <a:fld id="{4C7E1CC9-C181-4583-9F0F-C39113424651}" type="slidenum">
              <a:rPr lang="en-US" smtClean="0"/>
              <a:t>18</a:t>
            </a:fld>
            <a:endParaRPr lang="en-US"/>
          </a:p>
        </p:txBody>
      </p:sp>
    </p:spTree>
    <p:extLst>
      <p:ext uri="{BB962C8B-B14F-4D97-AF65-F5344CB8AC3E}">
        <p14:creationId xmlns:p14="http://schemas.microsoft.com/office/powerpoint/2010/main" val="3322596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current </a:t>
            </a:r>
            <a:r>
              <a:rPr lang="en-US" sz="1200" b="0" i="0" u="none" strike="noStrike" kern="1200" baseline="0" dirty="0" smtClean="0">
                <a:solidFill>
                  <a:schemeClr val="tx1"/>
                </a:solidFill>
                <a:effectLst/>
                <a:latin typeface="+mn-lt"/>
                <a:ea typeface="+mn-ea"/>
                <a:cs typeface="+mn-cs"/>
              </a:rPr>
              <a:t>solicitation NSF 18-531, the proposers </a:t>
            </a:r>
            <a:r>
              <a:rPr lang="en-US" dirty="0" smtClean="0"/>
              <a:t>are asked to identify whether their proposal is an "Elements" or "Framework" proposal in the proposal title. Proposers are also asked to identify whether the proposal is a “Data” proposal or a “Software” proposal within the title, based on whether the proposed cyberinfrastructure will primarily support data-driven research or software-driven research. Thus, there are four classes of proposals</a:t>
            </a:r>
            <a:r>
              <a:rPr lang="en-US" baseline="0" dirty="0" smtClean="0"/>
              <a:t> and investments for this solicitation. However, </a:t>
            </a:r>
            <a:r>
              <a:rPr lang="en-US" dirty="0" smtClean="0"/>
              <a:t>OAC recognizes that proposal submissions will span a continuum of cyberinfrastructure possibilities. Therefore, researchers with questions as to how their proposal should be classified should not hesitate to contact the cognizant program officers listed in this solicitation.</a:t>
            </a:r>
            <a:endParaRPr lang="en-US" dirty="0"/>
          </a:p>
        </p:txBody>
      </p:sp>
      <p:sp>
        <p:nvSpPr>
          <p:cNvPr id="4" name="Slide Number Placeholder 3"/>
          <p:cNvSpPr>
            <a:spLocks noGrp="1"/>
          </p:cNvSpPr>
          <p:nvPr>
            <p:ph type="sldNum" sz="quarter" idx="10"/>
          </p:nvPr>
        </p:nvSpPr>
        <p:spPr/>
        <p:txBody>
          <a:bodyPr/>
          <a:lstStyle/>
          <a:p>
            <a:fld id="{4C7E1CC9-C181-4583-9F0F-C39113424651}" type="slidenum">
              <a:rPr lang="en-US" smtClean="0"/>
              <a:t>19</a:t>
            </a:fld>
            <a:endParaRPr lang="en-US"/>
          </a:p>
        </p:txBody>
      </p:sp>
    </p:spTree>
    <p:extLst>
      <p:ext uri="{BB962C8B-B14F-4D97-AF65-F5344CB8AC3E}">
        <p14:creationId xmlns:p14="http://schemas.microsoft.com/office/powerpoint/2010/main" val="1003378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webinar in intended to orient the research community to the CSSI competition, summarize the program and peer-review criteria, and answer questions. Of course, the ultimate goal is to improve the quality of your proposals.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 is an outline</a:t>
            </a:r>
            <a:r>
              <a:rPr lang="en-US" baseline="0" dirty="0" smtClean="0"/>
              <a:t> </a:t>
            </a:r>
            <a:r>
              <a:rPr lang="en-US" dirty="0" smtClean="0"/>
              <a:t>of today’s presentation.  We’ll start with a description of the CSSI program followed by an overview of the NSF 18-531</a:t>
            </a:r>
            <a:r>
              <a:rPr lang="en-US" baseline="0" dirty="0" smtClean="0"/>
              <a:t> solicitation.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will then take questions from you, the audience.  Some of the questions we have already received are included at the end of the presentation.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document will be available on the program website. </a:t>
            </a:r>
          </a:p>
          <a:p>
            <a:endParaRPr lang="en-US" dirty="0"/>
          </a:p>
        </p:txBody>
      </p:sp>
      <p:sp>
        <p:nvSpPr>
          <p:cNvPr id="4" name="Slide Number Placeholder 3"/>
          <p:cNvSpPr>
            <a:spLocks noGrp="1"/>
          </p:cNvSpPr>
          <p:nvPr>
            <p:ph type="sldNum" sz="quarter" idx="10"/>
          </p:nvPr>
        </p:nvSpPr>
        <p:spPr/>
        <p:txBody>
          <a:bodyPr/>
          <a:lstStyle/>
          <a:p>
            <a:fld id="{62F8A193-9A88-4C12-A131-3411C4BCE5F8}" type="slidenum">
              <a:rPr lang="en-US" smtClean="0"/>
              <a:pPr/>
              <a:t>2</a:t>
            </a:fld>
            <a:endParaRPr lang="en-US"/>
          </a:p>
        </p:txBody>
      </p:sp>
    </p:spTree>
    <p:extLst>
      <p:ext uri="{BB962C8B-B14F-4D97-AF65-F5344CB8AC3E}">
        <p14:creationId xmlns:p14="http://schemas.microsoft.com/office/powerpoint/2010/main" val="11086826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proposers</a:t>
            </a:r>
            <a:r>
              <a:rPr lang="en-US" baseline="0" dirty="0" smtClean="0"/>
              <a:t> who are familiar with the DIBBS and SI2 programs, this slide shows the relationship between CSSI and DIBBS and SI2. This information is only for familiarity and adds no other value.</a:t>
            </a:r>
          </a:p>
          <a:p>
            <a:endParaRPr lang="en-US" baseline="0" dirty="0" smtClean="0"/>
          </a:p>
          <a:p>
            <a:r>
              <a:rPr lang="en-US" baseline="0" dirty="0" smtClean="0"/>
              <a:t>The DIBBS pilot demonstrations are now CSSI data elements. The SI2 SSE are now CSSI software elements. The DIBBS early implementations are now CSSI data frameworks. The SI2 SSI are now CSSI software frameworks.</a:t>
            </a:r>
          </a:p>
          <a:p>
            <a:endParaRPr lang="en-US" baseline="0" dirty="0" smtClean="0"/>
          </a:p>
          <a:p>
            <a:r>
              <a:rPr lang="en-US" baseline="0" dirty="0" smtClean="0"/>
              <a:t>The SI2 software conceptualizations are now CSSI planning grants for community software cyberinfrastructure. The SI2 software innovation institutes are now CSSI community software cyberinfrastructure implementations. </a:t>
            </a:r>
          </a:p>
          <a:p>
            <a:endParaRPr lang="en-US"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dirty="0" smtClean="0"/>
              <a:t>The </a:t>
            </a:r>
            <a:r>
              <a:rPr lang="en-US" sz="1200" i="0" dirty="0" smtClean="0">
                <a:solidFill>
                  <a:srgbClr val="000000"/>
                </a:solidFill>
                <a:effectLst/>
                <a:latin typeface="+mn-lt"/>
                <a:ea typeface="Times New Roman" charset="0"/>
                <a:cs typeface="Times New Roman" charset="0"/>
              </a:rPr>
              <a:t>Planning Grants</a:t>
            </a:r>
            <a:r>
              <a:rPr lang="en-US" sz="1200" i="0" baseline="0" dirty="0" smtClean="0">
                <a:solidFill>
                  <a:srgbClr val="000000"/>
                </a:solidFill>
                <a:effectLst/>
                <a:latin typeface="+mn-lt"/>
                <a:ea typeface="Times New Roman" charset="0"/>
                <a:cs typeface="Times New Roman" charset="0"/>
              </a:rPr>
              <a:t> for Community Data Cyberinfrastructure and the </a:t>
            </a:r>
            <a:r>
              <a:rPr lang="en-US" sz="1200" i="0" dirty="0" smtClean="0">
                <a:solidFill>
                  <a:srgbClr val="000000"/>
                </a:solidFill>
                <a:effectLst/>
                <a:latin typeface="+mn-lt"/>
                <a:ea typeface="Times New Roman" charset="0"/>
                <a:cs typeface="Times New Roman" charset="0"/>
              </a:rPr>
              <a:t>Community Data Cyberinfrastructure</a:t>
            </a:r>
            <a:r>
              <a:rPr lang="en-US" sz="1200" i="0" baseline="0" dirty="0" smtClean="0">
                <a:solidFill>
                  <a:srgbClr val="000000"/>
                </a:solidFill>
                <a:effectLst/>
                <a:latin typeface="+mn-lt"/>
                <a:ea typeface="Times New Roman" charset="0"/>
                <a:cs typeface="Times New Roman" charset="0"/>
              </a:rPr>
              <a:t> Implementations were not part of DIBBS.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i="0" baseline="0" dirty="0" smtClean="0">
              <a:solidFill>
                <a:srgbClr val="000000"/>
              </a:solidFill>
              <a:effectLst/>
              <a:latin typeface="+mn-lt"/>
              <a:ea typeface="Times New Roman" charset="0"/>
              <a:cs typeface="Times New Roman"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i="0" baseline="0" dirty="0" smtClean="0">
                <a:solidFill>
                  <a:srgbClr val="000000"/>
                </a:solidFill>
                <a:effectLst/>
                <a:latin typeface="+mn-lt"/>
                <a:ea typeface="Times New Roman" charset="0"/>
                <a:cs typeface="Times New Roman" charset="0"/>
              </a:rPr>
              <a:t>Please note that this solicitation, NSF 18-531 is only targeting the Elements and Framework Implementations Investment class and we will only address details and questions regarding those in this webinar.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i="1" dirty="0" smtClean="0">
              <a:solidFill>
                <a:srgbClr val="000000"/>
              </a:solidFill>
              <a:effectLst/>
              <a:latin typeface="+mn-lt"/>
              <a:ea typeface="Times New Roman" charset="0"/>
              <a:cs typeface="Times New Roman" charset="0"/>
            </a:endParaRPr>
          </a:p>
          <a:p>
            <a:endParaRPr lang="en-US" dirty="0"/>
          </a:p>
        </p:txBody>
      </p:sp>
      <p:sp>
        <p:nvSpPr>
          <p:cNvPr id="4" name="Slide Number Placeholder 3"/>
          <p:cNvSpPr>
            <a:spLocks noGrp="1"/>
          </p:cNvSpPr>
          <p:nvPr>
            <p:ph type="sldNum" sz="quarter" idx="10"/>
          </p:nvPr>
        </p:nvSpPr>
        <p:spPr/>
        <p:txBody>
          <a:bodyPr/>
          <a:lstStyle/>
          <a:p>
            <a:fld id="{4C7E1CC9-C181-4583-9F0F-C39113424651}" type="slidenum">
              <a:rPr lang="en-US" smtClean="0"/>
              <a:t>20</a:t>
            </a:fld>
            <a:endParaRPr lang="en-US"/>
          </a:p>
        </p:txBody>
      </p:sp>
    </p:spTree>
    <p:extLst>
      <p:ext uri="{BB962C8B-B14F-4D97-AF65-F5344CB8AC3E}">
        <p14:creationId xmlns:p14="http://schemas.microsoft.com/office/powerpoint/2010/main" val="11920214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data</a:t>
            </a:r>
            <a:r>
              <a:rPr lang="en-US" baseline="0" dirty="0" smtClean="0"/>
              <a:t> and software elements awards </a:t>
            </a:r>
            <a:r>
              <a:rPr lang="en-US" dirty="0" smtClean="0"/>
              <a:t>shall not exceed a total of $600,000 and 3 years duration. </a:t>
            </a:r>
          </a:p>
          <a:p>
            <a:endParaRPr lang="en-US" dirty="0" smtClean="0"/>
          </a:p>
          <a:p>
            <a:r>
              <a:rPr lang="en-US" dirty="0" smtClean="0"/>
              <a:t>Framework Implementations awards shall range from $200,000 to $1M per year, and shall be 3 to 5 years in duration. </a:t>
            </a:r>
          </a:p>
          <a:p>
            <a:endParaRPr lang="en-US" dirty="0" smtClean="0"/>
          </a:p>
          <a:p>
            <a:r>
              <a:rPr lang="en-US" dirty="0" smtClean="0"/>
              <a:t>Projects in the upper portion of this range must be exceptional in terms of scientific impact, and as with all proposals, should be discussed with program officers from the divisions that fund the researchers that would be impacted. Proposed funding amounts should be commensurate with the work being proposed, the size of the community that will be affected, and the level of impact anticipated.</a:t>
            </a:r>
            <a:endParaRPr lang="en-US" dirty="0"/>
          </a:p>
        </p:txBody>
      </p:sp>
      <p:sp>
        <p:nvSpPr>
          <p:cNvPr id="4" name="Slide Number Placeholder 3"/>
          <p:cNvSpPr>
            <a:spLocks noGrp="1"/>
          </p:cNvSpPr>
          <p:nvPr>
            <p:ph type="sldNum" sz="quarter" idx="10"/>
          </p:nvPr>
        </p:nvSpPr>
        <p:spPr/>
        <p:txBody>
          <a:bodyPr/>
          <a:lstStyle/>
          <a:p>
            <a:fld id="{4C7E1CC9-C181-4583-9F0F-C39113424651}" type="slidenum">
              <a:rPr lang="en-US" smtClean="0"/>
              <a:t>21</a:t>
            </a:fld>
            <a:endParaRPr lang="en-US"/>
          </a:p>
        </p:txBody>
      </p:sp>
    </p:spTree>
    <p:extLst>
      <p:ext uri="{BB962C8B-B14F-4D97-AF65-F5344CB8AC3E}">
        <p14:creationId xmlns:p14="http://schemas.microsoft.com/office/powerpoint/2010/main" val="2888062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 to 15 Element awards, and 13 Framework Implementations awards are anticipated, subject to the availability of funds</a:t>
            </a:r>
          </a:p>
          <a:p>
            <a:endParaRPr lang="en-US" dirty="0" smtClean="0"/>
          </a:p>
          <a:p>
            <a:r>
              <a:rPr lang="en-US" smtClean="0"/>
              <a:t>With an anticipated total funding</a:t>
            </a:r>
            <a:r>
              <a:rPr lang="en-US" baseline="0" smtClean="0"/>
              <a:t> for $34M, u</a:t>
            </a:r>
            <a:r>
              <a:rPr lang="en-US" smtClean="0"/>
              <a:t>p to $9,000,000 is expected to be available for Elements awards, and up to $25,000,000 is expected to be available for Framework Implementations awards, subject to the availability of funds.</a:t>
            </a:r>
            <a:endParaRPr lang="en-US"/>
          </a:p>
        </p:txBody>
      </p:sp>
      <p:sp>
        <p:nvSpPr>
          <p:cNvPr id="4" name="Slide Number Placeholder 3"/>
          <p:cNvSpPr>
            <a:spLocks noGrp="1"/>
          </p:cNvSpPr>
          <p:nvPr>
            <p:ph type="sldNum" sz="quarter" idx="10"/>
          </p:nvPr>
        </p:nvSpPr>
        <p:spPr/>
        <p:txBody>
          <a:bodyPr/>
          <a:lstStyle/>
          <a:p>
            <a:fld id="{4C7E1CC9-C181-4583-9F0F-C39113424651}" type="slidenum">
              <a:rPr lang="en-US" smtClean="0"/>
              <a:t>22</a:t>
            </a:fld>
            <a:endParaRPr lang="en-US"/>
          </a:p>
        </p:txBody>
      </p:sp>
    </p:spTree>
    <p:extLst>
      <p:ext uri="{BB962C8B-B14F-4D97-AF65-F5344CB8AC3E}">
        <p14:creationId xmlns:p14="http://schemas.microsoft.com/office/powerpoint/2010/main" val="11918328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All proposals to this solicitation, namely, the</a:t>
            </a:r>
            <a:r>
              <a:rPr lang="en-US" sz="1200" baseline="0" dirty="0" smtClean="0">
                <a:solidFill>
                  <a:schemeClr val="tx1"/>
                </a:solidFill>
              </a:rPr>
              <a:t> d</a:t>
            </a:r>
            <a:r>
              <a:rPr lang="en-US" sz="1200" dirty="0" smtClean="0">
                <a:solidFill>
                  <a:schemeClr val="tx1"/>
                </a:solidFill>
              </a:rPr>
              <a:t>ata and software</a:t>
            </a:r>
            <a:r>
              <a:rPr lang="en-US" sz="1200" baseline="0" dirty="0" smtClean="0">
                <a:solidFill>
                  <a:schemeClr val="tx1"/>
                </a:solidFill>
              </a:rPr>
              <a:t> elements and the data and software framework implementations have </a:t>
            </a:r>
            <a:r>
              <a:rPr lang="en-US" sz="1200" b="0" i="0" dirty="0" smtClean="0">
                <a:solidFill>
                  <a:schemeClr val="tx1"/>
                </a:solidFill>
              </a:rPr>
              <a:t>the same deadline  - April 18, 2018.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dirty="0" smtClean="0">
                <a:solidFill>
                  <a:schemeClr val="tx1"/>
                </a:solidFill>
              </a:rPr>
              <a:t>We expect the review process lasting from May to July of this</a:t>
            </a:r>
            <a:r>
              <a:rPr lang="en-US" sz="1200" b="0" i="0" baseline="0" dirty="0" smtClean="0">
                <a:solidFill>
                  <a:schemeClr val="tx1"/>
                </a:solidFill>
              </a:rPr>
              <a:t> year and anticipate making announcements of awards in Fall 2018.</a:t>
            </a:r>
            <a:endParaRPr lang="en-US" sz="1200" b="0" i="0" dirty="0" smtClean="0">
              <a:solidFill>
                <a:schemeClr val="tx1"/>
              </a:solidFill>
            </a:endParaRPr>
          </a:p>
          <a:p>
            <a:endParaRPr lang="en-US" dirty="0"/>
          </a:p>
        </p:txBody>
      </p:sp>
      <p:sp>
        <p:nvSpPr>
          <p:cNvPr id="4" name="Slide Number Placeholder 3"/>
          <p:cNvSpPr>
            <a:spLocks noGrp="1"/>
          </p:cNvSpPr>
          <p:nvPr>
            <p:ph type="sldNum" sz="quarter" idx="10"/>
          </p:nvPr>
        </p:nvSpPr>
        <p:spPr/>
        <p:txBody>
          <a:bodyPr/>
          <a:lstStyle/>
          <a:p>
            <a:fld id="{4C7E1CC9-C181-4583-9F0F-C39113424651}" type="slidenum">
              <a:rPr lang="en-US" smtClean="0"/>
              <a:t>23</a:t>
            </a:fld>
            <a:endParaRPr lang="en-US"/>
          </a:p>
        </p:txBody>
      </p:sp>
    </p:spTree>
    <p:extLst>
      <p:ext uri="{BB962C8B-B14F-4D97-AF65-F5344CB8AC3E}">
        <p14:creationId xmlns:p14="http://schemas.microsoft.com/office/powerpoint/2010/main" val="4424057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eligibility criteria for the CSSI program are as follows:</a:t>
            </a:r>
          </a:p>
          <a:p>
            <a:endParaRPr lang="en-US" baseline="0" dirty="0" smtClean="0"/>
          </a:p>
          <a:p>
            <a:r>
              <a:rPr lang="en-US" baseline="0" dirty="0" smtClean="0"/>
              <a:t>Proposals may only be submitted by universities and colleges or non-profit, non-academic organizations. Federally-funded research and development centers (FFRDCs) may not receive funds directly from NSF under this solicitation.</a:t>
            </a:r>
          </a:p>
          <a:p>
            <a:endParaRPr lang="en-US" baseline="0" dirty="0" smtClean="0"/>
          </a:p>
          <a:p>
            <a:r>
              <a:rPr lang="en-US" baseline="0" dirty="0" smtClean="0"/>
              <a:t>The number of proposals per principal investigator, co-principal investigator, or senior personnel is limited to one.  An individual may participate in a proposal as a principal investigator, co-principal investigator, or other senior personnel in at most one proposal in a given calendar year.  </a:t>
            </a:r>
          </a:p>
          <a:p>
            <a:endParaRPr lang="en-US" baseline="0" dirty="0" smtClean="0"/>
          </a:p>
          <a:p>
            <a:pPr marL="0" lvl="0" indent="0" algn="l">
              <a:lnSpc>
                <a:spcPct val="120000"/>
              </a:lnSpc>
              <a:buFont typeface="Arial" charset="0"/>
              <a:buNone/>
            </a:pPr>
            <a:r>
              <a:rPr lang="en-US" sz="2000" dirty="0" smtClean="0">
                <a:solidFill>
                  <a:schemeClr val="tx1"/>
                </a:solidFill>
              </a:rPr>
              <a:t>In the event that any individual exceeds this limit, any proposal submitted to this solicitation with this individual listed as PI, co-PI, or Senior Personnel after the first proposal is received at NSF will be returned without review.  No exceptions will be made. </a:t>
            </a:r>
          </a:p>
          <a:p>
            <a:endParaRPr lang="en-US" baseline="0" dirty="0" smtClean="0"/>
          </a:p>
          <a:p>
            <a:r>
              <a:rPr lang="en-US" baseline="0" dirty="0" smtClean="0"/>
              <a:t>Please review the solicitation for details.</a:t>
            </a:r>
          </a:p>
          <a:p>
            <a:endParaRPr lang="en-US" dirty="0"/>
          </a:p>
        </p:txBody>
      </p:sp>
      <p:sp>
        <p:nvSpPr>
          <p:cNvPr id="4" name="Slide Number Placeholder 3"/>
          <p:cNvSpPr>
            <a:spLocks noGrp="1"/>
          </p:cNvSpPr>
          <p:nvPr>
            <p:ph type="sldNum" sz="quarter" idx="10"/>
          </p:nvPr>
        </p:nvSpPr>
        <p:spPr/>
        <p:txBody>
          <a:bodyPr/>
          <a:lstStyle/>
          <a:p>
            <a:fld id="{4C7E1CC9-C181-4583-9F0F-C39113424651}" type="slidenum">
              <a:rPr lang="en-US" smtClean="0"/>
              <a:t>24</a:t>
            </a:fld>
            <a:endParaRPr lang="en-US"/>
          </a:p>
        </p:txBody>
      </p:sp>
    </p:spTree>
    <p:extLst>
      <p:ext uri="{BB962C8B-B14F-4D97-AF65-F5344CB8AC3E}">
        <p14:creationId xmlns:p14="http://schemas.microsoft.com/office/powerpoint/2010/main" val="585809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Some important aspects to note about the CSSI Cover</a:t>
            </a:r>
            <a:r>
              <a:rPr lang="en-US" sz="1200" kern="1200" baseline="0" dirty="0" smtClean="0">
                <a:solidFill>
                  <a:schemeClr val="tx1"/>
                </a:solidFill>
                <a:effectLst/>
                <a:latin typeface="+mn-lt"/>
                <a:ea typeface="+mn-ea"/>
                <a:cs typeface="+mn-cs"/>
              </a:rPr>
              <a:t> Sheet.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For the </a:t>
            </a:r>
            <a:r>
              <a:rPr lang="en-US" sz="1200" kern="1200" dirty="0" smtClean="0">
                <a:solidFill>
                  <a:schemeClr val="tx1"/>
                </a:solidFill>
                <a:effectLst/>
                <a:latin typeface="+mn-lt"/>
                <a:ea typeface="+mn-ea"/>
                <a:cs typeface="+mn-cs"/>
              </a:rPr>
              <a:t>NSF Unit of Consideration, The “Divisions” section should automatically be selected. Select one class from the drop-down</a:t>
            </a:r>
          </a:p>
          <a:p>
            <a:r>
              <a:rPr lang="en-US" sz="1200" kern="1200" dirty="0" smtClean="0">
                <a:solidFill>
                  <a:schemeClr val="tx1"/>
                </a:solidFill>
                <a:effectLst/>
                <a:latin typeface="+mn-lt"/>
                <a:ea typeface="+mn-ea"/>
                <a:cs typeface="+mn-cs"/>
              </a:rPr>
              <a:t>list in </a:t>
            </a:r>
            <a:r>
              <a:rPr lang="en-US" sz="1200" kern="1200" dirty="0" err="1" smtClean="0">
                <a:solidFill>
                  <a:schemeClr val="tx1"/>
                </a:solidFill>
                <a:effectLst/>
                <a:latin typeface="+mn-lt"/>
                <a:ea typeface="+mn-ea"/>
                <a:cs typeface="+mn-cs"/>
              </a:rPr>
              <a:t>FastLane</a:t>
            </a:r>
            <a:r>
              <a:rPr lang="en-US" sz="1200" kern="1200" dirty="0" smtClean="0">
                <a:solidFill>
                  <a:schemeClr val="tx1"/>
                </a:solidFill>
                <a:effectLst/>
                <a:latin typeface="+mn-lt"/>
                <a:ea typeface="+mn-ea"/>
                <a:cs typeface="+mn-cs"/>
              </a:rPr>
              <a:t> as the program(s) to consider the proposal. For example, Data Elements or Data Frameworks proposals</a:t>
            </a:r>
          </a:p>
          <a:p>
            <a:r>
              <a:rPr lang="en-US" sz="1200" kern="1200" dirty="0" smtClean="0">
                <a:solidFill>
                  <a:schemeClr val="tx1"/>
                </a:solidFill>
                <a:effectLst/>
                <a:latin typeface="+mn-lt"/>
                <a:ea typeface="+mn-ea"/>
                <a:cs typeface="+mn-cs"/>
              </a:rPr>
              <a:t>should choose “DATANET” as the Program. Software Elements or Software Frameworks should choose “Software Institutes”</a:t>
            </a:r>
          </a:p>
          <a:p>
            <a:r>
              <a:rPr lang="en-US" sz="1200" kern="1200" dirty="0" smtClean="0">
                <a:solidFill>
                  <a:schemeClr val="tx1"/>
                </a:solidFill>
                <a:effectLst/>
                <a:latin typeface="+mn-lt"/>
                <a:ea typeface="+mn-ea"/>
                <a:cs typeface="+mn-cs"/>
              </a:rPr>
              <a:t>as the Program. </a:t>
            </a:r>
            <a:r>
              <a:rPr lang="en-US" sz="1200" kern="1200" dirty="0" err="1" smtClean="0">
                <a:solidFill>
                  <a:schemeClr val="tx1"/>
                </a:solidFill>
                <a:effectLst/>
                <a:latin typeface="+mn-lt"/>
                <a:ea typeface="+mn-ea"/>
                <a:cs typeface="+mn-cs"/>
              </a:rPr>
              <a:t>Grants.gov</a:t>
            </a:r>
            <a:r>
              <a:rPr lang="en-US" sz="1200" kern="1200" dirty="0" smtClean="0">
                <a:solidFill>
                  <a:schemeClr val="tx1"/>
                </a:solidFill>
                <a:effectLst/>
                <a:latin typeface="+mn-lt"/>
                <a:ea typeface="+mn-ea"/>
                <a:cs typeface="+mn-cs"/>
              </a:rPr>
              <a:t> users should refer to Section VI.1.2. of the NSF </a:t>
            </a:r>
            <a:r>
              <a:rPr lang="en-US" sz="1200" kern="1200" dirty="0" err="1" smtClean="0">
                <a:solidFill>
                  <a:schemeClr val="tx1"/>
                </a:solidFill>
                <a:effectLst/>
                <a:latin typeface="+mn-lt"/>
                <a:ea typeface="+mn-ea"/>
                <a:cs typeface="+mn-cs"/>
              </a:rPr>
              <a:t>Grants.gov</a:t>
            </a:r>
            <a:r>
              <a:rPr lang="en-US" sz="1200" kern="1200" dirty="0" smtClean="0">
                <a:solidFill>
                  <a:schemeClr val="tx1"/>
                </a:solidFill>
                <a:effectLst/>
                <a:latin typeface="+mn-lt"/>
                <a:ea typeface="+mn-ea"/>
                <a:cs typeface="+mn-cs"/>
              </a:rPr>
              <a:t> Application Guide for specific</a:t>
            </a:r>
          </a:p>
          <a:p>
            <a:r>
              <a:rPr lang="en-US" sz="1200" kern="1200" dirty="0" smtClean="0">
                <a:solidFill>
                  <a:schemeClr val="tx1"/>
                </a:solidFill>
                <a:effectLst/>
                <a:latin typeface="+mn-lt"/>
                <a:ea typeface="+mn-ea"/>
                <a:cs typeface="+mn-cs"/>
              </a:rPr>
              <a:t>instructions on how to designate the NSF Unit of Consideration.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the proposal title, provide a short informative title for the proposed project. To assist NSF staff in sorting proposals for review,</a:t>
            </a:r>
          </a:p>
          <a:p>
            <a:r>
              <a:rPr lang="en-US" sz="1200" kern="1200" dirty="0" smtClean="0">
                <a:solidFill>
                  <a:schemeClr val="tx1"/>
                </a:solidFill>
                <a:effectLst/>
                <a:latin typeface="+mn-lt"/>
                <a:ea typeface="+mn-ea"/>
                <a:cs typeface="+mn-cs"/>
              </a:rPr>
              <a:t>proposal titles should begin with "Elements:" or "Framework:", followed by “Data” or “Software”. Proposals that are to be</a:t>
            </a:r>
          </a:p>
          <a:p>
            <a:r>
              <a:rPr lang="en-US" sz="1200" kern="1200" dirty="0" smtClean="0">
                <a:solidFill>
                  <a:schemeClr val="tx1"/>
                </a:solidFill>
                <a:effectLst/>
                <a:latin typeface="+mn-lt"/>
                <a:ea typeface="+mn-ea"/>
                <a:cs typeface="+mn-cs"/>
              </a:rPr>
              <a:t>considered as responsive to the NSCI should additionally prefix their title with “NSCI”. Proposals that are to be considered as</a:t>
            </a:r>
          </a:p>
          <a:p>
            <a:r>
              <a:rPr lang="en-US" sz="1200" kern="1200" dirty="0" smtClean="0">
                <a:solidFill>
                  <a:schemeClr val="tx1"/>
                </a:solidFill>
                <a:effectLst/>
                <a:latin typeface="+mn-lt"/>
                <a:ea typeface="+mn-ea"/>
                <a:cs typeface="+mn-cs"/>
              </a:rPr>
              <a:t>responsive to HDR should additionally prefix their title with “HDR”.</a:t>
            </a:r>
          </a:p>
          <a:p>
            <a:endParaRPr lang="en-US" sz="1200" kern="1200" dirty="0" smtClean="0">
              <a:solidFill>
                <a:schemeClr val="tx1"/>
              </a:solidFill>
              <a:effectLst/>
              <a:latin typeface="+mn-lt"/>
              <a:ea typeface="+mn-ea"/>
              <a:cs typeface="+mn-cs"/>
            </a:endParaRPr>
          </a:p>
          <a:p>
            <a:pPr marL="0" marR="0" lvl="2"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a:t>
            </a:r>
            <a:r>
              <a:rPr lang="en-US" sz="1200" kern="1200" baseline="0" dirty="0" smtClean="0">
                <a:solidFill>
                  <a:schemeClr val="tx1"/>
                </a:solidFill>
                <a:effectLst/>
                <a:latin typeface="+mn-lt"/>
                <a:ea typeface="+mn-ea"/>
                <a:cs typeface="+mn-cs"/>
              </a:rPr>
              <a:t> example title would be </a:t>
            </a:r>
            <a:r>
              <a:rPr lang="en-US" sz="1200" dirty="0" err="1" smtClean="0">
                <a:solidFill>
                  <a:srgbClr val="0070C0"/>
                </a:solidFill>
                <a:cs typeface="Arial"/>
              </a:rPr>
              <a:t>Element:Data:HDR:</a:t>
            </a:r>
            <a:r>
              <a:rPr lang="en-US" sz="1200" i="1" dirty="0" err="1" smtClean="0">
                <a:solidFill>
                  <a:schemeClr val="tx1"/>
                </a:solidFill>
                <a:cs typeface="Arial"/>
              </a:rPr>
              <a:t>MyProjectTitle</a:t>
            </a:r>
            <a:r>
              <a:rPr lang="en-US" sz="1200" i="1" dirty="0" smtClean="0">
                <a:solidFill>
                  <a:schemeClr val="tx1"/>
                </a:solidFill>
                <a:cs typeface="Arial"/>
              </a:rPr>
              <a:t> </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200" i="0" dirty="0" smtClean="0">
                <a:solidFill>
                  <a:schemeClr val="tx1"/>
                </a:solidFill>
                <a:cs typeface="Arial"/>
              </a:rPr>
              <a:t>A second example title would be </a:t>
            </a:r>
            <a:r>
              <a:rPr lang="en-US" sz="1200" dirty="0" err="1" smtClean="0">
                <a:solidFill>
                  <a:srgbClr val="0070C0"/>
                </a:solidFill>
                <a:cs typeface="Arial"/>
              </a:rPr>
              <a:t>Element:Software:</a:t>
            </a:r>
            <a:r>
              <a:rPr lang="en-US" sz="1200" i="1" dirty="0" err="1" smtClean="0">
                <a:solidFill>
                  <a:schemeClr val="tx1"/>
                </a:solidFill>
                <a:cs typeface="Arial"/>
              </a:rPr>
              <a:t>MyProjectTitle</a:t>
            </a:r>
            <a:r>
              <a:rPr lang="en-US" sz="1200" i="1" dirty="0" smtClean="0">
                <a:solidFill>
                  <a:schemeClr val="tx1"/>
                </a:solidFill>
                <a:cs typeface="Arial"/>
              </a:rPr>
              <a:t>  </a:t>
            </a:r>
            <a:r>
              <a:rPr lang="en-US" sz="1200" i="0" dirty="0" smtClean="0">
                <a:solidFill>
                  <a:schemeClr val="tx1"/>
                </a:solidFill>
                <a:cs typeface="Arial"/>
              </a:rPr>
              <a:t>indicating that HDR or NSCI are not required</a:t>
            </a:r>
            <a:r>
              <a:rPr lang="en-US" sz="1200" i="0" baseline="0" dirty="0" smtClean="0">
                <a:solidFill>
                  <a:schemeClr val="tx1"/>
                </a:solidFill>
                <a:cs typeface="Arial"/>
              </a:rPr>
              <a:t> prefixes and will be used only if the proposals address priorities related to HDR or NSCI.</a:t>
            </a:r>
            <a:endParaRPr lang="en-US" sz="1200" dirty="0" smtClean="0">
              <a:solidFill>
                <a:srgbClr val="0070C0"/>
              </a:solidFill>
              <a:cs typeface="Arial"/>
            </a:endParaRPr>
          </a:p>
          <a:p>
            <a:pPr marL="0" marR="0" lvl="2"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0070C0"/>
                </a:solidFill>
                <a:cs typeface="Arial"/>
              </a:rPr>
              <a:t>A third example title would be </a:t>
            </a:r>
            <a:r>
              <a:rPr lang="en-US" sz="1200" dirty="0" err="1" smtClean="0">
                <a:solidFill>
                  <a:srgbClr val="0070C0"/>
                </a:solidFill>
                <a:cs typeface="Arial"/>
              </a:rPr>
              <a:t>Frameworks:Software:NSCI:</a:t>
            </a:r>
            <a:r>
              <a:rPr lang="en-US" sz="1200" i="1" dirty="0" err="1" smtClean="0">
                <a:solidFill>
                  <a:schemeClr val="tx1"/>
                </a:solidFill>
                <a:cs typeface="Arial"/>
              </a:rPr>
              <a:t>MyProjectTitle</a:t>
            </a:r>
            <a:endParaRPr lang="en-US" sz="1200" i="1" dirty="0" smtClean="0">
              <a:solidFill>
                <a:schemeClr val="tx1"/>
              </a:solidFill>
              <a:cs typeface="Arial"/>
            </a:endParaRPr>
          </a:p>
          <a:p>
            <a:pPr marL="0" marR="0" lvl="2" indent="0" algn="l" defTabSz="914400" rtl="0" eaLnBrk="1" fontAlgn="auto" latinLnBrk="0" hangingPunct="1">
              <a:lnSpc>
                <a:spcPct val="100000"/>
              </a:lnSpc>
              <a:spcBef>
                <a:spcPts val="0"/>
              </a:spcBef>
              <a:spcAft>
                <a:spcPts val="0"/>
              </a:spcAft>
              <a:buClrTx/>
              <a:buSzTx/>
              <a:buFontTx/>
              <a:buNone/>
              <a:tabLst/>
              <a:defRPr/>
            </a:pPr>
            <a:endParaRPr lang="en-US" sz="2000" i="1" dirty="0" smtClean="0">
              <a:solidFill>
                <a:schemeClr val="tx1"/>
              </a:solidFill>
              <a:cs typeface="Arial"/>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C7E1CC9-C181-4583-9F0F-C39113424651}" type="slidenum">
              <a:rPr lang="en-US" smtClean="0"/>
              <a:t>25</a:t>
            </a:fld>
            <a:endParaRPr lang="en-US"/>
          </a:p>
        </p:txBody>
      </p:sp>
    </p:spTree>
    <p:extLst>
      <p:ext uri="{BB962C8B-B14F-4D97-AF65-F5344CB8AC3E}">
        <p14:creationId xmlns:p14="http://schemas.microsoft.com/office/powerpoint/2010/main" val="42470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Additional documents include:</a:t>
            </a:r>
          </a:p>
          <a:p>
            <a:endParaRPr lang="en-US" dirty="0" smtClean="0"/>
          </a:p>
          <a:p>
            <a:r>
              <a:rPr lang="en-US" kern="1200" dirty="0" smtClean="0">
                <a:ea typeface="Verdana" pitchFamily="34" charset="0"/>
                <a:cs typeface="Verdana" pitchFamily="34" charset="0"/>
              </a:rPr>
              <a:t>A data management plan and postdoctoral</a:t>
            </a:r>
            <a:r>
              <a:rPr lang="en-US" kern="1200" baseline="0" dirty="0" smtClean="0">
                <a:ea typeface="Verdana" pitchFamily="34" charset="0"/>
                <a:cs typeface="Verdana" pitchFamily="34" charset="0"/>
              </a:rPr>
              <a:t> trainee m</a:t>
            </a:r>
            <a:r>
              <a:rPr lang="en-US" kern="1200" dirty="0" smtClean="0">
                <a:ea typeface="Verdana" pitchFamily="34" charset="0"/>
                <a:cs typeface="Verdana" pitchFamily="34" charset="0"/>
              </a:rPr>
              <a:t>entoring plan (if the project includes such trainees).  This is a standard NSF requirement.  CSSI reviewers will pay close attention to the data management plan.</a:t>
            </a:r>
          </a:p>
          <a:p>
            <a:endParaRPr lang="en-US" kern="1200" dirty="0" smtClean="0">
              <a:ea typeface="Verdana" pitchFamily="34" charset="0"/>
              <a:cs typeface="Verdana" pitchFamily="34" charset="0"/>
            </a:endParaRPr>
          </a:p>
          <a:p>
            <a:r>
              <a:rPr lang="en-US" kern="1200" dirty="0" smtClean="0">
                <a:ea typeface="Verdana" pitchFamily="34" charset="0"/>
                <a:cs typeface="Verdana" pitchFamily="34" charset="0"/>
              </a:rPr>
              <a:t>For framework implementation proposals, a management and coordination plan is also required.  The specific roles of the principal investigators, co-principal investigators, other senior personnel, and paid consultants at all institutions involved must be outlined.  Also, there must be a description of how the project will be managed across institutions and disciplines, identification of the specific coordination mechanisms that will enable cross-institution and/or cross-discipline scientific integration, and pointers to the budget line items that support these management and coordination mechanisms.</a:t>
            </a:r>
          </a:p>
          <a:p>
            <a:endParaRPr lang="en-US" kern="1200" dirty="0" smtClean="0">
              <a:ea typeface="Verdana" pitchFamily="34" charset="0"/>
              <a:cs typeface="Verdana" pitchFamily="34" charset="0"/>
            </a:endParaRPr>
          </a:p>
          <a:p>
            <a:r>
              <a:rPr lang="en-US" b="1" dirty="0" smtClean="0"/>
              <a:t>Letters of Collaboration (if</a:t>
            </a:r>
            <a:r>
              <a:rPr lang="en-US" b="1" baseline="0" dirty="0" smtClean="0"/>
              <a:t> any) should </a:t>
            </a:r>
            <a:r>
              <a:rPr lang="en-US" b="0" baseline="0" dirty="0" smtClean="0"/>
              <a:t>i</a:t>
            </a:r>
            <a:r>
              <a:rPr lang="en-US" dirty="0" smtClean="0"/>
              <a:t>nclude documentation of funded or unfunded collaborative arrangements of significance to the proposal.</a:t>
            </a:r>
            <a:r>
              <a:rPr lang="en-US" baseline="0" dirty="0" smtClean="0"/>
              <a:t> </a:t>
            </a:r>
            <a:r>
              <a:rPr lang="en-US" dirty="0" smtClean="0"/>
              <a:t>Letters of collaboration should be limited to stating the intent to collaborate and should not contain endorsements or evaluation of the proposed project. The REQUIRED format for letters of collaboration is in the </a:t>
            </a:r>
            <a:r>
              <a:rPr lang="en-US" b="0" dirty="0" smtClean="0"/>
              <a:t>NSF Proposal &amp; Award Policies &amp; Procedures Guide (PAPPG)</a:t>
            </a:r>
            <a:r>
              <a:rPr lang="en-US" dirty="0" smtClean="0"/>
              <a:t>.</a:t>
            </a:r>
          </a:p>
        </p:txBody>
      </p:sp>
      <p:sp>
        <p:nvSpPr>
          <p:cNvPr id="4" name="Slide Number Placeholder 3"/>
          <p:cNvSpPr>
            <a:spLocks noGrp="1"/>
          </p:cNvSpPr>
          <p:nvPr>
            <p:ph type="sldNum" sz="quarter" idx="10"/>
          </p:nvPr>
        </p:nvSpPr>
        <p:spPr/>
        <p:txBody>
          <a:bodyPr/>
          <a:lstStyle/>
          <a:p>
            <a:fld id="{62F8A193-9A88-4C12-A131-3411C4BCE5F8}" type="slidenum">
              <a:rPr lang="en-US" smtClean="0"/>
              <a:pPr/>
              <a:t>26</a:t>
            </a:fld>
            <a:endParaRPr lang="en-US"/>
          </a:p>
        </p:txBody>
      </p:sp>
    </p:spTree>
    <p:extLst>
      <p:ext uri="{BB962C8B-B14F-4D97-AF65-F5344CB8AC3E}">
        <p14:creationId xmlns:p14="http://schemas.microsoft.com/office/powerpoint/2010/main" val="4308704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Additional documents also include:</a:t>
            </a:r>
          </a:p>
          <a:p>
            <a:endParaRPr lang="en-US" dirty="0" smtClean="0"/>
          </a:p>
          <a:p>
            <a:r>
              <a:rPr lang="en-US" b="1" dirty="0" smtClean="0"/>
              <a:t>Project Personnel and Partner Institutions. </a:t>
            </a:r>
            <a:r>
              <a:rPr lang="en-US" b="0" dirty="0" smtClean="0"/>
              <a:t>These</a:t>
            </a:r>
            <a:r>
              <a:rPr lang="en-US" b="0" baseline="0" dirty="0" smtClean="0"/>
              <a:t> are</a:t>
            </a:r>
            <a:r>
              <a:rPr lang="en-US" dirty="0" smtClean="0"/>
              <a:t> required for all award categories.</a:t>
            </a:r>
            <a:r>
              <a:rPr lang="en-US" baseline="0" dirty="0" smtClean="0"/>
              <a:t> You must</a:t>
            </a:r>
            <a:r>
              <a:rPr lang="en-US" dirty="0" smtClean="0"/>
              <a:t> provide current, accurate information for all personnel and institutions involved in the project. NSF staff will use this information in the merit review process to manage conflicts of interest. The list must include all PIs, Co-PIs, Senior Personnel, paid/unpaid Consultants or Collaborators, </a:t>
            </a:r>
            <a:r>
              <a:rPr lang="en-US" dirty="0" err="1" smtClean="0"/>
              <a:t>Subawardees</a:t>
            </a:r>
            <a:r>
              <a:rPr lang="en-US" dirty="0" smtClean="0"/>
              <a:t>, Postdocs, project-level advisory committee members, and writers of letters of support. See details</a:t>
            </a:r>
            <a:r>
              <a:rPr lang="en-US" baseline="0" dirty="0" smtClean="0"/>
              <a:t> in the solicitation.</a:t>
            </a:r>
            <a:endParaRPr lang="en-US" dirty="0"/>
          </a:p>
        </p:txBody>
      </p:sp>
      <p:sp>
        <p:nvSpPr>
          <p:cNvPr id="4" name="Slide Number Placeholder 3"/>
          <p:cNvSpPr>
            <a:spLocks noGrp="1"/>
          </p:cNvSpPr>
          <p:nvPr>
            <p:ph type="sldNum" sz="quarter" idx="10"/>
          </p:nvPr>
        </p:nvSpPr>
        <p:spPr/>
        <p:txBody>
          <a:bodyPr/>
          <a:lstStyle/>
          <a:p>
            <a:fld id="{62F8A193-9A88-4C12-A131-3411C4BCE5F8}" type="slidenum">
              <a:rPr lang="en-US" smtClean="0"/>
              <a:pPr/>
              <a:t>27</a:t>
            </a:fld>
            <a:endParaRPr lang="en-US"/>
          </a:p>
        </p:txBody>
      </p:sp>
    </p:spTree>
    <p:extLst>
      <p:ext uri="{BB962C8B-B14F-4D97-AF65-F5344CB8AC3E}">
        <p14:creationId xmlns:p14="http://schemas.microsoft.com/office/powerpoint/2010/main" val="20780912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Additional </a:t>
            </a:r>
            <a:r>
              <a:rPr lang="en-US" sz="1200" dirty="0" smtClean="0">
                <a:solidFill>
                  <a:schemeClr val="tx1"/>
                </a:solidFill>
                <a:effectLst/>
              </a:rPr>
              <a:t>single copy </a:t>
            </a:r>
            <a:r>
              <a:rPr lang="en-US" dirty="0" smtClean="0"/>
              <a:t>documents include</a:t>
            </a:r>
            <a:r>
              <a:rPr lang="en-US" baseline="0" dirty="0" smtClean="0"/>
              <a:t> the </a:t>
            </a:r>
            <a:r>
              <a:rPr lang="en-US" b="0" dirty="0" smtClean="0"/>
              <a:t>Collaborators and Other Affiliations Information:</a:t>
            </a:r>
          </a:p>
          <a:p>
            <a:pPr marL="285750" lvl="0" indent="-285750">
              <a:buFont typeface="Arial" charset="0"/>
              <a:buChar char="•"/>
            </a:pPr>
            <a:r>
              <a:rPr lang="en-US" b="0" dirty="0" smtClean="0"/>
              <a:t>Collaborators &amp; Other Affiliations information specified in the PAPPG should be submitted using the spreadsheet template found at https://</a:t>
            </a:r>
            <a:r>
              <a:rPr lang="en-US" b="0" dirty="0" err="1" smtClean="0"/>
              <a:t>www.nsf.gov</a:t>
            </a:r>
            <a:r>
              <a:rPr lang="en-US" b="0" dirty="0" smtClean="0"/>
              <a:t>/</a:t>
            </a:r>
            <a:r>
              <a:rPr lang="en-US" b="0" dirty="0" err="1" smtClean="0"/>
              <a:t>cise</a:t>
            </a:r>
            <a:r>
              <a:rPr lang="en-US" b="0" dirty="0" smtClean="0"/>
              <a:t>/</a:t>
            </a:r>
            <a:r>
              <a:rPr lang="en-US" b="0" dirty="0" err="1" smtClean="0"/>
              <a:t>collab</a:t>
            </a:r>
            <a:r>
              <a:rPr lang="en-US" b="0" dirty="0" smtClean="0"/>
              <a:t>/. For each proposal, a completed spreadsheet for each PI, co-PI, or senior personnel must be uploaded directly into </a:t>
            </a:r>
            <a:r>
              <a:rPr lang="en-US" b="0" dirty="0" err="1" smtClean="0"/>
              <a:t>Fastlane</a:t>
            </a:r>
            <a:r>
              <a:rPr lang="en-US" b="0" dirty="0" smtClean="0"/>
              <a:t> in .</a:t>
            </a:r>
            <a:r>
              <a:rPr lang="en-US" b="0" dirty="0" err="1" smtClean="0"/>
              <a:t>xls</a:t>
            </a:r>
            <a:r>
              <a:rPr lang="en-US" b="0" dirty="0" smtClean="0"/>
              <a:t> or .</a:t>
            </a:r>
            <a:r>
              <a:rPr lang="en-US" b="0" dirty="0" err="1" smtClean="0"/>
              <a:t>xlsx</a:t>
            </a:r>
            <a:r>
              <a:rPr lang="en-US" b="0" dirty="0" smtClean="0"/>
              <a:t> format as a "Collaborator and Other Affiliations" Single Copy Document. </a:t>
            </a:r>
          </a:p>
          <a:p>
            <a:pPr marL="285750" lvl="0" indent="-285750">
              <a:buFont typeface="Arial" charset="0"/>
              <a:buChar char="•"/>
            </a:pPr>
            <a:r>
              <a:rPr lang="en-US" b="0" dirty="0" smtClean="0"/>
              <a:t>NSF staff use this information in the merit review process to help manage reviewer selection; the spreadsheet will ensure the Collaborator and Other Affiliations information has a common, searchable format.</a:t>
            </a:r>
          </a:p>
          <a:p>
            <a:pPr marL="285750" lvl="0" indent="-285750">
              <a:buFont typeface="Arial" charset="0"/>
              <a:buChar char="•"/>
            </a:pPr>
            <a:endParaRPr lang="en-US" b="0" dirty="0" smtClean="0"/>
          </a:p>
          <a:p>
            <a:pPr marL="0" lvl="0" indent="0">
              <a:buFont typeface="Arial" charset="0"/>
              <a:buNone/>
            </a:pPr>
            <a:r>
              <a:rPr lang="en-US" b="0" dirty="0" smtClean="0"/>
              <a:t>Note the distinction between</a:t>
            </a:r>
            <a:r>
              <a:rPr lang="en-US" b="0" baseline="0" dirty="0" smtClean="0"/>
              <a:t> </a:t>
            </a:r>
            <a:r>
              <a:rPr lang="en-US" b="0" dirty="0" smtClean="0"/>
              <a:t>this information</a:t>
            </a:r>
            <a:r>
              <a:rPr lang="en-US" b="0" baseline="0" dirty="0" smtClean="0"/>
              <a:t> and the information in previous slide (Supplementary Documents (2))</a:t>
            </a:r>
            <a:r>
              <a:rPr lang="en-US" b="0" dirty="0" smtClean="0"/>
              <a:t>: the listing of all project participants is collected by the project lead and entered as a Supplementary Document, which is then automatically included with all proposals in a project. The Collaborators and Other Affiliations information (this document) is entered for each participant within each proposal and, as Single Copy Documents, are available only to NSF staff. </a:t>
            </a:r>
          </a:p>
          <a:p>
            <a:pPr marL="285750" lvl="0" indent="-285750">
              <a:buFont typeface="Arial" charset="0"/>
              <a:buChar char="•"/>
            </a:pPr>
            <a:endParaRPr lang="en-US" b="0" dirty="0" smtClean="0"/>
          </a:p>
          <a:p>
            <a:pPr marL="0" lvl="0" indent="0">
              <a:buFont typeface="Arial" charset="0"/>
              <a:buNone/>
            </a:pPr>
            <a:r>
              <a:rPr lang="en-US" b="0" dirty="0" smtClean="0"/>
              <a:t>See</a:t>
            </a:r>
            <a:r>
              <a:rPr lang="en-US" b="0" baseline="0" dirty="0" smtClean="0"/>
              <a:t> details in the solicitation.</a:t>
            </a:r>
            <a:endParaRPr lang="en-US" b="0" dirty="0"/>
          </a:p>
        </p:txBody>
      </p:sp>
      <p:sp>
        <p:nvSpPr>
          <p:cNvPr id="4" name="Slide Number Placeholder 3"/>
          <p:cNvSpPr>
            <a:spLocks noGrp="1"/>
          </p:cNvSpPr>
          <p:nvPr>
            <p:ph type="sldNum" sz="quarter" idx="10"/>
          </p:nvPr>
        </p:nvSpPr>
        <p:spPr/>
        <p:txBody>
          <a:bodyPr/>
          <a:lstStyle/>
          <a:p>
            <a:fld id="{62F8A193-9A88-4C12-A131-3411C4BCE5F8}" type="slidenum">
              <a:rPr lang="en-US" smtClean="0"/>
              <a:pPr/>
              <a:t>28</a:t>
            </a:fld>
            <a:endParaRPr lang="en-US"/>
          </a:p>
        </p:txBody>
      </p:sp>
    </p:spTree>
    <p:extLst>
      <p:ext uri="{BB962C8B-B14F-4D97-AF65-F5344CB8AC3E}">
        <p14:creationId xmlns:p14="http://schemas.microsoft.com/office/powerpoint/2010/main" val="3502996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56484E55-490B-4EE9-896E-E452EEF5E58A}" type="slidenum">
              <a:rPr lang="en-US"/>
              <a:pPr/>
              <a:t>29</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dirty="0" smtClean="0">
                <a:latin typeface="Times New Roman" charset="0"/>
              </a:rPr>
              <a:t>As for</a:t>
            </a:r>
            <a:r>
              <a:rPr lang="en-US" baseline="0" dirty="0" smtClean="0">
                <a:latin typeface="Times New Roman" charset="0"/>
              </a:rPr>
              <a:t> all proposals received by NSF, CSSI reviewers and panelists will be asked to consider the intellectual merit and broader impact for each proposal for their reviews, panel discussions, and panel summaries.  In addition to these standard criteria, SI2 reviewers and panelists will also be asked to consider additional review criteria that are unique to the CSSI program.  More on this in a few moments.</a:t>
            </a:r>
            <a:endParaRPr lang="en-US" dirty="0" smtClean="0">
              <a:latin typeface="Times New Roman" charset="0"/>
            </a:endParaRPr>
          </a:p>
        </p:txBody>
      </p:sp>
    </p:spTree>
    <p:extLst>
      <p:ext uri="{BB962C8B-B14F-4D97-AF65-F5344CB8AC3E}">
        <p14:creationId xmlns:p14="http://schemas.microsoft.com/office/powerpoint/2010/main" val="1806830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talk about the CSSI program, its priorities and goals and</a:t>
            </a:r>
            <a:r>
              <a:rPr lang="en-US" baseline="0" dirty="0" smtClean="0"/>
              <a:t> how we implement it.</a:t>
            </a:r>
            <a:endParaRPr lang="en-US" dirty="0"/>
          </a:p>
        </p:txBody>
      </p:sp>
      <p:sp>
        <p:nvSpPr>
          <p:cNvPr id="4" name="Slide Number Placeholder 3"/>
          <p:cNvSpPr>
            <a:spLocks noGrp="1"/>
          </p:cNvSpPr>
          <p:nvPr>
            <p:ph type="sldNum" sz="quarter" idx="10"/>
          </p:nvPr>
        </p:nvSpPr>
        <p:spPr/>
        <p:txBody>
          <a:bodyPr/>
          <a:lstStyle/>
          <a:p>
            <a:fld id="{62F8A193-9A88-4C12-A131-3411C4BCE5F8}" type="slidenum">
              <a:rPr lang="en-US" smtClean="0"/>
              <a:pPr/>
              <a:t>3</a:t>
            </a:fld>
            <a:endParaRPr lang="en-US"/>
          </a:p>
        </p:txBody>
      </p:sp>
    </p:spTree>
    <p:extLst>
      <p:ext uri="{BB962C8B-B14F-4D97-AF65-F5344CB8AC3E}">
        <p14:creationId xmlns:p14="http://schemas.microsoft.com/office/powerpoint/2010/main" val="11937787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When evaluating NSF proposals, reviewers are asked to consider:</a:t>
            </a:r>
          </a:p>
          <a:p>
            <a:endParaRPr lang="en-US" baseline="0" dirty="0" smtClean="0"/>
          </a:p>
          <a:p>
            <a:pPr marL="171450" indent="-171450">
              <a:spcBef>
                <a:spcPct val="0"/>
              </a:spcBef>
              <a:buFont typeface="Arial" panose="020B0604020202020204" pitchFamily="34" charset="0"/>
              <a:buChar char="•"/>
            </a:pPr>
            <a:r>
              <a:rPr lang="en-US" sz="1200" dirty="0" smtClean="0">
                <a:ea typeface="Verdana" pitchFamily="34" charset="0"/>
                <a:cs typeface="Verdana" pitchFamily="34" charset="0"/>
              </a:rPr>
              <a:t>what the proposers want to do?</a:t>
            </a:r>
          </a:p>
          <a:p>
            <a:pPr marL="171450" indent="-171450">
              <a:spcBef>
                <a:spcPct val="0"/>
              </a:spcBef>
              <a:buFont typeface="Arial" panose="020B0604020202020204" pitchFamily="34" charset="0"/>
              <a:buChar char="•"/>
            </a:pPr>
            <a:r>
              <a:rPr lang="en-US" sz="1200" dirty="0" smtClean="0">
                <a:ea typeface="Verdana" pitchFamily="34" charset="0"/>
                <a:cs typeface="Verdana" pitchFamily="34" charset="0"/>
              </a:rPr>
              <a:t>why they want to do it?</a:t>
            </a:r>
          </a:p>
          <a:p>
            <a:pPr marL="171450" indent="-171450">
              <a:spcBef>
                <a:spcPct val="0"/>
              </a:spcBef>
              <a:buFont typeface="Arial" panose="020B0604020202020204" pitchFamily="34" charset="0"/>
              <a:buChar char="•"/>
            </a:pPr>
            <a:r>
              <a:rPr lang="en-US" sz="1200" dirty="0" smtClean="0">
                <a:ea typeface="Verdana" pitchFamily="34" charset="0"/>
                <a:cs typeface="Verdana" pitchFamily="34" charset="0"/>
              </a:rPr>
              <a:t>how they plan to do it?</a:t>
            </a:r>
          </a:p>
          <a:p>
            <a:pPr marL="171450" indent="-171450">
              <a:spcBef>
                <a:spcPct val="0"/>
              </a:spcBef>
              <a:buFont typeface="Arial" panose="020B0604020202020204" pitchFamily="34" charset="0"/>
              <a:buChar char="•"/>
            </a:pPr>
            <a:r>
              <a:rPr lang="en-US" sz="1200" dirty="0" smtClean="0">
                <a:ea typeface="Verdana" pitchFamily="34" charset="0"/>
                <a:cs typeface="Verdana" pitchFamily="34" charset="0"/>
              </a:rPr>
              <a:t>how they will know if they succeed?</a:t>
            </a:r>
          </a:p>
          <a:p>
            <a:pPr marL="171450" indent="-171450">
              <a:spcBef>
                <a:spcPct val="0"/>
              </a:spcBef>
              <a:buFont typeface="Arial" panose="020B0604020202020204" pitchFamily="34" charset="0"/>
              <a:buChar char="•"/>
            </a:pPr>
            <a:r>
              <a:rPr lang="en-US" sz="1200" dirty="0" smtClean="0">
                <a:ea typeface="Verdana" pitchFamily="34" charset="0"/>
                <a:cs typeface="Verdana" pitchFamily="34" charset="0"/>
              </a:rPr>
              <a:t>what benefits would accrue if the project is successful?</a:t>
            </a:r>
          </a:p>
          <a:p>
            <a:pPr marL="171450" indent="-171450">
              <a:spcBef>
                <a:spcPct val="0"/>
              </a:spcBef>
              <a:buFont typeface="Arial" panose="020B0604020202020204" pitchFamily="34" charset="0"/>
              <a:buChar char="•"/>
            </a:pPr>
            <a:endParaRPr lang="en-US" sz="1200" dirty="0" smtClean="0">
              <a:ea typeface="Verdana" pitchFamily="34" charset="0"/>
              <a:cs typeface="Verdana" pitchFamily="34" charset="0"/>
            </a:endParaRP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a:pPr>
            <a:r>
              <a:rPr lang="en-US" sz="1200" dirty="0" smtClean="0">
                <a:solidFill>
                  <a:srgbClr val="333399"/>
                </a:solidFill>
                <a:ea typeface="Verdana" pitchFamily="34" charset="0"/>
                <a:cs typeface="Verdana" pitchFamily="34" charset="0"/>
              </a:rPr>
              <a:t>These issues apply both to the technical aspects of the proposal (the intellectual merits) and the way in which the project may make broader contributions (the broader</a:t>
            </a:r>
            <a:r>
              <a:rPr lang="en-US" sz="1200" baseline="0" dirty="0" smtClean="0">
                <a:solidFill>
                  <a:srgbClr val="333399"/>
                </a:solidFill>
                <a:ea typeface="Verdana" pitchFamily="34" charset="0"/>
                <a:cs typeface="Verdana" pitchFamily="34" charset="0"/>
              </a:rPr>
              <a:t> impacts)</a:t>
            </a:r>
            <a:r>
              <a:rPr lang="en-US" sz="1200" dirty="0" smtClean="0">
                <a:solidFill>
                  <a:srgbClr val="333399"/>
                </a:solidFill>
                <a:ea typeface="Verdana" pitchFamily="34" charset="0"/>
                <a:cs typeface="Verdana" pitchFamily="34" charset="0"/>
              </a:rPr>
              <a:t>.</a:t>
            </a:r>
            <a:endParaRPr lang="en-US" sz="1050" dirty="0" smtClean="0">
              <a:solidFill>
                <a:srgbClr val="333399"/>
              </a:solidFill>
              <a:ea typeface="Verdana" pitchFamily="34" charset="0"/>
              <a:cs typeface="Verdana" pitchFamily="34" charset="0"/>
            </a:endParaRPr>
          </a:p>
        </p:txBody>
      </p:sp>
      <p:sp>
        <p:nvSpPr>
          <p:cNvPr id="4" name="Slide Number Placeholder 3"/>
          <p:cNvSpPr>
            <a:spLocks noGrp="1"/>
          </p:cNvSpPr>
          <p:nvPr>
            <p:ph type="sldNum" sz="quarter" idx="10"/>
          </p:nvPr>
        </p:nvSpPr>
        <p:spPr/>
        <p:txBody>
          <a:bodyPr/>
          <a:lstStyle/>
          <a:p>
            <a:fld id="{62F8A193-9A88-4C12-A131-3411C4BCE5F8}" type="slidenum">
              <a:rPr lang="en-US" smtClean="0"/>
              <a:pPr/>
              <a:t>30</a:t>
            </a:fld>
            <a:endParaRPr lang="en-US"/>
          </a:p>
        </p:txBody>
      </p:sp>
    </p:spTree>
    <p:extLst>
      <p:ext uri="{BB962C8B-B14F-4D97-AF65-F5344CB8AC3E}">
        <p14:creationId xmlns:p14="http://schemas.microsoft.com/office/powerpoint/2010/main" val="8757684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smtClean="0"/>
              <a:t>In addition to the standard NSF review criteria,</a:t>
            </a:r>
            <a:r>
              <a:rPr lang="en-US" sz="800" baseline="0" dirty="0" smtClean="0"/>
              <a:t> the proposals will be evaluated on CSSI-specific review criteria, namely,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smtClean="0"/>
              <a:t>1)</a:t>
            </a:r>
            <a:r>
              <a:rPr lang="en-US" sz="800" baseline="0" dirty="0" smtClean="0"/>
              <a:t> </a:t>
            </a:r>
            <a:r>
              <a:rPr lang="en-US" sz="800" dirty="0" smtClean="0"/>
              <a:t>To what extent is the proposed project science-driven? How will the project outcomes fill well-recognized science and engineering needs of the research community, and advance research capability within a significant area or areas of science and engineering? What will be the broader impacts of the project, such as, its benefits to science and engineering communities beyond its initial targets, under-represented communities, education and workforce development?  The project description should provide a compelling discussion of the potential to benefit its intended as well as broader communities.</a:t>
            </a:r>
          </a:p>
          <a:p>
            <a:endParaRPr lang="en-US" sz="8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smtClean="0"/>
              <a:t>2) </a:t>
            </a:r>
            <a:r>
              <a:rPr lang="en-US" sz="800" kern="1200" dirty="0" smtClean="0">
                <a:solidFill>
                  <a:schemeClr val="tx1"/>
                </a:solidFill>
                <a:effectLst/>
              </a:rPr>
              <a:t>To what extent is the proposed project innovative? What innovative and transformational capabilities will the project bring to its target communities? How will the project integrate innovation and discovery into the project activities, such as through empirical research embedded as an integral component of the project activities. Such research might encompass reproducibility, provenance, effectiveness, usability, and adoption of the components, its adaptability to new technologies and to changing requirements, and the development lifecycle processes used in the project;</a:t>
            </a:r>
          </a:p>
          <a:p>
            <a:endParaRPr lang="en-US" sz="800" dirty="0" smtClean="0"/>
          </a:p>
          <a:p>
            <a:r>
              <a:rPr lang="en-US" sz="800" dirty="0" smtClean="0"/>
              <a:t>3) </a:t>
            </a:r>
            <a:r>
              <a:rPr lang="en-US" sz="800" kern="1200" dirty="0" smtClean="0">
                <a:solidFill>
                  <a:schemeClr val="tx1"/>
                </a:solidFill>
                <a:effectLst/>
              </a:rPr>
              <a:t>To what extent does the proposed project involve close collaborations among stakeholders? How will the project activities engage cyberinfrastructure (CI) experts, specialists and scientists working in concert with the relevant domain scientists who are users of CI.</a:t>
            </a:r>
            <a:r>
              <a:rPr lang="en-US" sz="800" dirty="0" smtClean="0">
                <a:effectLst/>
              </a:rPr>
              <a:t> </a:t>
            </a:r>
          </a:p>
          <a:p>
            <a:endParaRPr lang="en-US" sz="800" dirty="0" smtClean="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smtClean="0">
                <a:effectLst/>
              </a:rPr>
              <a:t>4) </a:t>
            </a:r>
            <a:r>
              <a:rPr lang="en-US" sz="800" kern="1200" dirty="0" smtClean="0">
                <a:solidFill>
                  <a:schemeClr val="tx1"/>
                </a:solidFill>
                <a:effectLst/>
              </a:rPr>
              <a:t>To what extent does the proposed project build on existing, recognized capabilities? How will the project activities build on and leverage existing NSF and national cyberinfrastructure investments, as appropriate?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kern="1200" dirty="0" smtClean="0">
              <a:solidFill>
                <a:schemeClr val="tx1"/>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tx1"/>
                </a:solidFill>
                <a:effectLst/>
              </a:rPr>
              <a:t>5) How well described are the project plans, and system and process architecture? The project description should include high-quality management plans. The project plan should include user interactions and a community-driven approach, and provide a timeline including a proof-of-concept demonstration of the key components. The proposal must include a list of tangible metrics to be used to measure the success of the project activities, and measure progress along the way. If the outcome of the project is software or data cyberinfrastructure, the architecture of the CI and the engineering process to be used for the design, development, documentation, testing, validation and release of the software, its deployment and associated outreach to the end user community, and an acceptance and evaluation plan that involves end users, all must be sufficiently described. The description of the CI architecture and processes should explain how security, trustworthiness, provenance, reproducibility, and usability will be addressed by the project and integrated into the proposed system and the engineering process, and how adaptability to new technologies and changing requirements will be addressed by the project and built into the proposed system, as appropriate.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kern="1200" dirty="0" smtClean="0">
              <a:solidFill>
                <a:schemeClr val="tx1"/>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smtClean="0"/>
              <a:t>6) </a:t>
            </a:r>
            <a:r>
              <a:rPr lang="en-US" sz="800" kern="1200" dirty="0" smtClean="0">
                <a:solidFill>
                  <a:schemeClr val="tx1"/>
                </a:solidFill>
                <a:effectLst/>
              </a:rPr>
              <a:t>How well does the project address the achievement of sustained and sustainable impacts? The project description should address how the project outcomes and its activities will have long-term impacts, and how these will be sustained beyond the lifetime of the award, as appropriate. If the outcome of the project is software or data cyberinfrastructure, the proposal should identify what license will be used for the released CI, and why this license has been chosen. PIs who have been previously funded under previous CI awards should show quantifiable evidence of the use, impact and sustainability of the previously funded work (and include a citation to the published CI in their biographical sketches as one of their relevant products, if appropriate). </a:t>
            </a:r>
          </a:p>
          <a:p>
            <a:endParaRPr lang="en-US" sz="800" dirty="0"/>
          </a:p>
        </p:txBody>
      </p:sp>
      <p:sp>
        <p:nvSpPr>
          <p:cNvPr id="4" name="Slide Number Placeholder 3"/>
          <p:cNvSpPr>
            <a:spLocks noGrp="1"/>
          </p:cNvSpPr>
          <p:nvPr>
            <p:ph type="sldNum" sz="quarter" idx="10"/>
          </p:nvPr>
        </p:nvSpPr>
        <p:spPr/>
        <p:txBody>
          <a:bodyPr/>
          <a:lstStyle/>
          <a:p>
            <a:fld id="{62F8A193-9A88-4C12-A131-3411C4BCE5F8}" type="slidenum">
              <a:rPr lang="en-US" smtClean="0"/>
              <a:pPr/>
              <a:t>31</a:t>
            </a:fld>
            <a:endParaRPr lang="en-US"/>
          </a:p>
        </p:txBody>
      </p:sp>
    </p:spTree>
    <p:extLst>
      <p:ext uri="{BB962C8B-B14F-4D97-AF65-F5344CB8AC3E}">
        <p14:creationId xmlns:p14="http://schemas.microsoft.com/office/powerpoint/2010/main" val="7996757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spcBef>
                <a:spcPts val="0"/>
              </a:spcBef>
              <a:spcAft>
                <a:spcPts val="0"/>
              </a:spcAft>
              <a:buSzPct val="46000"/>
              <a:buFont typeface="Wingdings" charset="2"/>
              <a:buNone/>
              <a:tabLst>
                <a:tab pos="457200" algn="l"/>
              </a:tabLst>
            </a:pPr>
            <a:r>
              <a:rPr lang="en-US" sz="1200" dirty="0" smtClean="0">
                <a:ea typeface="Times New Roman" charset="0"/>
                <a:cs typeface="Times New Roman" charset="0"/>
              </a:rPr>
              <a:t>A competitive CSSI proposal</a:t>
            </a:r>
            <a:r>
              <a:rPr lang="en-US" sz="1200" baseline="0" dirty="0" smtClean="0">
                <a:ea typeface="Times New Roman" charset="0"/>
                <a:cs typeface="Times New Roman" charset="0"/>
              </a:rPr>
              <a:t> will</a:t>
            </a:r>
            <a:r>
              <a:rPr lang="en-US" sz="1200" dirty="0" smtClean="0">
                <a:ea typeface="Times New Roman" charset="0"/>
                <a:cs typeface="Times New Roman" charset="0"/>
              </a:rPr>
              <a:t> Identify science and engineering challenges where the proposed cyberinfrastructure enables fundamental new science advances, and describe how the proposed project fosters partnerships and community development that will have a significant impact on science and engineering research.</a:t>
            </a:r>
          </a:p>
          <a:p>
            <a:pPr marL="0" marR="0" lvl="0" indent="0">
              <a:spcBef>
                <a:spcPts val="0"/>
              </a:spcBef>
              <a:spcAft>
                <a:spcPts val="0"/>
              </a:spcAft>
              <a:buSzPct val="46000"/>
              <a:buFont typeface="Wingdings" charset="2"/>
              <a:buNone/>
              <a:tabLst>
                <a:tab pos="457200" algn="l"/>
              </a:tabLst>
            </a:pPr>
            <a:endParaRPr lang="en-US" sz="1200" dirty="0" smtClean="0">
              <a:ea typeface="ＭＳ 明朝" charset="-128"/>
              <a:cs typeface="Times New Roman" charset="0"/>
            </a:endParaRPr>
          </a:p>
          <a:p>
            <a:pPr marL="0" marR="0" lvl="0" indent="0">
              <a:spcBef>
                <a:spcPts val="0"/>
              </a:spcBef>
              <a:spcAft>
                <a:spcPts val="0"/>
              </a:spcAft>
              <a:buSzPct val="46000"/>
              <a:buFont typeface="Wingdings" charset="2"/>
              <a:buNone/>
              <a:tabLst>
                <a:tab pos="457200" algn="l"/>
              </a:tabLst>
            </a:pPr>
            <a:r>
              <a:rPr lang="en-US" sz="1200" dirty="0" smtClean="0">
                <a:ea typeface="Times New Roman" charset="0"/>
                <a:cs typeface="Times New Roman" charset="0"/>
              </a:rPr>
              <a:t>The proposal will indicate how the proposed cyberinfrastructure builds capability, capacity and cohesiveness of a national CI ecosystem; and</a:t>
            </a:r>
          </a:p>
          <a:p>
            <a:pPr marL="0" marR="0" lvl="0" indent="0">
              <a:spcBef>
                <a:spcPts val="0"/>
              </a:spcBef>
              <a:spcAft>
                <a:spcPts val="0"/>
              </a:spcAft>
              <a:buSzPct val="46000"/>
              <a:buFont typeface="Wingdings" charset="2"/>
              <a:buNone/>
              <a:tabLst>
                <a:tab pos="457200" algn="l"/>
              </a:tabLst>
            </a:pPr>
            <a:endParaRPr lang="en-US" sz="1200" dirty="0" smtClean="0">
              <a:ea typeface="ＭＳ 明朝" charset="-128"/>
              <a:cs typeface="Times New Roman" charset="0"/>
            </a:endParaRPr>
          </a:p>
          <a:p>
            <a:pPr marL="0" marR="0" lvl="0" indent="0">
              <a:spcBef>
                <a:spcPts val="0"/>
              </a:spcBef>
              <a:spcAft>
                <a:spcPts val="0"/>
              </a:spcAft>
              <a:buSzPct val="46000"/>
              <a:buFont typeface="Wingdings" charset="2"/>
              <a:buNone/>
              <a:tabLst>
                <a:tab pos="457200" algn="l"/>
              </a:tabLst>
            </a:pPr>
            <a:r>
              <a:rPr lang="en-US" sz="1200" dirty="0" smtClean="0">
                <a:ea typeface="Times New Roman" charset="0"/>
                <a:cs typeface="Times New Roman" charset="0"/>
              </a:rPr>
              <a:t>Provide a compelling discussion of the cyberinfrastructure’s potential use by a wider audience and its contribution to a national cyberinfrastructure.</a:t>
            </a:r>
            <a:endParaRPr lang="en-US" sz="1200" dirty="0" smtClean="0">
              <a:effectLst/>
              <a:ea typeface="ＭＳ 明朝" charset="-128"/>
              <a:cs typeface="Times New Roman" charset="0"/>
            </a:endParaRPr>
          </a:p>
          <a:p>
            <a:pPr marL="0" indent="0">
              <a:buFont typeface="Arial" charset="0"/>
              <a:buNone/>
            </a:pPr>
            <a:endParaRPr lang="en-US" dirty="0"/>
          </a:p>
        </p:txBody>
      </p:sp>
      <p:sp>
        <p:nvSpPr>
          <p:cNvPr id="4" name="Slide Number Placeholder 3"/>
          <p:cNvSpPr>
            <a:spLocks noGrp="1"/>
          </p:cNvSpPr>
          <p:nvPr>
            <p:ph type="sldNum" sz="quarter" idx="10"/>
          </p:nvPr>
        </p:nvSpPr>
        <p:spPr/>
        <p:txBody>
          <a:bodyPr/>
          <a:lstStyle/>
          <a:p>
            <a:fld id="{62F8A193-9A88-4C12-A131-3411C4BCE5F8}" type="slidenum">
              <a:rPr lang="en-US" smtClean="0"/>
              <a:pPr/>
              <a:t>32</a:t>
            </a:fld>
            <a:endParaRPr lang="en-US"/>
          </a:p>
        </p:txBody>
      </p:sp>
    </p:spTree>
    <p:extLst>
      <p:ext uri="{BB962C8B-B14F-4D97-AF65-F5344CB8AC3E}">
        <p14:creationId xmlns:p14="http://schemas.microsoft.com/office/powerpoint/2010/main" val="20068799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have now </a:t>
            </a:r>
            <a:r>
              <a:rPr lang="en-US" baseline="0" dirty="0" smtClean="0"/>
              <a:t>completed the formal portion of the presentation. Before opening the telephone lines to questions from the audience, we would like to address a few of the questions we have already received.  </a:t>
            </a:r>
          </a:p>
          <a:p>
            <a:endParaRPr lang="en-US" baseline="0" dirty="0" smtClean="0"/>
          </a:p>
        </p:txBody>
      </p:sp>
      <p:sp>
        <p:nvSpPr>
          <p:cNvPr id="4" name="Slide Number Placeholder 3"/>
          <p:cNvSpPr>
            <a:spLocks noGrp="1"/>
          </p:cNvSpPr>
          <p:nvPr>
            <p:ph type="sldNum" sz="quarter" idx="10"/>
          </p:nvPr>
        </p:nvSpPr>
        <p:spPr/>
        <p:txBody>
          <a:bodyPr/>
          <a:lstStyle/>
          <a:p>
            <a:fld id="{4C7E1CC9-C181-4583-9F0F-C39113424651}" type="slidenum">
              <a:rPr lang="en-US" smtClean="0"/>
              <a:t>33</a:t>
            </a:fld>
            <a:endParaRPr lang="en-US"/>
          </a:p>
        </p:txBody>
      </p:sp>
    </p:spTree>
    <p:extLst>
      <p:ext uri="{BB962C8B-B14F-4D97-AF65-F5344CB8AC3E}">
        <p14:creationId xmlns:p14="http://schemas.microsoft.com/office/powerpoint/2010/main" val="15222557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smtClean="0"/>
              <a:t>A key question – and a major change from prior solicitations -- concerns the limits on the number of proposals an individual</a:t>
            </a:r>
            <a:r>
              <a:rPr lang="en-US" b="0" i="0" baseline="0" dirty="0" smtClean="0"/>
              <a:t> may participate in </a:t>
            </a:r>
            <a:r>
              <a:rPr lang="en-US" b="0" i="0" dirty="0" smtClean="0"/>
              <a:t>under this solicitation (NSF 18-531).</a:t>
            </a:r>
          </a:p>
          <a:p>
            <a:pPr marL="171450" indent="-171450">
              <a:buFont typeface="Arial" charset="0"/>
              <a:buChar char="•"/>
            </a:pPr>
            <a:r>
              <a:rPr lang="en-US" dirty="0" smtClean="0"/>
              <a:t>An individual may participate as PI, co-PI, or other Senior Personnel on at most one proposal across the Elements and Framework Implementations for this solicitation. Thus, if an individual participates on an Elements proposal, he or she may not participate on a Framework Implementations proposal, and vice versa. </a:t>
            </a:r>
          </a:p>
          <a:p>
            <a:pPr marL="171450" indent="-171450">
              <a:buFont typeface="Arial" charset="0"/>
              <a:buChar char="•"/>
            </a:pPr>
            <a:r>
              <a:rPr lang="en-US" dirty="0" smtClean="0"/>
              <a:t>Note that any individual whose biographical sketch is provided as part of the proposal will be considered as Senior Personnel in the proposed activity, with or without financial support from the project.</a:t>
            </a:r>
          </a:p>
          <a:p>
            <a:pPr marL="171450" indent="-171450">
              <a:buFont typeface="Arial" charset="0"/>
              <a:buChar char="•"/>
            </a:pPr>
            <a:r>
              <a:rPr lang="en-US" dirty="0" smtClean="0"/>
              <a:t>In the event that any individual exceeds this limit, any proposal submitted to this solicitation with this individual listed as PI, co-PI, or Senior Personnel after the first proposal is received at NSF will be returned without review. </a:t>
            </a:r>
          </a:p>
          <a:p>
            <a:pPr marL="171450" indent="-171450">
              <a:buFont typeface="Arial" charset="0"/>
              <a:buChar char="•"/>
            </a:pPr>
            <a:r>
              <a:rPr lang="en-US" dirty="0" smtClean="0"/>
              <a:t>No exceptions will be made. </a:t>
            </a:r>
            <a:endParaRPr lang="en-US" b="0" i="0" dirty="0" smtClean="0"/>
          </a:p>
          <a:p>
            <a:endParaRPr lang="en-US" b="0" i="0" dirty="0"/>
          </a:p>
        </p:txBody>
      </p:sp>
      <p:sp>
        <p:nvSpPr>
          <p:cNvPr id="4" name="Slide Number Placeholder 3"/>
          <p:cNvSpPr>
            <a:spLocks noGrp="1"/>
          </p:cNvSpPr>
          <p:nvPr>
            <p:ph type="sldNum" sz="quarter" idx="10"/>
          </p:nvPr>
        </p:nvSpPr>
        <p:spPr/>
        <p:txBody>
          <a:bodyPr/>
          <a:lstStyle/>
          <a:p>
            <a:fld id="{4C7E1CC9-C181-4583-9F0F-C39113424651}" type="slidenum">
              <a:rPr lang="en-US" smtClean="0"/>
              <a:t>34</a:t>
            </a:fld>
            <a:endParaRPr lang="en-US"/>
          </a:p>
        </p:txBody>
      </p:sp>
    </p:spTree>
    <p:extLst>
      <p:ext uri="{BB962C8B-B14F-4D97-AF65-F5344CB8AC3E}">
        <p14:creationId xmlns:p14="http://schemas.microsoft.com/office/powerpoint/2010/main" val="19281504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Proposals must be received by 5 p.m. submitter's local time on the established deadline date. Failure to submit by 5</a:t>
            </a:r>
            <a:r>
              <a:rPr lang="en-US" baseline="0" dirty="0" smtClean="0"/>
              <a:t> </a:t>
            </a:r>
            <a:r>
              <a:rPr lang="en-US" dirty="0" smtClean="0"/>
              <a:t>p.m. submitter’s local time will result in the proposal not being accepted.</a:t>
            </a:r>
            <a:endParaRPr lang="en-US" b="0" i="0" dirty="0"/>
          </a:p>
        </p:txBody>
      </p:sp>
      <p:sp>
        <p:nvSpPr>
          <p:cNvPr id="4" name="Slide Number Placeholder 3"/>
          <p:cNvSpPr>
            <a:spLocks noGrp="1"/>
          </p:cNvSpPr>
          <p:nvPr>
            <p:ph type="sldNum" sz="quarter" idx="10"/>
          </p:nvPr>
        </p:nvSpPr>
        <p:spPr/>
        <p:txBody>
          <a:bodyPr/>
          <a:lstStyle/>
          <a:p>
            <a:fld id="{4C7E1CC9-C181-4583-9F0F-C39113424651}" type="slidenum">
              <a:rPr lang="en-US" smtClean="0"/>
              <a:t>35</a:t>
            </a:fld>
            <a:endParaRPr lang="en-US"/>
          </a:p>
        </p:txBody>
      </p:sp>
    </p:spTree>
    <p:extLst>
      <p:ext uri="{BB962C8B-B14F-4D97-AF65-F5344CB8AC3E}">
        <p14:creationId xmlns:p14="http://schemas.microsoft.com/office/powerpoint/2010/main" val="1822628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OAC recognizes that software and data infrastructure constitute fundamental infrastructure that cross-cuts academic, government, civic, and commercial organizations. The program encourages proposals to explore novel partnerships beyond academe wherever beneficial and permissible within the guidelines of the NSF </a:t>
            </a:r>
            <a:r>
              <a:rPr lang="en-US" i="1" dirty="0" smtClean="0"/>
              <a:t>Proposal &amp; Award Policies &amp; Procedures Guide (PAPPG)</a:t>
            </a:r>
            <a:r>
              <a:rPr lang="en-US" dirty="0" smtClean="0"/>
              <a:t>.</a:t>
            </a:r>
          </a:p>
          <a:p>
            <a:endParaRPr lang="en-US" b="0" i="0" dirty="0" smtClean="0"/>
          </a:p>
          <a:p>
            <a:pPr marL="285750" indent="-285750">
              <a:buFont typeface="Arial" charset="0"/>
              <a:buChar char="•"/>
            </a:pPr>
            <a:r>
              <a:rPr lang="en-US" dirty="0" smtClean="0"/>
              <a:t>What types of organizations organizations are allowed to submit proposals?</a:t>
            </a:r>
          </a:p>
          <a:p>
            <a:pPr marL="742950" lvl="1" indent="-285750">
              <a:buFont typeface="Arial" charset="0"/>
              <a:buChar char="•"/>
            </a:pPr>
            <a:r>
              <a:rPr lang="en-US" b="1" i="1" dirty="0" smtClean="0"/>
              <a:t>Universities and Colleges </a:t>
            </a:r>
            <a:r>
              <a:rPr lang="en-US" dirty="0" smtClean="0"/>
              <a:t>- Universities and two- and four-year colleges (including community colleges) accredited in, and having a campus located in, the US acting on behalf of their faculty members. Such organizations also are referred to as academic institutions. </a:t>
            </a:r>
          </a:p>
          <a:p>
            <a:pPr marL="742950" lvl="1" indent="-285750">
              <a:buFont typeface="Arial" charset="0"/>
              <a:buChar char="•"/>
            </a:pPr>
            <a:r>
              <a:rPr lang="en-US" b="1" i="1" dirty="0" smtClean="0"/>
              <a:t>Non-profit, non-academic organizations</a:t>
            </a:r>
            <a:r>
              <a:rPr lang="en-US" dirty="0" smtClean="0"/>
              <a:t>: Independent museums, observatories, research labs, professional societies and similar organizations in the U.S. associated with educational or research activities. </a:t>
            </a:r>
          </a:p>
          <a:p>
            <a:pPr marL="742950" lvl="1" indent="-285750">
              <a:buFont typeface="Arial" charset="0"/>
              <a:buChar char="•"/>
            </a:pPr>
            <a:r>
              <a:rPr lang="en-US" b="1" i="1" dirty="0" smtClean="0"/>
              <a:t>NSF-sponsored federally funded research and development centers (FFRDCs)</a:t>
            </a:r>
            <a:r>
              <a:rPr lang="en-US" dirty="0" smtClean="0"/>
              <a:t>, provided that they are not including costs for which federal funds have already been awarded or are expected to be awarded. </a:t>
            </a:r>
          </a:p>
          <a:p>
            <a:pPr marL="742950" lvl="1" indent="-285750">
              <a:buFont typeface="Arial" charset="0"/>
              <a:buChar char="•"/>
            </a:pPr>
            <a:endParaRPr lang="en-US" dirty="0" smtClean="0"/>
          </a:p>
          <a:p>
            <a:pPr marL="0" lvl="0" indent="0">
              <a:buFont typeface="Arial" charset="0"/>
              <a:buNone/>
            </a:pPr>
            <a:r>
              <a:rPr lang="en-US" dirty="0" smtClean="0"/>
              <a:t>The</a:t>
            </a:r>
            <a:r>
              <a:rPr lang="en-US" baseline="0" dirty="0" smtClean="0"/>
              <a:t> next question on</a:t>
            </a:r>
          </a:p>
          <a:p>
            <a:pPr marL="0" lvl="0" indent="0">
              <a:buFont typeface="Arial" charset="0"/>
              <a:buNone/>
            </a:pPr>
            <a:endParaRPr lang="en-US" dirty="0" smtClean="0"/>
          </a:p>
          <a:p>
            <a:pPr marL="285750" indent="-285750">
              <a:buFont typeface="Arial" charset="0"/>
              <a:buChar char="•"/>
            </a:pPr>
            <a:r>
              <a:rPr lang="en-US" dirty="0" smtClean="0"/>
              <a:t>How can other organizations participate?</a:t>
            </a:r>
          </a:p>
          <a:p>
            <a:pPr marL="742950" lvl="1" indent="-285750">
              <a:buFont typeface="Arial" charset="0"/>
              <a:buChar char="•"/>
            </a:pPr>
            <a:r>
              <a:rPr lang="en-US" dirty="0" smtClean="0"/>
              <a:t>Organizations eligible to serve as </a:t>
            </a:r>
            <a:r>
              <a:rPr lang="en-US" dirty="0" err="1" smtClean="0"/>
              <a:t>subawardees</a:t>
            </a:r>
            <a:r>
              <a:rPr lang="en-US" dirty="0" smtClean="0"/>
              <a:t> are all organizations eligible under the guidelines of the NSF </a:t>
            </a:r>
            <a:r>
              <a:rPr lang="en-US" i="1" dirty="0" smtClean="0"/>
              <a:t>Proposal &amp; Award Policies &amp; Procedures Guide (PAPPG)</a:t>
            </a:r>
            <a:r>
              <a:rPr lang="en-US" dirty="0" smtClean="0"/>
              <a:t>.</a:t>
            </a:r>
          </a:p>
          <a:p>
            <a:endParaRPr lang="en-US" b="0" i="0" dirty="0"/>
          </a:p>
        </p:txBody>
      </p:sp>
      <p:sp>
        <p:nvSpPr>
          <p:cNvPr id="4" name="Slide Number Placeholder 3"/>
          <p:cNvSpPr>
            <a:spLocks noGrp="1"/>
          </p:cNvSpPr>
          <p:nvPr>
            <p:ph type="sldNum" sz="quarter" idx="10"/>
          </p:nvPr>
        </p:nvSpPr>
        <p:spPr/>
        <p:txBody>
          <a:bodyPr/>
          <a:lstStyle/>
          <a:p>
            <a:fld id="{4C7E1CC9-C181-4583-9F0F-C39113424651}" type="slidenum">
              <a:rPr lang="en-US" smtClean="0"/>
              <a:t>36</a:t>
            </a:fld>
            <a:endParaRPr lang="en-US"/>
          </a:p>
        </p:txBody>
      </p:sp>
    </p:spTree>
    <p:extLst>
      <p:ext uri="{BB962C8B-B14F-4D97-AF65-F5344CB8AC3E}">
        <p14:creationId xmlns:p14="http://schemas.microsoft.com/office/powerpoint/2010/main" val="14479554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are a couple more questions about collaborations.</a:t>
            </a:r>
          </a:p>
          <a:p>
            <a:endParaRPr lang="en-US" dirty="0" smtClean="0"/>
          </a:p>
          <a:p>
            <a:pPr marL="285750" indent="-285750">
              <a:buFont typeface="Arial" charset="0"/>
              <a:buChar char="•"/>
            </a:pPr>
            <a:r>
              <a:rPr lang="en-US" b="1" i="1" dirty="0" smtClean="0"/>
              <a:t>How can a proposal integrate industry collaboration into the project?</a:t>
            </a:r>
            <a:r>
              <a:rPr lang="en-US" dirty="0" smtClean="0"/>
              <a:t>   </a:t>
            </a:r>
          </a:p>
          <a:p>
            <a:pPr marL="285750" indent="-285750">
              <a:buFont typeface="Arial" charset="0"/>
              <a:buChar char="•"/>
            </a:pPr>
            <a:endParaRPr lang="en-US" dirty="0" smtClean="0"/>
          </a:p>
          <a:p>
            <a:pPr marL="742950" lvl="1" indent="-285750">
              <a:buFont typeface="Arial" charset="0"/>
              <a:buChar char="•"/>
            </a:pPr>
            <a:r>
              <a:rPr lang="en-US" dirty="0" smtClean="0"/>
              <a:t>Industry participants may be included as a </a:t>
            </a:r>
            <a:r>
              <a:rPr lang="en-US" dirty="0" err="1" smtClean="0"/>
              <a:t>subaward</a:t>
            </a:r>
            <a:r>
              <a:rPr lang="en-US" dirty="0" smtClean="0"/>
              <a:t> within the proposal.  </a:t>
            </a:r>
          </a:p>
          <a:p>
            <a:pPr marL="742950" lvl="1" indent="-285750">
              <a:buFont typeface="Arial" charset="0"/>
              <a:buChar char="•"/>
            </a:pPr>
            <a:r>
              <a:rPr lang="en-US" dirty="0" smtClean="0"/>
              <a:t>Industry investigators may serve as co-PIs or senior personnel on a proposal.  (See PAPPG, Part I, E.3).  </a:t>
            </a:r>
          </a:p>
          <a:p>
            <a:pPr marL="742950" lvl="1" indent="-285750">
              <a:buFont typeface="Arial" charset="0"/>
              <a:buChar char="•"/>
            </a:pPr>
            <a:r>
              <a:rPr lang="en-US" dirty="0" smtClean="0"/>
              <a:t>Industry participants may be (unfunded) collaborators.</a:t>
            </a:r>
          </a:p>
          <a:p>
            <a:pPr marL="742950" lvl="1" indent="-285750">
              <a:buFont typeface="Arial" charset="0"/>
              <a:buChar char="•"/>
            </a:pPr>
            <a:r>
              <a:rPr lang="en-US" dirty="0" smtClean="0"/>
              <a:t>Industry participation should be integrated through the management plan. </a:t>
            </a:r>
          </a:p>
          <a:p>
            <a:pPr marL="1200150" lvl="2" indent="-285750">
              <a:buFont typeface="Arial" charset="0"/>
              <a:buChar char="•"/>
            </a:pPr>
            <a:endParaRPr lang="en-US" dirty="0" smtClean="0"/>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The</a:t>
            </a:r>
            <a:r>
              <a:rPr lang="en-US" baseline="0" dirty="0" smtClean="0"/>
              <a:t> next question on</a:t>
            </a:r>
          </a:p>
          <a:p>
            <a:pPr marL="0" lvl="0" indent="0">
              <a:buFont typeface="Arial" charset="0"/>
              <a:buNone/>
            </a:pPr>
            <a:endParaRPr lang="en-US" dirty="0" smtClean="0"/>
          </a:p>
          <a:p>
            <a:pPr marL="285750" lvl="0" indent="-285750">
              <a:buFont typeface="Arial" charset="0"/>
              <a:buChar char="•"/>
            </a:pPr>
            <a:r>
              <a:rPr lang="en-US" b="1" dirty="0" smtClean="0"/>
              <a:t>Can a foreign organization submit a proposal?</a:t>
            </a:r>
          </a:p>
          <a:p>
            <a:pPr marL="285750" lvl="0" indent="-285750">
              <a:buFont typeface="Arial" charset="0"/>
              <a:buChar char="•"/>
            </a:pPr>
            <a:endParaRPr lang="en-US" dirty="0" smtClean="0"/>
          </a:p>
          <a:p>
            <a:pPr marL="742950" lvl="1" indent="-285750">
              <a:buFont typeface="Arial" charset="0"/>
              <a:buChar char="•"/>
            </a:pPr>
            <a:r>
              <a:rPr lang="en-US" dirty="0" smtClean="0"/>
              <a:t>NSF rarely provides support to foreign organizations. NSF will consider proposals for cooperative projects involving US and foreign organizations, provided support is requested only for the US portion of the collaborative effort. </a:t>
            </a:r>
          </a:p>
          <a:p>
            <a:endParaRPr lang="en-US" b="0" i="0" dirty="0"/>
          </a:p>
        </p:txBody>
      </p:sp>
      <p:sp>
        <p:nvSpPr>
          <p:cNvPr id="4" name="Slide Number Placeholder 3"/>
          <p:cNvSpPr>
            <a:spLocks noGrp="1"/>
          </p:cNvSpPr>
          <p:nvPr>
            <p:ph type="sldNum" sz="quarter" idx="10"/>
          </p:nvPr>
        </p:nvSpPr>
        <p:spPr/>
        <p:txBody>
          <a:bodyPr/>
          <a:lstStyle/>
          <a:p>
            <a:fld id="{4C7E1CC9-C181-4583-9F0F-C39113424651}" type="slidenum">
              <a:rPr lang="en-US" smtClean="0"/>
              <a:t>37</a:t>
            </a:fld>
            <a:endParaRPr lang="en-US"/>
          </a:p>
        </p:txBody>
      </p:sp>
    </p:spTree>
    <p:extLst>
      <p:ext uri="{BB962C8B-B14F-4D97-AF65-F5344CB8AC3E}">
        <p14:creationId xmlns:p14="http://schemas.microsoft.com/office/powerpoint/2010/main" val="9890222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en-US" b="1" dirty="0" smtClean="0"/>
              <a:t>The next three questions address the differences between this and other solicitations.</a:t>
            </a:r>
          </a:p>
          <a:p>
            <a:pPr marL="285750" indent="-285750">
              <a:buFont typeface="Arial" charset="0"/>
              <a:buChar char="•"/>
            </a:pPr>
            <a:endParaRPr lang="en-US" b="1" dirty="0" smtClean="0"/>
          </a:p>
          <a:p>
            <a:pPr marL="285750" indent="-285750">
              <a:buFont typeface="Arial" charset="0"/>
              <a:buChar char="•"/>
            </a:pPr>
            <a:r>
              <a:rPr lang="en-US" b="1" dirty="0" smtClean="0"/>
              <a:t>First,</a:t>
            </a:r>
            <a:r>
              <a:rPr lang="en-US" b="1" baseline="0" dirty="0" smtClean="0"/>
              <a:t> w</a:t>
            </a:r>
            <a:r>
              <a:rPr lang="en-US" b="1" dirty="0" smtClean="0"/>
              <a:t>hat is the difference between a data and a software proposal submission? </a:t>
            </a:r>
            <a:endParaRPr lang="en-US" sz="1600" b="1" dirty="0" smtClean="0"/>
          </a:p>
          <a:p>
            <a:pPr marL="742950" lvl="1" indent="-285750">
              <a:buFont typeface="Arial" charset="0"/>
              <a:buChar char="•"/>
            </a:pPr>
            <a:r>
              <a:rPr lang="en-US" dirty="0" smtClean="0"/>
              <a:t>The data proposal (either a Data Element or a Data Framework proposal) has data attributes as the core enabler for the success of the project. </a:t>
            </a:r>
          </a:p>
          <a:p>
            <a:pPr marL="742950" lvl="1" indent="-285750">
              <a:buFont typeface="Arial" charset="0"/>
              <a:buChar char="•"/>
            </a:pPr>
            <a:r>
              <a:rPr lang="en-US" dirty="0" smtClean="0"/>
              <a:t>The software proposal (either a Software Element or a Software Framework proposal) has </a:t>
            </a:r>
            <a:r>
              <a:rPr lang="en-US" smtClean="0"/>
              <a:t>software attributes </a:t>
            </a:r>
            <a:r>
              <a:rPr lang="en-US" dirty="0" smtClean="0"/>
              <a:t>as the core enabler for the success of the project. </a:t>
            </a:r>
          </a:p>
          <a:p>
            <a:pPr marL="742950" lvl="1" indent="-285750">
              <a:buFont typeface="Arial" charset="0"/>
              <a:buChar char="•"/>
            </a:pPr>
            <a:r>
              <a:rPr lang="en-US" dirty="0" smtClean="0"/>
              <a:t>There are obvious areas of overlap; proposers are encouraged to clearly identify where they expect to make major contributions.</a:t>
            </a:r>
          </a:p>
          <a:p>
            <a:pPr marL="285750" indent="-285750">
              <a:buFont typeface="Arial" charset="0"/>
              <a:buChar char="•"/>
            </a:pPr>
            <a:endParaRPr lang="en-US" dirty="0" smtClean="0"/>
          </a:p>
          <a:p>
            <a:pPr marL="285750" indent="-285750">
              <a:buFont typeface="Arial" charset="0"/>
              <a:buChar char="•"/>
            </a:pPr>
            <a:r>
              <a:rPr lang="en-US" b="1" dirty="0" smtClean="0"/>
              <a:t>Second, how do CSSI proposals differ from Computational and Data-Enabled Science and Engineering (CDS&amp;E) proposals?</a:t>
            </a:r>
          </a:p>
          <a:p>
            <a:pPr marL="742950" lvl="1" indent="-285750">
              <a:buFont typeface="Arial" charset="0"/>
              <a:buChar char="•"/>
            </a:pPr>
            <a:r>
              <a:rPr lang="en-US" dirty="0" smtClean="0"/>
              <a:t>CDS&amp;E emphasizes research in, rather than the development of, cyberinfrastructure systems.  </a:t>
            </a:r>
          </a:p>
          <a:p>
            <a:pPr marL="742950" lvl="1" indent="-285750">
              <a:buFont typeface="Arial" charset="0"/>
              <a:buChar char="•"/>
            </a:pPr>
            <a:r>
              <a:rPr lang="en-US" dirty="0" smtClean="0"/>
              <a:t>CSSI focuses upon development of data and software systems that support research.</a:t>
            </a:r>
          </a:p>
          <a:p>
            <a:pPr marL="742950" lvl="1" indent="-285750">
              <a:buFont typeface="Arial" charset="0"/>
              <a:buChar char="•"/>
            </a:pPr>
            <a:endParaRPr lang="en-US" dirty="0" smtClean="0"/>
          </a:p>
          <a:p>
            <a:pPr marL="285750" indent="-285750">
              <a:buFont typeface="Arial" charset="0"/>
              <a:buChar char="•"/>
            </a:pPr>
            <a:r>
              <a:rPr lang="en-US" b="1" dirty="0" smtClean="0"/>
              <a:t>And finally, how are data proposals to CSSI different from BIGDATA proposals?</a:t>
            </a:r>
          </a:p>
          <a:p>
            <a:pPr marL="742950" lvl="1" indent="-285750">
              <a:buFont typeface="Arial" charset="0"/>
              <a:buChar char="•"/>
            </a:pPr>
            <a:r>
              <a:rPr lang="en-US" dirty="0" smtClean="0"/>
              <a:t>Data proposals to CSSI focus upon innovative, use-inspired and user-tested infrastructure that contributes to future discovery across communities.  </a:t>
            </a:r>
          </a:p>
          <a:p>
            <a:pPr marL="742950" lvl="1" indent="-285750">
              <a:buFont typeface="Arial" charset="0"/>
              <a:buChar char="•"/>
            </a:pPr>
            <a:r>
              <a:rPr lang="en-US" dirty="0" smtClean="0"/>
              <a:t>BIGDATA focuses on research challenges in the foundations of data science, and development of innovative applications.</a:t>
            </a:r>
          </a:p>
          <a:p>
            <a:endParaRPr lang="en-US" b="0" i="0" dirty="0"/>
          </a:p>
        </p:txBody>
      </p:sp>
      <p:sp>
        <p:nvSpPr>
          <p:cNvPr id="4" name="Slide Number Placeholder 3"/>
          <p:cNvSpPr>
            <a:spLocks noGrp="1"/>
          </p:cNvSpPr>
          <p:nvPr>
            <p:ph type="sldNum" sz="quarter" idx="10"/>
          </p:nvPr>
        </p:nvSpPr>
        <p:spPr/>
        <p:txBody>
          <a:bodyPr/>
          <a:lstStyle/>
          <a:p>
            <a:fld id="{4C7E1CC9-C181-4583-9F0F-C39113424651}" type="slidenum">
              <a:rPr lang="en-US" smtClean="0"/>
              <a:t>38</a:t>
            </a:fld>
            <a:endParaRPr lang="en-US"/>
          </a:p>
        </p:txBody>
      </p:sp>
    </p:spTree>
    <p:extLst>
      <p:ext uri="{BB962C8B-B14F-4D97-AF65-F5344CB8AC3E}">
        <p14:creationId xmlns:p14="http://schemas.microsoft.com/office/powerpoint/2010/main" val="11384339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D7B37C89-2A4D-41DE-9B32-0156D98AD2DE}" type="slidenum">
              <a:rPr lang="en-US"/>
              <a:pPr/>
              <a:t>39</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a:spcBef>
                <a:spcPct val="0"/>
              </a:spcBef>
            </a:pPr>
            <a:r>
              <a:rPr lang="en-US" sz="1200" kern="1200" dirty="0" smtClean="0">
                <a:solidFill>
                  <a:schemeClr val="tx1"/>
                </a:solidFill>
                <a:effectLst/>
                <a:latin typeface="Times New Roman" pitchFamily="18" charset="0"/>
                <a:ea typeface="ＭＳ Ｐゴシック" charset="-128"/>
                <a:cs typeface="ＭＳ Ｐゴシック" charset="-128"/>
              </a:rPr>
              <a:t>The slides and the script for this webcast, as well as an audio recording, will be available at http://www.nsf.gov/events/.  On that page, you’ll need to look for this webcast among the list of events.  I invite your questions now, via email  or</a:t>
            </a:r>
            <a:r>
              <a:rPr lang="en-US" sz="1200" kern="1200" baseline="0" dirty="0" smtClean="0">
                <a:solidFill>
                  <a:schemeClr val="tx1"/>
                </a:solidFill>
                <a:effectLst/>
                <a:latin typeface="Times New Roman" pitchFamily="18" charset="0"/>
                <a:ea typeface="ＭＳ Ｐゴシック" charset="-128"/>
                <a:cs typeface="ＭＳ Ｐゴシック" charset="-128"/>
              </a:rPr>
              <a:t> via telephone to Vipin Chaudhary, Amy Walton or Rajiv </a:t>
            </a:r>
            <a:r>
              <a:rPr lang="en-US" sz="1200" kern="1200" baseline="0" dirty="0" err="1" smtClean="0">
                <a:solidFill>
                  <a:schemeClr val="tx1"/>
                </a:solidFill>
                <a:effectLst/>
                <a:latin typeface="Times New Roman" pitchFamily="18" charset="0"/>
                <a:ea typeface="ＭＳ Ｐゴシック" charset="-128"/>
                <a:cs typeface="ＭＳ Ｐゴシック" charset="-128"/>
              </a:rPr>
              <a:t>Ramnath</a:t>
            </a:r>
            <a:r>
              <a:rPr lang="en-US" sz="1200" kern="1200" dirty="0" smtClean="0">
                <a:solidFill>
                  <a:schemeClr val="tx1"/>
                </a:solidFill>
                <a:effectLst/>
                <a:latin typeface="Times New Roman" pitchFamily="18" charset="0"/>
                <a:ea typeface="ＭＳ Ｐゴシック" charset="-128"/>
                <a:cs typeface="ＭＳ Ｐゴシック" charset="-128"/>
              </a:rPr>
              <a:t>.  You can also find contact</a:t>
            </a:r>
            <a:r>
              <a:rPr lang="en-US" sz="1200" kern="1200" baseline="0" dirty="0" smtClean="0">
                <a:solidFill>
                  <a:schemeClr val="tx1"/>
                </a:solidFill>
                <a:effectLst/>
                <a:latin typeface="Times New Roman" pitchFamily="18" charset="0"/>
                <a:ea typeface="ＭＳ Ｐゴシック" charset="-128"/>
                <a:cs typeface="ＭＳ Ｐゴシック" charset="-128"/>
              </a:rPr>
              <a:t> details for program officers from other NSF Directorates who are involved in the CSSI program on the solicitation web page.</a:t>
            </a:r>
            <a:endParaRPr lang="en-US" dirty="0" smtClean="0">
              <a:latin typeface="Times New Roman" charset="0"/>
            </a:endParaRPr>
          </a:p>
        </p:txBody>
      </p:sp>
    </p:spTree>
    <p:extLst>
      <p:ext uri="{BB962C8B-B14F-4D97-AF65-F5344CB8AC3E}">
        <p14:creationId xmlns:p14="http://schemas.microsoft.com/office/powerpoint/2010/main" val="1377078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The CSSI</a:t>
            </a:r>
            <a:r>
              <a:rPr lang="en-US" sz="1200" baseline="0" dirty="0" smtClean="0"/>
              <a:t> </a:t>
            </a:r>
            <a:r>
              <a:rPr lang="en-US" sz="1200" dirty="0" smtClean="0"/>
              <a:t>program focuses on supporting robust, reliable and sustainable data and</a:t>
            </a:r>
            <a:r>
              <a:rPr lang="en-US" sz="1200" baseline="0" dirty="0" smtClean="0"/>
              <a:t> </a:t>
            </a:r>
            <a:r>
              <a:rPr lang="en-US" sz="1200" dirty="0" smtClean="0"/>
              <a:t>software cyberinfrastructure</a:t>
            </a:r>
            <a:r>
              <a:rPr lang="en-US" sz="1200" baseline="0" dirty="0" smtClean="0"/>
              <a:t> </a:t>
            </a:r>
            <a:r>
              <a:rPr lang="en-US" sz="1200" dirty="0" smtClean="0"/>
              <a:t>that will support and advance sustained scientific innovation and discovery. Thus, proposals are strongly encouraged to describe their approach to data management and quality software development through a defined software engineering process that includes software testing, the appropriate use of analysis tools and capabilities.</a:t>
            </a:r>
            <a:endParaRPr lang="en-US" dirty="0"/>
          </a:p>
        </p:txBody>
      </p:sp>
      <p:sp>
        <p:nvSpPr>
          <p:cNvPr id="4" name="Slide Number Placeholder 3"/>
          <p:cNvSpPr>
            <a:spLocks noGrp="1"/>
          </p:cNvSpPr>
          <p:nvPr>
            <p:ph type="sldNum" sz="quarter" idx="10"/>
          </p:nvPr>
        </p:nvSpPr>
        <p:spPr/>
        <p:txBody>
          <a:bodyPr/>
          <a:lstStyle/>
          <a:p>
            <a:fld id="{62F8A193-9A88-4C12-A131-3411C4BCE5F8}" type="slidenum">
              <a:rPr lang="en-US" smtClean="0"/>
              <a:pPr/>
              <a:t>4</a:t>
            </a:fld>
            <a:endParaRPr lang="en-US"/>
          </a:p>
        </p:txBody>
      </p:sp>
    </p:spTree>
    <p:extLst>
      <p:ext uri="{BB962C8B-B14F-4D97-AF65-F5344CB8AC3E}">
        <p14:creationId xmlns:p14="http://schemas.microsoft.com/office/powerpoint/2010/main" val="780405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CSSI</a:t>
            </a:r>
            <a:r>
              <a:rPr lang="en-US" baseline="0" dirty="0" smtClean="0"/>
              <a:t> program </a:t>
            </a:r>
            <a:r>
              <a:rPr lang="en-US" dirty="0" smtClean="0"/>
              <a:t>integrates the data and software elements of advanced cyberinfrastructure.</a:t>
            </a:r>
          </a:p>
          <a:p>
            <a:endParaRPr lang="en-US" dirty="0" smtClean="0"/>
          </a:p>
          <a:p>
            <a:r>
              <a:rPr lang="en-US" dirty="0" smtClean="0"/>
              <a:t>By integrating two major and long-running NSF program solicitations [Data Infrastructure Building Blocks (DIBBs) and Software Infrastructure for Sustained Innovation (SI2)] under a single umbrella called Cyberinfrastructure for Sustained Scientific Innovation (CSSI), NSF seeks to enable funding opportunities that are flexible and responsive to the evolving and emerging needs in integrated data and software cyberinfrastructure. This integration also minimizes multiple and overlapping submissions while</a:t>
            </a:r>
            <a:r>
              <a:rPr lang="en-US" baseline="0" dirty="0" smtClean="0"/>
              <a:t> encouraging integrated science-driven cyberinfrastructure.</a:t>
            </a:r>
            <a:endParaRPr lang="en-US" dirty="0"/>
          </a:p>
        </p:txBody>
      </p:sp>
      <p:sp>
        <p:nvSpPr>
          <p:cNvPr id="4" name="Slide Number Placeholder 3"/>
          <p:cNvSpPr>
            <a:spLocks noGrp="1"/>
          </p:cNvSpPr>
          <p:nvPr>
            <p:ph type="sldNum" sz="quarter" idx="10"/>
          </p:nvPr>
        </p:nvSpPr>
        <p:spPr/>
        <p:txBody>
          <a:bodyPr/>
          <a:lstStyle/>
          <a:p>
            <a:fld id="{4C7E1CC9-C181-4583-9F0F-C39113424651}" type="slidenum">
              <a:rPr lang="en-US" smtClean="0"/>
              <a:t>5</a:t>
            </a:fld>
            <a:endParaRPr lang="en-US"/>
          </a:p>
        </p:txBody>
      </p:sp>
    </p:spTree>
    <p:extLst>
      <p:ext uri="{BB962C8B-B14F-4D97-AF65-F5344CB8AC3E}">
        <p14:creationId xmlns:p14="http://schemas.microsoft.com/office/powerpoint/2010/main" val="581585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a:buFont typeface="Arial" charset="0"/>
              <a:buNone/>
            </a:pPr>
            <a:r>
              <a:rPr lang="en-US" dirty="0" smtClean="0"/>
              <a:t>The</a:t>
            </a:r>
            <a:r>
              <a:rPr lang="en-US" baseline="0" dirty="0" smtClean="0"/>
              <a:t> </a:t>
            </a:r>
            <a:r>
              <a:rPr lang="en-US" dirty="0" smtClean="0"/>
              <a:t>CSSI program is guided by six principles.</a:t>
            </a:r>
            <a:r>
              <a:rPr lang="en-US" baseline="0" dirty="0" smtClean="0"/>
              <a:t> </a:t>
            </a:r>
            <a:r>
              <a:rPr lang="en-US" sz="1200" dirty="0" smtClean="0">
                <a:solidFill>
                  <a:schemeClr val="tx1"/>
                </a:solidFill>
              </a:rPr>
              <a:t>The project must explicitly address these principles, which translate into solicitation-specific criteria.</a:t>
            </a:r>
          </a:p>
          <a:p>
            <a:endParaRPr lang="en-US" baseline="0" dirty="0" smtClean="0"/>
          </a:p>
          <a:p>
            <a:pPr marL="285750" indent="-285750" algn="l">
              <a:buFont typeface="Arial" charset="0"/>
              <a:buChar char="•"/>
            </a:pPr>
            <a:r>
              <a:rPr lang="en-US" sz="1200" b="1" i="1" dirty="0" smtClean="0">
                <a:solidFill>
                  <a:schemeClr val="tx1"/>
                </a:solidFill>
              </a:rPr>
              <a:t>The project must be Science-driven</a:t>
            </a:r>
            <a:r>
              <a:rPr lang="en-US" sz="1200" b="0" i="0" dirty="0" smtClean="0">
                <a:solidFill>
                  <a:schemeClr val="tx1"/>
                </a:solidFill>
              </a:rPr>
              <a:t>,</a:t>
            </a:r>
            <a:r>
              <a:rPr lang="en-US" sz="1200" b="0" i="0" baseline="0" dirty="0" smtClean="0">
                <a:solidFill>
                  <a:schemeClr val="tx1"/>
                </a:solidFill>
              </a:rPr>
              <a:t> p</a:t>
            </a:r>
            <a:r>
              <a:rPr lang="en-US" sz="1200" dirty="0" smtClean="0">
                <a:solidFill>
                  <a:schemeClr val="tx1"/>
                </a:solidFill>
              </a:rPr>
              <a:t>romoting science excellence, enabling fundamentally new scientific advances; and benefiting science and engineering communities beyond the participating communities.</a:t>
            </a:r>
          </a:p>
          <a:p>
            <a:pPr marL="285750" indent="-285750" algn="l">
              <a:buFont typeface="Arial" charset="0"/>
              <a:buChar char="•"/>
            </a:pPr>
            <a:r>
              <a:rPr lang="en-US" sz="1200" b="1" i="1" dirty="0" smtClean="0">
                <a:solidFill>
                  <a:schemeClr val="tx1"/>
                </a:solidFill>
              </a:rPr>
              <a:t>The project must be  Innovative</a:t>
            </a:r>
            <a:r>
              <a:rPr lang="en-US" sz="1200" b="0" i="0" dirty="0" smtClean="0">
                <a:solidFill>
                  <a:schemeClr val="tx1"/>
                </a:solidFill>
              </a:rPr>
              <a:t>,</a:t>
            </a:r>
            <a:r>
              <a:rPr lang="en-US" sz="1200" b="0" i="0" baseline="0" dirty="0" smtClean="0">
                <a:solidFill>
                  <a:schemeClr val="tx1"/>
                </a:solidFill>
              </a:rPr>
              <a:t> e</a:t>
            </a:r>
            <a:r>
              <a:rPr lang="en-US" sz="1200" dirty="0" smtClean="0">
                <a:solidFill>
                  <a:schemeClr val="tx1"/>
                </a:solidFill>
              </a:rPr>
              <a:t>mphasizing unique NSF contributions; building the capability, capacity, and cohesiveness of a national CI ecosystem; and considers both the human and technical aspects of the CI.</a:t>
            </a:r>
          </a:p>
          <a:p>
            <a:pPr marL="285750" indent="-285750" algn="l">
              <a:buFont typeface="Arial" charset="0"/>
              <a:buChar char="•"/>
            </a:pPr>
            <a:r>
              <a:rPr lang="en-US" sz="1200" b="1" i="1" dirty="0" smtClean="0">
                <a:solidFill>
                  <a:schemeClr val="tx1"/>
                </a:solidFill>
              </a:rPr>
              <a:t>The project must be Collaborative</a:t>
            </a:r>
            <a:r>
              <a:rPr lang="en-US" sz="1200" b="0" i="0" baseline="0" dirty="0" smtClean="0">
                <a:solidFill>
                  <a:schemeClr val="tx1"/>
                </a:solidFill>
              </a:rPr>
              <a:t>, f</a:t>
            </a:r>
            <a:r>
              <a:rPr lang="en-US" sz="1200" dirty="0" smtClean="0">
                <a:solidFill>
                  <a:schemeClr val="tx1"/>
                </a:solidFill>
              </a:rPr>
              <a:t>ostering partnerships and community development; actively engages CI experts, specialists and scientists working in concert with domain scientists who are users of CI.</a:t>
            </a:r>
          </a:p>
          <a:p>
            <a:pPr marL="285750" indent="-285750" algn="l">
              <a:buFont typeface="Arial" charset="0"/>
              <a:buChar char="•"/>
            </a:pPr>
            <a:r>
              <a:rPr lang="en-US" sz="1200" b="1" i="1" dirty="0" smtClean="0">
                <a:solidFill>
                  <a:schemeClr val="tx1"/>
                </a:solidFill>
              </a:rPr>
              <a:t>The project must be Leveraged</a:t>
            </a:r>
            <a:r>
              <a:rPr lang="en-US" sz="1200" b="0" i="0" dirty="0" smtClean="0">
                <a:solidFill>
                  <a:schemeClr val="tx1"/>
                </a:solidFill>
              </a:rPr>
              <a:t>,</a:t>
            </a:r>
            <a:r>
              <a:rPr lang="en-US" sz="1200" b="0" i="0" baseline="0" dirty="0" smtClean="0">
                <a:solidFill>
                  <a:schemeClr val="tx1"/>
                </a:solidFill>
              </a:rPr>
              <a:t> </a:t>
            </a:r>
            <a:r>
              <a:rPr lang="en-US" sz="1200" dirty="0" smtClean="0">
                <a:solidFill>
                  <a:schemeClr val="tx1"/>
                </a:solidFill>
              </a:rPr>
              <a:t>building on existing, recognized capabilities.</a:t>
            </a:r>
          </a:p>
          <a:p>
            <a:pPr marL="285750" indent="-285750" algn="l">
              <a:buFont typeface="Arial" charset="0"/>
              <a:buChar char="•"/>
            </a:pPr>
            <a:r>
              <a:rPr lang="en-US" sz="1200" b="1" i="1" dirty="0" smtClean="0">
                <a:solidFill>
                  <a:schemeClr val="tx1"/>
                </a:solidFill>
              </a:rPr>
              <a:t>The project must be Strategic</a:t>
            </a:r>
            <a:r>
              <a:rPr lang="en-US" sz="1200" b="0" i="1" dirty="0" smtClean="0">
                <a:solidFill>
                  <a:schemeClr val="tx1"/>
                </a:solidFill>
              </a:rPr>
              <a:t>, </a:t>
            </a:r>
            <a:r>
              <a:rPr lang="en-US" sz="1200" b="0" i="0" dirty="0" smtClean="0">
                <a:solidFill>
                  <a:schemeClr val="tx1"/>
                </a:solidFill>
              </a:rPr>
              <a:t>with</a:t>
            </a:r>
            <a:r>
              <a:rPr lang="en-US" sz="1200" b="0" i="1" dirty="0" smtClean="0">
                <a:solidFill>
                  <a:schemeClr val="tx1"/>
                </a:solidFill>
              </a:rPr>
              <a:t> </a:t>
            </a:r>
            <a:r>
              <a:rPr lang="en-US" sz="1200" b="0" i="0" baseline="0" dirty="0" smtClean="0">
                <a:solidFill>
                  <a:schemeClr val="tx1"/>
                </a:solidFill>
              </a:rPr>
              <a:t>m</a:t>
            </a:r>
            <a:r>
              <a:rPr lang="en-US" sz="1200" dirty="0" smtClean="0">
                <a:solidFill>
                  <a:schemeClr val="tx1"/>
                </a:solidFill>
              </a:rPr>
              <a:t>anagement plans and metrics that encourage measurement of progress and sharing of results.</a:t>
            </a:r>
          </a:p>
          <a:p>
            <a:pPr marL="285750" indent="-285750" algn="l">
              <a:buFont typeface="Arial" charset="0"/>
              <a:buChar char="•"/>
            </a:pPr>
            <a:r>
              <a:rPr lang="en-US" sz="1200" b="1" i="1" dirty="0" smtClean="0">
                <a:solidFill>
                  <a:schemeClr val="tx1"/>
                </a:solidFill>
              </a:rPr>
              <a:t>The project must be Sustained</a:t>
            </a:r>
            <a:r>
              <a:rPr lang="en-US" sz="1200" b="0" i="0" dirty="0" smtClean="0">
                <a:solidFill>
                  <a:schemeClr val="tx1"/>
                </a:solidFill>
              </a:rPr>
              <a:t>,</a:t>
            </a:r>
            <a:r>
              <a:rPr lang="en-US" sz="1200" b="0" i="0" baseline="0" dirty="0" smtClean="0">
                <a:solidFill>
                  <a:schemeClr val="tx1"/>
                </a:solidFill>
              </a:rPr>
              <a:t> p</a:t>
            </a:r>
            <a:r>
              <a:rPr lang="en-US" sz="1200" dirty="0" smtClean="0">
                <a:solidFill>
                  <a:schemeClr val="tx1"/>
                </a:solidFill>
              </a:rPr>
              <a:t>roviding benefits beyond the participants and the lifetime of the award, and resulting in widely accessible long-term community cyberinfrastructure.  </a:t>
            </a:r>
          </a:p>
          <a:p>
            <a:endParaRPr lang="en-US" dirty="0"/>
          </a:p>
        </p:txBody>
      </p:sp>
      <p:sp>
        <p:nvSpPr>
          <p:cNvPr id="4" name="Slide Number Placeholder 3"/>
          <p:cNvSpPr>
            <a:spLocks noGrp="1"/>
          </p:cNvSpPr>
          <p:nvPr>
            <p:ph type="sldNum" sz="quarter" idx="10"/>
          </p:nvPr>
        </p:nvSpPr>
        <p:spPr/>
        <p:txBody>
          <a:bodyPr/>
          <a:lstStyle/>
          <a:p>
            <a:fld id="{4C7E1CC9-C181-4583-9F0F-C39113424651}" type="slidenum">
              <a:rPr lang="en-US" smtClean="0"/>
              <a:t>6</a:t>
            </a:fld>
            <a:endParaRPr lang="en-US"/>
          </a:p>
        </p:txBody>
      </p:sp>
    </p:spTree>
    <p:extLst>
      <p:ext uri="{BB962C8B-B14F-4D97-AF65-F5344CB8AC3E}">
        <p14:creationId xmlns:p14="http://schemas.microsoft.com/office/powerpoint/2010/main" val="1463165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smtClean="0"/>
              <a:t>Cyberinfrastructure for Sustained Scientific Innovation</a:t>
            </a:r>
            <a:r>
              <a:rPr lang="en-US" sz="1200" dirty="0" smtClean="0"/>
              <a:t> </a:t>
            </a:r>
            <a:r>
              <a:rPr lang="en-US" baseline="0" dirty="0" smtClean="0"/>
              <a:t>is a crosscutting program that involves program officers from every NSF Directorate. Participating divisions and program officers are listed here, and several of are colleagues are attending today’s webinar.</a:t>
            </a:r>
          </a:p>
          <a:p>
            <a:endParaRPr lang="en-US" baseline="0" dirty="0" smtClean="0"/>
          </a:p>
          <a:p>
            <a:r>
              <a:rPr lang="en-US" baseline="0" dirty="0" smtClean="0"/>
              <a:t>The participant list can also be reviewed on solicitation web page at:  </a:t>
            </a:r>
            <a:r>
              <a:rPr lang="en-US" sz="1200" u="sng" dirty="0" smtClean="0">
                <a:hlinkClick r:id="rId3"/>
              </a:rPr>
              <a:t>https://www.nsf.gov/pubs/2018/nsf18531/nsf18531.htm</a:t>
            </a:r>
            <a:endParaRPr lang="en-US" sz="1200" dirty="0"/>
          </a:p>
        </p:txBody>
      </p:sp>
      <p:sp>
        <p:nvSpPr>
          <p:cNvPr id="4" name="Slide Number Placeholder 3"/>
          <p:cNvSpPr>
            <a:spLocks noGrp="1"/>
          </p:cNvSpPr>
          <p:nvPr>
            <p:ph type="sldNum" sz="quarter" idx="10"/>
          </p:nvPr>
        </p:nvSpPr>
        <p:spPr/>
        <p:txBody>
          <a:bodyPr/>
          <a:lstStyle/>
          <a:p>
            <a:fld id="{62F8A193-9A88-4C12-A131-3411C4BCE5F8}" type="slidenum">
              <a:rPr lang="en-US" smtClean="0"/>
              <a:pPr/>
              <a:t>7</a:t>
            </a:fld>
            <a:endParaRPr lang="en-US"/>
          </a:p>
        </p:txBody>
      </p:sp>
    </p:spTree>
    <p:extLst>
      <p:ext uri="{BB962C8B-B14F-4D97-AF65-F5344CB8AC3E}">
        <p14:creationId xmlns:p14="http://schemas.microsoft.com/office/powerpoint/2010/main" val="1878608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The CSSI solicitation is responsive to national and NSF-wide objectives, as well as priorities in specific science areas.  This slide identifies</a:t>
            </a:r>
            <a:r>
              <a:rPr lang="en-US" sz="1200" baseline="0" dirty="0" smtClean="0"/>
              <a:t> a national initiative and an NSF initiative that are of interest to this solicitation.  The next several slides summarize areas of interest within the Foundation.</a:t>
            </a:r>
            <a:endParaRPr lang="en-US" sz="120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This CSSI solicitation welcomes proposals that advance the objectives of the National Strategic Computing Initiative (NSCI), an effort aimed at sustaining and enhancing the U.S. scientific, technological, and economic leadership position in high-performance computing (HPC) research, development, and deployment. Information about the NSCI together with the strategic plans, results of community workshops, background studies and other relevant resources, which suggest priority areas in both the domain sciences and the HPC and software infrastructure, are available at </a:t>
            </a:r>
            <a:r>
              <a:rPr lang="en-US" sz="1200" dirty="0" smtClean="0">
                <a:hlinkClick r:id="rId3"/>
              </a:rPr>
              <a:t>https://www.nsf.gov/nsci/</a:t>
            </a:r>
            <a:r>
              <a:rPr lang="en-US" sz="1200"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smtClean="0"/>
              <a:t>This CSSI</a:t>
            </a:r>
            <a:r>
              <a:rPr lang="en-US" sz="1200" baseline="0" dirty="0" smtClean="0"/>
              <a:t> solicitation also welcomes proposals that advance the objective of Harnessing the Data Revolution, one of NSF’s Big Ideas. </a:t>
            </a:r>
            <a:r>
              <a:rPr lang="en-US" sz="1200" dirty="0" smtClean="0"/>
              <a:t>This initiative is aimed at fundamental data science research, research data cyberinfrastructure, and the development of a 21st century data-capable workforce. HDR will enable new modes of data-driven discovery – allowing researchers to ask and answer new questions in frontier science and engineering, generate new knowledge and understanding, and accelerate discovery and innovation.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Proposers are encouraged to review these materials for priority areas identified by the research community.</a:t>
            </a:r>
          </a:p>
          <a:p>
            <a:endParaRPr lang="en-US" dirty="0"/>
          </a:p>
        </p:txBody>
      </p:sp>
      <p:sp>
        <p:nvSpPr>
          <p:cNvPr id="4" name="Slide Number Placeholder 3"/>
          <p:cNvSpPr>
            <a:spLocks noGrp="1"/>
          </p:cNvSpPr>
          <p:nvPr>
            <p:ph type="sldNum" sz="quarter" idx="10"/>
          </p:nvPr>
        </p:nvSpPr>
        <p:spPr/>
        <p:txBody>
          <a:bodyPr/>
          <a:lstStyle/>
          <a:p>
            <a:fld id="{62F8A193-9A88-4C12-A131-3411C4BCE5F8}" type="slidenum">
              <a:rPr lang="en-US" smtClean="0"/>
              <a:pPr/>
              <a:t>8</a:t>
            </a:fld>
            <a:endParaRPr lang="en-US"/>
          </a:p>
        </p:txBody>
      </p:sp>
    </p:spTree>
    <p:extLst>
      <p:ext uri="{BB962C8B-B14F-4D97-AF65-F5344CB8AC3E}">
        <p14:creationId xmlns:p14="http://schemas.microsoft.com/office/powerpoint/2010/main" val="439018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smtClean="0"/>
              <a:t>Within NSF, various organizations have additional specific information about their participation in this program:</a:t>
            </a:r>
          </a:p>
          <a:p>
            <a:pPr lvl="0"/>
            <a:endParaRPr lang="en-US" sz="1100" dirty="0" smtClean="0"/>
          </a:p>
          <a:p>
            <a:pPr lvl="0"/>
            <a:r>
              <a:rPr lang="en-US" sz="1100" dirty="0" smtClean="0"/>
              <a:t>The Office of Advanced Cyberinfrastructure (OAC) manages the CSSI program, and is especially interested in proposals that: </a:t>
            </a:r>
          </a:p>
          <a:p>
            <a:pPr marL="1085850" marR="0" lvl="2"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100" dirty="0" smtClean="0"/>
              <a:t>Enable new science and engineering not previously possible.</a:t>
            </a:r>
          </a:p>
          <a:p>
            <a:pPr marL="1085850" marR="0" lvl="2"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100" dirty="0" smtClean="0"/>
              <a:t>Contain innovation as an integral component of the project. Such research might encompass reproducibility, provenance, effectiveness, usability, and product adoption, adaptability to new technologies and to changing requirements, and the data</a:t>
            </a:r>
            <a:r>
              <a:rPr lang="en-US" sz="1100" baseline="0" dirty="0" smtClean="0"/>
              <a:t> and </a:t>
            </a:r>
            <a:r>
              <a:rPr lang="en-US" sz="1100" dirty="0" smtClean="0"/>
              <a:t>software development lifecycle processes used in the project;</a:t>
            </a:r>
          </a:p>
          <a:p>
            <a:pPr marL="1085850" marR="0" lvl="2"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100" dirty="0" smtClean="0"/>
              <a:t>Build on existing community CI services and software, and</a:t>
            </a:r>
            <a:r>
              <a:rPr lang="en-US" sz="1100" baseline="0" dirty="0" smtClean="0"/>
              <a:t> </a:t>
            </a:r>
            <a:r>
              <a:rPr lang="en-US" sz="1100" dirty="0" smtClean="0"/>
              <a:t>leverage or complement other community cyberinfrastructure (CI) projects </a:t>
            </a:r>
          </a:p>
          <a:p>
            <a:pPr marL="1085850" marR="0" lvl="2"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100" dirty="0" smtClean="0"/>
              <a:t>And seek to develop, deploy and sustain foundational infrastructure components, and interdisciplinary and </a:t>
            </a:r>
            <a:r>
              <a:rPr lang="en-US" sz="1100" dirty="0" err="1" smtClean="0"/>
              <a:t>omni</a:t>
            </a:r>
            <a:r>
              <a:rPr lang="en-US" sz="1100" dirty="0" smtClean="0"/>
              <a:t>-disciplinary computational tools and components.</a:t>
            </a:r>
          </a:p>
        </p:txBody>
      </p:sp>
      <p:sp>
        <p:nvSpPr>
          <p:cNvPr id="4" name="Slide Number Placeholder 3"/>
          <p:cNvSpPr>
            <a:spLocks noGrp="1"/>
          </p:cNvSpPr>
          <p:nvPr>
            <p:ph type="sldNum" sz="quarter" idx="10"/>
          </p:nvPr>
        </p:nvSpPr>
        <p:spPr/>
        <p:txBody>
          <a:bodyPr/>
          <a:lstStyle/>
          <a:p>
            <a:fld id="{62F8A193-9A88-4C12-A131-3411C4BCE5F8}" type="slidenum">
              <a:rPr lang="en-US" smtClean="0"/>
              <a:pPr/>
              <a:t>9</a:t>
            </a:fld>
            <a:endParaRPr lang="en-US"/>
          </a:p>
        </p:txBody>
      </p:sp>
    </p:spTree>
    <p:extLst>
      <p:ext uri="{BB962C8B-B14F-4D97-AF65-F5344CB8AC3E}">
        <p14:creationId xmlns:p14="http://schemas.microsoft.com/office/powerpoint/2010/main" val="359936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www.nsf.gov/pubs/2018/nsf18531/nsf18531.htm"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NSF 18-531</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03A9F4-2153-4E30-848A-357EB84591DA}" type="slidenum">
              <a:rPr lang="en-US" smtClean="0"/>
              <a:pPr/>
              <a:t>‹#›</a:t>
            </a:fld>
            <a:endParaRPr lang="en-US" dirty="0"/>
          </a:p>
        </p:txBody>
      </p:sp>
      <p:sp>
        <p:nvSpPr>
          <p:cNvPr id="7" name="TextBox 6"/>
          <p:cNvSpPr txBox="1"/>
          <p:nvPr userDrawn="1"/>
        </p:nvSpPr>
        <p:spPr>
          <a:xfrm>
            <a:off x="2318896" y="6463430"/>
            <a:ext cx="4996304" cy="338554"/>
          </a:xfrm>
          <a:prstGeom prst="rect">
            <a:avLst/>
          </a:prstGeom>
          <a:noFill/>
        </p:spPr>
        <p:txBody>
          <a:bodyPr wrap="none" rtlCol="0">
            <a:spAutoFit/>
          </a:bodyPr>
          <a:lstStyle/>
          <a:p>
            <a:r>
              <a:rPr lang="en-US" sz="1600" dirty="0"/>
              <a:t> </a:t>
            </a:r>
            <a:r>
              <a:rPr lang="en-US" sz="1600" u="sng" dirty="0">
                <a:hlinkClick r:id="rId2"/>
              </a:rPr>
              <a:t>https://www.nsf.gov/pubs/2018/nsf18531/nsf18531.htm</a:t>
            </a:r>
            <a:endParaRPr lang="en-US" dirty="0"/>
          </a:p>
        </p:txBody>
      </p:sp>
    </p:spTree>
    <p:extLst>
      <p:ext uri="{BB962C8B-B14F-4D97-AF65-F5344CB8AC3E}">
        <p14:creationId xmlns:p14="http://schemas.microsoft.com/office/powerpoint/2010/main" val="1098410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NSF 18-531</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3A9F4-2153-4E30-848A-357EB84591DA}" type="slidenum">
              <a:rPr lang="en-US" smtClean="0"/>
              <a:t>‹#›</a:t>
            </a:fld>
            <a:endParaRPr lang="en-US"/>
          </a:p>
        </p:txBody>
      </p:sp>
    </p:spTree>
    <p:extLst>
      <p:ext uri="{BB962C8B-B14F-4D97-AF65-F5344CB8AC3E}">
        <p14:creationId xmlns:p14="http://schemas.microsoft.com/office/powerpoint/2010/main" val="3306862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NSF 18-531</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3A9F4-2153-4E30-848A-357EB84591DA}" type="slidenum">
              <a:rPr lang="en-US" smtClean="0"/>
              <a:t>‹#›</a:t>
            </a:fld>
            <a:endParaRPr lang="en-US"/>
          </a:p>
        </p:txBody>
      </p:sp>
    </p:spTree>
    <p:extLst>
      <p:ext uri="{BB962C8B-B14F-4D97-AF65-F5344CB8AC3E}">
        <p14:creationId xmlns:p14="http://schemas.microsoft.com/office/powerpoint/2010/main" val="2126530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NSF 18-531</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3A9F4-2153-4E30-848A-357EB84591DA}" type="slidenum">
              <a:rPr lang="en-US" smtClean="0"/>
              <a:t>‹#›</a:t>
            </a:fld>
            <a:endParaRPr lang="en-US"/>
          </a:p>
        </p:txBody>
      </p:sp>
    </p:spTree>
    <p:extLst>
      <p:ext uri="{BB962C8B-B14F-4D97-AF65-F5344CB8AC3E}">
        <p14:creationId xmlns:p14="http://schemas.microsoft.com/office/powerpoint/2010/main" val="120339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NSF 18-531</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3A9F4-2153-4E30-848A-357EB84591DA}" type="slidenum">
              <a:rPr lang="en-US" smtClean="0"/>
              <a:t>‹#›</a:t>
            </a:fld>
            <a:endParaRPr lang="en-US"/>
          </a:p>
        </p:txBody>
      </p:sp>
    </p:spTree>
    <p:extLst>
      <p:ext uri="{BB962C8B-B14F-4D97-AF65-F5344CB8AC3E}">
        <p14:creationId xmlns:p14="http://schemas.microsoft.com/office/powerpoint/2010/main" val="2709638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NSF 18-531</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3A9F4-2153-4E30-848A-357EB84591DA}" type="slidenum">
              <a:rPr lang="en-US" smtClean="0"/>
              <a:t>‹#›</a:t>
            </a:fld>
            <a:endParaRPr lang="en-US"/>
          </a:p>
        </p:txBody>
      </p:sp>
    </p:spTree>
    <p:extLst>
      <p:ext uri="{BB962C8B-B14F-4D97-AF65-F5344CB8AC3E}">
        <p14:creationId xmlns:p14="http://schemas.microsoft.com/office/powerpoint/2010/main" val="3413492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NSF 18-531</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3A9F4-2153-4E30-848A-357EB84591DA}" type="slidenum">
              <a:rPr lang="en-US" smtClean="0"/>
              <a:t>‹#›</a:t>
            </a:fld>
            <a:endParaRPr lang="en-US"/>
          </a:p>
        </p:txBody>
      </p:sp>
    </p:spTree>
    <p:extLst>
      <p:ext uri="{BB962C8B-B14F-4D97-AF65-F5344CB8AC3E}">
        <p14:creationId xmlns:p14="http://schemas.microsoft.com/office/powerpoint/2010/main" val="755264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NSF 18-531</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3A9F4-2153-4E30-848A-357EB84591DA}" type="slidenum">
              <a:rPr lang="en-US" smtClean="0"/>
              <a:t>‹#›</a:t>
            </a:fld>
            <a:endParaRPr lang="en-US"/>
          </a:p>
        </p:txBody>
      </p:sp>
    </p:spTree>
    <p:extLst>
      <p:ext uri="{BB962C8B-B14F-4D97-AF65-F5344CB8AC3E}">
        <p14:creationId xmlns:p14="http://schemas.microsoft.com/office/powerpoint/2010/main" val="849112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NSF 18-531</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3A9F4-2153-4E30-848A-357EB84591DA}" type="slidenum">
              <a:rPr lang="en-US" smtClean="0"/>
              <a:t>‹#›</a:t>
            </a:fld>
            <a:endParaRPr lang="en-US"/>
          </a:p>
        </p:txBody>
      </p:sp>
    </p:spTree>
    <p:extLst>
      <p:ext uri="{BB962C8B-B14F-4D97-AF65-F5344CB8AC3E}">
        <p14:creationId xmlns:p14="http://schemas.microsoft.com/office/powerpoint/2010/main" val="3817025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NSF 18-531</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3A9F4-2153-4E30-848A-357EB84591DA}" type="slidenum">
              <a:rPr lang="en-US" smtClean="0"/>
              <a:t>‹#›</a:t>
            </a:fld>
            <a:endParaRPr lang="en-US"/>
          </a:p>
        </p:txBody>
      </p:sp>
    </p:spTree>
    <p:extLst>
      <p:ext uri="{BB962C8B-B14F-4D97-AF65-F5344CB8AC3E}">
        <p14:creationId xmlns:p14="http://schemas.microsoft.com/office/powerpoint/2010/main" val="1294610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NSF 18-531</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3A9F4-2153-4E30-848A-357EB84591DA}" type="slidenum">
              <a:rPr lang="en-US" smtClean="0"/>
              <a:t>‹#›</a:t>
            </a:fld>
            <a:endParaRPr lang="en-US"/>
          </a:p>
        </p:txBody>
      </p:sp>
    </p:spTree>
    <p:extLst>
      <p:ext uri="{BB962C8B-B14F-4D97-AF65-F5344CB8AC3E}">
        <p14:creationId xmlns:p14="http://schemas.microsoft.com/office/powerpoint/2010/main" val="376335952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hyperlink" Target="https://www.nsf.gov/pubs/2018/nsf18531/nsf18531.htm"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NSF 18-531</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03A9F4-2153-4E30-848A-357EB84591DA}" type="slidenum">
              <a:rPr lang="en-US" smtClean="0"/>
              <a:t>‹#›</a:t>
            </a:fld>
            <a:endParaRPr lang="en-US"/>
          </a:p>
        </p:txBody>
      </p:sp>
      <p:sp>
        <p:nvSpPr>
          <p:cNvPr id="7" name="TextBox 6"/>
          <p:cNvSpPr txBox="1"/>
          <p:nvPr userDrawn="1"/>
        </p:nvSpPr>
        <p:spPr>
          <a:xfrm>
            <a:off x="2318896" y="6463430"/>
            <a:ext cx="4996304" cy="338554"/>
          </a:xfrm>
          <a:prstGeom prst="rect">
            <a:avLst/>
          </a:prstGeom>
          <a:noFill/>
        </p:spPr>
        <p:txBody>
          <a:bodyPr wrap="none" rtlCol="0">
            <a:spAutoFit/>
          </a:bodyPr>
          <a:lstStyle/>
          <a:p>
            <a:r>
              <a:rPr lang="en-US" sz="1600" dirty="0"/>
              <a:t> </a:t>
            </a:r>
            <a:r>
              <a:rPr lang="en-US" sz="1600" u="sng" dirty="0">
                <a:hlinkClick r:id="rId13"/>
              </a:rPr>
              <a:t>https://www.nsf.gov/pubs/2018/nsf18531/nsf18531.htm</a:t>
            </a:r>
            <a:endParaRPr lang="en-US" dirty="0"/>
          </a:p>
        </p:txBody>
      </p:sp>
    </p:spTree>
    <p:extLst>
      <p:ext uri="{BB962C8B-B14F-4D97-AF65-F5344CB8AC3E}">
        <p14:creationId xmlns:p14="http://schemas.microsoft.com/office/powerpoint/2010/main" val="229620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hyperlink" Target="https://www.nsf.gov/pubs/2018/nsf18531/nsf18531.htm"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hyperlink" Target="https://www.nsf.gov/sbe/sbe_2020/" TargetMode="External"/><Relationship Id="rId4" Type="http://schemas.openxmlformats.org/officeDocument/2006/relationships/hyperlink" Target="http://www.nsf.gov/funding/pgm_summ.jsp?pims_id=504705" TargetMode="External"/><Relationship Id="rId5" Type="http://schemas.openxmlformats.org/officeDocument/2006/relationships/hyperlink" Target="http://www.nsf.gov/funding/pgm_summ.jsp?pims_id=505168&amp;org=SES&amp;from=home" TargetMode="External"/><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hyperlink" Target="https://www.nsf.gov/pubs/2018/nsf18531/nsf18531.htm" TargetMode="External"/><Relationship Id="rId4" Type="http://schemas.openxmlformats.org/officeDocument/2006/relationships/hyperlink" Target="https://www.nsf.gov/pubs/policydocs/pappg18_1/index.jsp" TargetMode="External"/><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hyperlink" Target="mailto:vipchaud@nsf.gov" TargetMode="External"/><Relationship Id="rId4" Type="http://schemas.openxmlformats.org/officeDocument/2006/relationships/hyperlink" Target="mailto:awalton@nsf.gov" TargetMode="External"/><Relationship Id="rId5" Type="http://schemas.openxmlformats.org/officeDocument/2006/relationships/hyperlink" Target="mailto:dkatz@nsf.gov" TargetMode="External"/><Relationship Id="rId6" Type="http://schemas.openxmlformats.org/officeDocument/2006/relationships/hyperlink" Target="http://www.nsf.gov/events/" TargetMode="External"/><Relationship Id="rId7" Type="http://schemas.openxmlformats.org/officeDocument/2006/relationships/hyperlink" Target="https://www.nsf.gov/pubs/2018/nsf18531/nsf18531.htm" TargetMode="External"/><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s://www.nsf.gov/nsci/)" TargetMode="External"/><Relationship Id="rId4" Type="http://schemas.openxmlformats.org/officeDocument/2006/relationships/hyperlink" Target="https://www.nsf.gov/about/congress/reports/nsf_big_ideas.pdf)" TargetMode="Externa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04800"/>
            <a:ext cx="7848600" cy="2362200"/>
          </a:xfrm>
        </p:spPr>
        <p:txBody>
          <a:bodyPr>
            <a:normAutofit/>
          </a:bodyPr>
          <a:lstStyle/>
          <a:p>
            <a:r>
              <a:rPr lang="en-US" sz="3600" b="1" dirty="0" smtClean="0"/>
              <a:t>Cyberinfrastructure </a:t>
            </a:r>
            <a:r>
              <a:rPr lang="en-US" sz="3600" b="1" dirty="0"/>
              <a:t>for Sustained Scientific </a:t>
            </a:r>
            <a:r>
              <a:rPr lang="en-US" sz="3600" b="1" dirty="0" smtClean="0"/>
              <a:t>Innovation (CSSI)</a:t>
            </a:r>
            <a:r>
              <a:rPr lang="en-US" sz="2700" dirty="0" smtClean="0"/>
              <a:t/>
            </a:r>
            <a:br>
              <a:rPr lang="en-US" sz="2700" dirty="0" smtClean="0"/>
            </a:br>
            <a:r>
              <a:rPr lang="en-US" sz="2400" dirty="0" smtClean="0"/>
              <a:t>An Integrated Data-Software Solicitation for 2018</a:t>
            </a:r>
            <a:endParaRPr lang="en-US" sz="2400" dirty="0"/>
          </a:p>
        </p:txBody>
      </p:sp>
      <p:sp>
        <p:nvSpPr>
          <p:cNvPr id="3" name="Subtitle 2"/>
          <p:cNvSpPr>
            <a:spLocks noGrp="1"/>
          </p:cNvSpPr>
          <p:nvPr>
            <p:ph type="subTitle" idx="1"/>
          </p:nvPr>
        </p:nvSpPr>
        <p:spPr>
          <a:xfrm>
            <a:off x="1485900" y="2438400"/>
            <a:ext cx="6134100" cy="685800"/>
          </a:xfrm>
        </p:spPr>
        <p:txBody>
          <a:bodyPr>
            <a:normAutofit fontScale="85000" lnSpcReduction="20000"/>
          </a:bodyPr>
          <a:lstStyle/>
          <a:p>
            <a:r>
              <a:rPr lang="en-US" sz="2400" dirty="0" smtClean="0">
                <a:solidFill>
                  <a:schemeClr val="tx1"/>
                </a:solidFill>
              </a:rPr>
              <a:t>Webinars:   February </a:t>
            </a:r>
            <a:r>
              <a:rPr lang="en-US" sz="2400" dirty="0">
                <a:solidFill>
                  <a:schemeClr val="tx1"/>
                </a:solidFill>
              </a:rPr>
              <a:t>23, </a:t>
            </a:r>
            <a:r>
              <a:rPr lang="en-US" sz="2400" dirty="0" smtClean="0">
                <a:solidFill>
                  <a:schemeClr val="tx1"/>
                </a:solidFill>
              </a:rPr>
              <a:t>2018</a:t>
            </a:r>
          </a:p>
          <a:p>
            <a:r>
              <a:rPr lang="en-US" sz="2400" dirty="0" smtClean="0">
                <a:solidFill>
                  <a:schemeClr val="tx1"/>
                </a:solidFill>
              </a:rPr>
              <a:t>	      February 27, 2018 </a:t>
            </a:r>
          </a:p>
          <a:p>
            <a:endParaRPr lang="en-US" sz="1900" dirty="0" smtClean="0">
              <a:solidFill>
                <a:schemeClr val="tx1"/>
              </a:solidFill>
            </a:endParaRPr>
          </a:p>
        </p:txBody>
      </p:sp>
      <p:pic>
        <p:nvPicPr>
          <p:cNvPr id="4" name="Picture 3" descr="nsf1.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978026" y="3200400"/>
            <a:ext cx="1432174" cy="1440452"/>
          </a:xfrm>
          <a:prstGeom prst="rect">
            <a:avLst/>
          </a:prstGeom>
        </p:spPr>
      </p:pic>
      <p:sp>
        <p:nvSpPr>
          <p:cNvPr id="5" name="TextBox 4"/>
          <p:cNvSpPr txBox="1"/>
          <p:nvPr/>
        </p:nvSpPr>
        <p:spPr>
          <a:xfrm>
            <a:off x="2318896" y="6463430"/>
            <a:ext cx="4996304" cy="338554"/>
          </a:xfrm>
          <a:prstGeom prst="rect">
            <a:avLst/>
          </a:prstGeom>
          <a:noFill/>
        </p:spPr>
        <p:txBody>
          <a:bodyPr wrap="none" rtlCol="0">
            <a:spAutoFit/>
          </a:bodyPr>
          <a:lstStyle/>
          <a:p>
            <a:r>
              <a:rPr lang="en-US" sz="1600" dirty="0"/>
              <a:t> </a:t>
            </a:r>
            <a:r>
              <a:rPr lang="en-US" sz="1600" u="sng" dirty="0">
                <a:hlinkClick r:id="rId4"/>
              </a:rPr>
              <a:t>https://www.nsf.gov/pubs/2018/nsf18531/nsf18531.htm</a:t>
            </a:r>
            <a:endParaRPr lang="en-US" dirty="0"/>
          </a:p>
        </p:txBody>
      </p:sp>
      <p:sp>
        <p:nvSpPr>
          <p:cNvPr id="6" name="Subtitle 2"/>
          <p:cNvSpPr txBox="1">
            <a:spLocks/>
          </p:cNvSpPr>
          <p:nvPr/>
        </p:nvSpPr>
        <p:spPr>
          <a:xfrm>
            <a:off x="762000" y="4876800"/>
            <a:ext cx="7467600" cy="13716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000" dirty="0" smtClean="0">
                <a:solidFill>
                  <a:schemeClr val="tx1"/>
                </a:solidFill>
              </a:rPr>
              <a:t>Vipin Chaudhary, Amy Walton, Rajiv </a:t>
            </a:r>
            <a:r>
              <a:rPr lang="en-US" sz="2000" dirty="0" err="1" smtClean="0">
                <a:solidFill>
                  <a:schemeClr val="tx1"/>
                </a:solidFill>
              </a:rPr>
              <a:t>Ramnath</a:t>
            </a:r>
            <a:endParaRPr lang="en-US" sz="2000" dirty="0" smtClean="0">
              <a:solidFill>
                <a:schemeClr val="tx1"/>
              </a:solidFill>
            </a:endParaRPr>
          </a:p>
          <a:p>
            <a:r>
              <a:rPr lang="en-US" sz="2000" dirty="0" smtClean="0">
                <a:solidFill>
                  <a:schemeClr val="tx1"/>
                </a:solidFill>
              </a:rPr>
              <a:t>Office of Advanced Cyberinfrastructure </a:t>
            </a:r>
          </a:p>
          <a:p>
            <a:r>
              <a:rPr lang="en-US" sz="2000" dirty="0">
                <a:solidFill>
                  <a:schemeClr val="tx1"/>
                </a:solidFill>
                <a:ea typeface="Verdana" pitchFamily="34" charset="0"/>
                <a:cs typeface="Verdana" pitchFamily="34" charset="0"/>
              </a:rPr>
              <a:t>Directorate for Computer &amp; Information Science &amp; </a:t>
            </a:r>
            <a:r>
              <a:rPr lang="en-US" sz="2000" dirty="0" smtClean="0">
                <a:solidFill>
                  <a:schemeClr val="tx1"/>
                </a:solidFill>
                <a:ea typeface="Verdana" pitchFamily="34" charset="0"/>
                <a:cs typeface="Verdana" pitchFamily="34" charset="0"/>
              </a:rPr>
              <a:t>Engineering</a:t>
            </a:r>
            <a:endParaRPr lang="en-US" sz="2000" dirty="0">
              <a:solidFill>
                <a:schemeClr val="tx1"/>
              </a:solidFill>
              <a:ea typeface="Verdana" pitchFamily="34" charset="0"/>
              <a:cs typeface="Verdana" pitchFamily="34" charset="0"/>
            </a:endParaRPr>
          </a:p>
        </p:txBody>
      </p:sp>
      <p:sp>
        <p:nvSpPr>
          <p:cNvPr id="7" name="Slide Number Placeholder 6"/>
          <p:cNvSpPr>
            <a:spLocks noGrp="1"/>
          </p:cNvSpPr>
          <p:nvPr>
            <p:ph type="sldNum" sz="quarter" idx="12"/>
          </p:nvPr>
        </p:nvSpPr>
        <p:spPr/>
        <p:txBody>
          <a:bodyPr/>
          <a:lstStyle/>
          <a:p>
            <a:fld id="{1403A9F4-2153-4E30-848A-357EB84591DA}" type="slidenum">
              <a:rPr lang="en-US" smtClean="0"/>
              <a:pPr/>
              <a:t>1</a:t>
            </a:fld>
            <a:endParaRPr lang="en-US" dirty="0"/>
          </a:p>
        </p:txBody>
      </p:sp>
      <p:sp>
        <p:nvSpPr>
          <p:cNvPr id="8" name="Date Placeholder 7"/>
          <p:cNvSpPr>
            <a:spLocks noGrp="1"/>
          </p:cNvSpPr>
          <p:nvPr>
            <p:ph type="dt" sz="half" idx="10"/>
          </p:nvPr>
        </p:nvSpPr>
        <p:spPr/>
        <p:txBody>
          <a:bodyPr/>
          <a:lstStyle/>
          <a:p>
            <a:r>
              <a:rPr lang="en-US" smtClean="0"/>
              <a:t>NSF 18-531</a:t>
            </a:r>
            <a:endParaRPr lang="en-US" dirty="0"/>
          </a:p>
        </p:txBody>
      </p:sp>
    </p:spTree>
    <p:extLst>
      <p:ext uri="{BB962C8B-B14F-4D97-AF65-F5344CB8AC3E}">
        <p14:creationId xmlns:p14="http://schemas.microsoft.com/office/powerpoint/2010/main" val="33534694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147" y="20053"/>
            <a:ext cx="8229600" cy="894347"/>
          </a:xfrm>
        </p:spPr>
        <p:txBody>
          <a:bodyPr>
            <a:normAutofit/>
          </a:bodyPr>
          <a:lstStyle/>
          <a:p>
            <a:r>
              <a:rPr lang="en-US" sz="3200" b="1" dirty="0" smtClean="0"/>
              <a:t>Directorate Specific Priorities - BIO</a:t>
            </a:r>
            <a:endParaRPr lang="en-US" sz="3200" b="1" dirty="0"/>
          </a:p>
        </p:txBody>
      </p:sp>
      <p:sp>
        <p:nvSpPr>
          <p:cNvPr id="3" name="Content Placeholder 2"/>
          <p:cNvSpPr>
            <a:spLocks noGrp="1"/>
          </p:cNvSpPr>
          <p:nvPr>
            <p:ph idx="1"/>
          </p:nvPr>
        </p:nvSpPr>
        <p:spPr>
          <a:xfrm>
            <a:off x="609600" y="1219199"/>
            <a:ext cx="8057147" cy="5181601"/>
          </a:xfrm>
        </p:spPr>
        <p:txBody>
          <a:bodyPr>
            <a:noAutofit/>
          </a:bodyPr>
          <a:lstStyle/>
          <a:p>
            <a:pPr marL="0" indent="0">
              <a:buNone/>
            </a:pPr>
            <a:r>
              <a:rPr lang="en-US" sz="2400" dirty="0"/>
              <a:t>The </a:t>
            </a:r>
            <a:r>
              <a:rPr lang="en-US" sz="2400" b="1" dirty="0"/>
              <a:t>Directorate for Biological Sciences (BIO) </a:t>
            </a:r>
            <a:r>
              <a:rPr lang="en-US" sz="2400" dirty="0"/>
              <a:t>is primarily interested in the CSSI program as a means to collaborate with other </a:t>
            </a:r>
            <a:r>
              <a:rPr lang="en-US" sz="2400" dirty="0" smtClean="0"/>
              <a:t>NSF directorates </a:t>
            </a:r>
            <a:r>
              <a:rPr lang="en-US" sz="2400" dirty="0"/>
              <a:t>to support proposals that impact a multidisciplinary community that includes BIO-supported researchers. </a:t>
            </a:r>
            <a:endParaRPr lang="en-US" sz="2400" dirty="0" smtClean="0"/>
          </a:p>
          <a:p>
            <a:pPr marL="0" indent="0">
              <a:buNone/>
            </a:pPr>
            <a:endParaRPr lang="en-US" sz="2400" dirty="0" smtClean="0"/>
          </a:p>
          <a:p>
            <a:pPr marL="0" indent="0">
              <a:buNone/>
            </a:pPr>
            <a:r>
              <a:rPr lang="en-US" sz="2400" dirty="0" smtClean="0"/>
              <a:t>PIs </a:t>
            </a:r>
            <a:r>
              <a:rPr lang="en-US" sz="2400" dirty="0"/>
              <a:t>wishing </a:t>
            </a:r>
            <a:r>
              <a:rPr lang="en-US" sz="2400" dirty="0" smtClean="0"/>
              <a:t>to submit </a:t>
            </a:r>
            <a:r>
              <a:rPr lang="en-US" sz="2400" dirty="0"/>
              <a:t>projects that focus primarily on biological sciences should submit to the Advances in Biological Informatics program (ABI; </a:t>
            </a:r>
            <a:r>
              <a:rPr lang="en-US" sz="2400" dirty="0" smtClean="0"/>
              <a:t>see NSF </a:t>
            </a:r>
            <a:r>
              <a:rPr lang="en-US" sz="2400" dirty="0"/>
              <a:t>15-582).</a:t>
            </a:r>
          </a:p>
        </p:txBody>
      </p:sp>
      <p:sp>
        <p:nvSpPr>
          <p:cNvPr id="4" name="Slide Number Placeholder 3"/>
          <p:cNvSpPr>
            <a:spLocks noGrp="1"/>
          </p:cNvSpPr>
          <p:nvPr>
            <p:ph type="sldNum" sz="quarter" idx="12"/>
          </p:nvPr>
        </p:nvSpPr>
        <p:spPr/>
        <p:txBody>
          <a:bodyPr/>
          <a:lstStyle/>
          <a:p>
            <a:fld id="{1403A9F4-2153-4E30-848A-357EB84591DA}" type="slidenum">
              <a:rPr lang="en-US" smtClean="0"/>
              <a:t>10</a:t>
            </a:fld>
            <a:endParaRPr lang="en-US"/>
          </a:p>
        </p:txBody>
      </p:sp>
      <p:sp>
        <p:nvSpPr>
          <p:cNvPr id="5" name="Date Placeholder 4"/>
          <p:cNvSpPr>
            <a:spLocks noGrp="1"/>
          </p:cNvSpPr>
          <p:nvPr>
            <p:ph type="dt" sz="half" idx="10"/>
          </p:nvPr>
        </p:nvSpPr>
        <p:spPr/>
        <p:txBody>
          <a:bodyPr/>
          <a:lstStyle/>
          <a:p>
            <a:r>
              <a:rPr lang="en-US" smtClean="0"/>
              <a:t>NSF 18-531</a:t>
            </a:r>
            <a:endParaRPr lang="en-US" dirty="0"/>
          </a:p>
        </p:txBody>
      </p:sp>
    </p:spTree>
    <p:extLst>
      <p:ext uri="{BB962C8B-B14F-4D97-AF65-F5344CB8AC3E}">
        <p14:creationId xmlns:p14="http://schemas.microsoft.com/office/powerpoint/2010/main" val="1920316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147" y="20053"/>
            <a:ext cx="8229600" cy="1143000"/>
          </a:xfrm>
        </p:spPr>
        <p:txBody>
          <a:bodyPr>
            <a:normAutofit/>
          </a:bodyPr>
          <a:lstStyle/>
          <a:p>
            <a:r>
              <a:rPr lang="en-US" sz="3200" b="1" dirty="0" smtClean="0"/>
              <a:t>Directorate Specific Priorities - CISE</a:t>
            </a:r>
            <a:endParaRPr lang="en-US" sz="3200" b="1" dirty="0"/>
          </a:p>
        </p:txBody>
      </p:sp>
      <p:sp>
        <p:nvSpPr>
          <p:cNvPr id="3" name="Content Placeholder 2"/>
          <p:cNvSpPr>
            <a:spLocks noGrp="1"/>
          </p:cNvSpPr>
          <p:nvPr>
            <p:ph idx="1"/>
          </p:nvPr>
        </p:nvSpPr>
        <p:spPr>
          <a:xfrm>
            <a:off x="885323" y="1187117"/>
            <a:ext cx="7333247" cy="5237747"/>
          </a:xfrm>
        </p:spPr>
        <p:txBody>
          <a:bodyPr>
            <a:noAutofit/>
          </a:bodyPr>
          <a:lstStyle/>
          <a:p>
            <a:pPr marL="0" indent="0">
              <a:buNone/>
            </a:pPr>
            <a:r>
              <a:rPr lang="en-US" sz="2400" dirty="0" smtClean="0"/>
              <a:t>The divisions within the </a:t>
            </a:r>
            <a:r>
              <a:rPr lang="en-US" sz="2400" b="1" dirty="0" smtClean="0"/>
              <a:t>Directorate of Computer and Information Science and Engineering </a:t>
            </a:r>
            <a:r>
              <a:rPr lang="en-US" sz="2400" dirty="0" smtClean="0"/>
              <a:t>(</a:t>
            </a:r>
            <a:r>
              <a:rPr lang="en-US" sz="2400" b="1" dirty="0" smtClean="0"/>
              <a:t>CISE)</a:t>
            </a:r>
            <a:r>
              <a:rPr lang="en-US" sz="2400" dirty="0" smtClean="0"/>
              <a:t> are </a:t>
            </a:r>
            <a:r>
              <a:rPr lang="en-US" sz="2400" dirty="0"/>
              <a:t>interested in </a:t>
            </a:r>
            <a:r>
              <a:rPr lang="en-US" sz="2400" dirty="0" smtClean="0"/>
              <a:t>software </a:t>
            </a:r>
            <a:r>
              <a:rPr lang="en-US" sz="2400" dirty="0"/>
              <a:t>or data engineering and infrastructure projects that support research in all areas that sustain progress in CISE research areas or that advance and adapt CISE research to impact the data and software sustainability needs of other scientific disciplines. </a:t>
            </a:r>
            <a:endParaRPr lang="en-US" sz="2400" dirty="0" smtClean="0"/>
          </a:p>
          <a:p>
            <a:pPr marL="0" indent="0">
              <a:buNone/>
            </a:pPr>
            <a:endParaRPr lang="en-US" sz="2400" dirty="0" smtClean="0"/>
          </a:p>
          <a:p>
            <a:pPr marL="0" indent="0">
              <a:buNone/>
            </a:pPr>
            <a:r>
              <a:rPr lang="en-US" sz="2400" dirty="0" smtClean="0"/>
              <a:t>Please </a:t>
            </a:r>
            <a:r>
              <a:rPr lang="en-US" sz="2400" dirty="0"/>
              <a:t>see the division-level descriptions in the solicitation for complete details.</a:t>
            </a:r>
          </a:p>
          <a:p>
            <a:pPr marL="0" indent="0">
              <a:buNone/>
            </a:pPr>
            <a:endParaRPr lang="en-US" sz="2400" dirty="0" smtClean="0"/>
          </a:p>
          <a:p>
            <a:pPr marL="0" indent="0">
              <a:buNone/>
            </a:pPr>
            <a:endParaRPr lang="en-US" sz="2400" dirty="0" smtClean="0"/>
          </a:p>
        </p:txBody>
      </p:sp>
      <p:sp>
        <p:nvSpPr>
          <p:cNvPr id="4" name="Slide Number Placeholder 3"/>
          <p:cNvSpPr>
            <a:spLocks noGrp="1"/>
          </p:cNvSpPr>
          <p:nvPr>
            <p:ph type="sldNum" sz="quarter" idx="12"/>
          </p:nvPr>
        </p:nvSpPr>
        <p:spPr/>
        <p:txBody>
          <a:bodyPr/>
          <a:lstStyle/>
          <a:p>
            <a:fld id="{1403A9F4-2153-4E30-848A-357EB84591DA}" type="slidenum">
              <a:rPr lang="en-US" smtClean="0"/>
              <a:t>11</a:t>
            </a:fld>
            <a:endParaRPr lang="en-US"/>
          </a:p>
        </p:txBody>
      </p:sp>
      <p:sp>
        <p:nvSpPr>
          <p:cNvPr id="5" name="Date Placeholder 4"/>
          <p:cNvSpPr>
            <a:spLocks noGrp="1"/>
          </p:cNvSpPr>
          <p:nvPr>
            <p:ph type="dt" sz="half" idx="10"/>
          </p:nvPr>
        </p:nvSpPr>
        <p:spPr/>
        <p:txBody>
          <a:bodyPr/>
          <a:lstStyle/>
          <a:p>
            <a:r>
              <a:rPr lang="en-US" smtClean="0"/>
              <a:t>NSF 18-531</a:t>
            </a:r>
            <a:endParaRPr lang="en-US" dirty="0"/>
          </a:p>
        </p:txBody>
      </p:sp>
    </p:spTree>
    <p:extLst>
      <p:ext uri="{BB962C8B-B14F-4D97-AF65-F5344CB8AC3E}">
        <p14:creationId xmlns:p14="http://schemas.microsoft.com/office/powerpoint/2010/main" val="14575958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147" y="20053"/>
            <a:ext cx="8229600" cy="1143000"/>
          </a:xfrm>
        </p:spPr>
        <p:txBody>
          <a:bodyPr>
            <a:normAutofit/>
          </a:bodyPr>
          <a:lstStyle/>
          <a:p>
            <a:r>
              <a:rPr lang="en-US" sz="3200" b="1" dirty="0" smtClean="0"/>
              <a:t>Directorate Specific Priorities - EHR</a:t>
            </a:r>
            <a:endParaRPr lang="en-US" sz="3200" b="1" dirty="0"/>
          </a:p>
        </p:txBody>
      </p:sp>
      <p:sp>
        <p:nvSpPr>
          <p:cNvPr id="3" name="Content Placeholder 2"/>
          <p:cNvSpPr>
            <a:spLocks noGrp="1"/>
          </p:cNvSpPr>
          <p:nvPr>
            <p:ph idx="1"/>
          </p:nvPr>
        </p:nvSpPr>
        <p:spPr>
          <a:xfrm>
            <a:off x="762000" y="1163053"/>
            <a:ext cx="7904747" cy="5237747"/>
          </a:xfrm>
        </p:spPr>
        <p:txBody>
          <a:bodyPr>
            <a:noAutofit/>
          </a:bodyPr>
          <a:lstStyle/>
          <a:p>
            <a:pPr marL="0" indent="0">
              <a:buNone/>
            </a:pPr>
            <a:r>
              <a:rPr lang="en-US" sz="2400" dirty="0"/>
              <a:t>The </a:t>
            </a:r>
            <a:r>
              <a:rPr lang="en-US" sz="2400" b="1" dirty="0"/>
              <a:t>Directorate for Education and </a:t>
            </a:r>
            <a:r>
              <a:rPr lang="en-US" sz="2400" b="1" dirty="0" smtClean="0"/>
              <a:t>Human Resources</a:t>
            </a:r>
            <a:r>
              <a:rPr lang="en-US" sz="2400" dirty="0"/>
              <a:t> </a:t>
            </a:r>
            <a:r>
              <a:rPr lang="en-US" sz="2400" dirty="0" smtClean="0"/>
              <a:t>is </a:t>
            </a:r>
            <a:r>
              <a:rPr lang="en-US" sz="2400" dirty="0"/>
              <a:t>interested in fostering novel, transformative, multidisciplinary approaches that address the use of large data sets and/or learning analytics to create actionable knowledge for improving STEM teaching and learning environments (formal and informal) in the medium term, and to revolutionize learning in the longer term.</a:t>
            </a:r>
          </a:p>
        </p:txBody>
      </p:sp>
      <p:sp>
        <p:nvSpPr>
          <p:cNvPr id="4" name="Slide Number Placeholder 3"/>
          <p:cNvSpPr>
            <a:spLocks noGrp="1"/>
          </p:cNvSpPr>
          <p:nvPr>
            <p:ph type="sldNum" sz="quarter" idx="12"/>
          </p:nvPr>
        </p:nvSpPr>
        <p:spPr/>
        <p:txBody>
          <a:bodyPr/>
          <a:lstStyle/>
          <a:p>
            <a:fld id="{1403A9F4-2153-4E30-848A-357EB84591DA}" type="slidenum">
              <a:rPr lang="en-US" smtClean="0"/>
              <a:t>12</a:t>
            </a:fld>
            <a:endParaRPr lang="en-US"/>
          </a:p>
        </p:txBody>
      </p:sp>
      <p:sp>
        <p:nvSpPr>
          <p:cNvPr id="5" name="Date Placeholder 4"/>
          <p:cNvSpPr>
            <a:spLocks noGrp="1"/>
          </p:cNvSpPr>
          <p:nvPr>
            <p:ph type="dt" sz="half" idx="10"/>
          </p:nvPr>
        </p:nvSpPr>
        <p:spPr/>
        <p:txBody>
          <a:bodyPr/>
          <a:lstStyle/>
          <a:p>
            <a:r>
              <a:rPr lang="en-US" smtClean="0"/>
              <a:t>NSF 18-531</a:t>
            </a:r>
            <a:endParaRPr lang="en-US" dirty="0"/>
          </a:p>
        </p:txBody>
      </p:sp>
    </p:spTree>
    <p:extLst>
      <p:ext uri="{BB962C8B-B14F-4D97-AF65-F5344CB8AC3E}">
        <p14:creationId xmlns:p14="http://schemas.microsoft.com/office/powerpoint/2010/main" val="8690122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147" y="20053"/>
            <a:ext cx="8229600" cy="894347"/>
          </a:xfrm>
        </p:spPr>
        <p:txBody>
          <a:bodyPr>
            <a:normAutofit/>
          </a:bodyPr>
          <a:lstStyle/>
          <a:p>
            <a:r>
              <a:rPr lang="en-US" sz="3200" b="1" dirty="0" smtClean="0"/>
              <a:t>Directorate Specific Priorities - ENG</a:t>
            </a:r>
            <a:endParaRPr lang="en-US" sz="3200" b="1" dirty="0"/>
          </a:p>
        </p:txBody>
      </p:sp>
      <p:sp>
        <p:nvSpPr>
          <p:cNvPr id="3" name="Content Placeholder 2"/>
          <p:cNvSpPr>
            <a:spLocks noGrp="1"/>
          </p:cNvSpPr>
          <p:nvPr>
            <p:ph idx="1"/>
          </p:nvPr>
        </p:nvSpPr>
        <p:spPr>
          <a:xfrm>
            <a:off x="609600" y="1219199"/>
            <a:ext cx="8057147" cy="5181601"/>
          </a:xfrm>
        </p:spPr>
        <p:txBody>
          <a:bodyPr>
            <a:noAutofit/>
          </a:bodyPr>
          <a:lstStyle/>
          <a:p>
            <a:pPr marL="0" indent="0">
              <a:buNone/>
            </a:pPr>
            <a:r>
              <a:rPr lang="en-US" sz="2400" dirty="0" smtClean="0"/>
              <a:t>The </a:t>
            </a:r>
            <a:r>
              <a:rPr lang="en-US" sz="2400" b="1" dirty="0" smtClean="0"/>
              <a:t>Directorate of Engineering (ENG) </a:t>
            </a:r>
            <a:r>
              <a:rPr lang="en-US" sz="2400" dirty="0" smtClean="0"/>
              <a:t>seeks </a:t>
            </a:r>
            <a:r>
              <a:rPr lang="en-US" sz="2400" dirty="0"/>
              <a:t>proposals for innovative software and data infrastructure that enable major advances in fundamental research funded by the divisions.  </a:t>
            </a:r>
            <a:endParaRPr lang="en-US" sz="2400" dirty="0" smtClean="0"/>
          </a:p>
          <a:p>
            <a:pPr marL="0" indent="0">
              <a:buNone/>
            </a:pPr>
            <a:r>
              <a:rPr lang="en-US" sz="2400" dirty="0" smtClean="0"/>
              <a:t>ENG </a:t>
            </a:r>
            <a:r>
              <a:rPr lang="en-US" sz="2400" dirty="0"/>
              <a:t>will support proposals that give the engineering research community broad and sustained access to HPC and data and software platforms and technologies that support emerging research opportunities.  </a:t>
            </a:r>
            <a:endParaRPr lang="en-US" sz="2400" dirty="0" smtClean="0"/>
          </a:p>
          <a:p>
            <a:pPr marL="0" indent="0">
              <a:buNone/>
            </a:pPr>
            <a:r>
              <a:rPr lang="en-US" sz="2400" dirty="0" smtClean="0"/>
              <a:t>The </a:t>
            </a:r>
            <a:r>
              <a:rPr lang="en-US" sz="2400" dirty="0"/>
              <a:t>goal is to broaden the use of advanced computing and data by the ENG research community to enhance research productivity and open new pathways to discovery.  </a:t>
            </a:r>
            <a:endParaRPr lang="en-US" sz="2400" dirty="0" smtClean="0"/>
          </a:p>
          <a:p>
            <a:pPr marL="0" indent="0">
              <a:buNone/>
            </a:pPr>
            <a:endParaRPr lang="en-US" sz="2400" dirty="0" smtClean="0"/>
          </a:p>
          <a:p>
            <a:pPr marL="0" indent="0">
              <a:buNone/>
            </a:pPr>
            <a:r>
              <a:rPr lang="en-US" sz="2400" dirty="0"/>
              <a:t>Please see the division-level descriptions in the solicitation for complete </a:t>
            </a:r>
            <a:r>
              <a:rPr lang="en-US" sz="2400" dirty="0" smtClean="0"/>
              <a:t>details.</a:t>
            </a:r>
            <a:endParaRPr lang="en-US" sz="2400" dirty="0"/>
          </a:p>
        </p:txBody>
      </p:sp>
      <p:sp>
        <p:nvSpPr>
          <p:cNvPr id="4" name="Slide Number Placeholder 3"/>
          <p:cNvSpPr>
            <a:spLocks noGrp="1"/>
          </p:cNvSpPr>
          <p:nvPr>
            <p:ph type="sldNum" sz="quarter" idx="12"/>
          </p:nvPr>
        </p:nvSpPr>
        <p:spPr/>
        <p:txBody>
          <a:bodyPr/>
          <a:lstStyle/>
          <a:p>
            <a:fld id="{1403A9F4-2153-4E30-848A-357EB84591DA}" type="slidenum">
              <a:rPr lang="en-US" smtClean="0"/>
              <a:t>13</a:t>
            </a:fld>
            <a:endParaRPr lang="en-US"/>
          </a:p>
        </p:txBody>
      </p:sp>
      <p:sp>
        <p:nvSpPr>
          <p:cNvPr id="5" name="Date Placeholder 4"/>
          <p:cNvSpPr>
            <a:spLocks noGrp="1"/>
          </p:cNvSpPr>
          <p:nvPr>
            <p:ph type="dt" sz="half" idx="10"/>
          </p:nvPr>
        </p:nvSpPr>
        <p:spPr/>
        <p:txBody>
          <a:bodyPr/>
          <a:lstStyle/>
          <a:p>
            <a:r>
              <a:rPr lang="en-US" smtClean="0"/>
              <a:t>NSF 18-531</a:t>
            </a:r>
            <a:endParaRPr lang="en-US" dirty="0"/>
          </a:p>
        </p:txBody>
      </p:sp>
    </p:spTree>
    <p:extLst>
      <p:ext uri="{BB962C8B-B14F-4D97-AF65-F5344CB8AC3E}">
        <p14:creationId xmlns:p14="http://schemas.microsoft.com/office/powerpoint/2010/main" val="12534501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147" y="20053"/>
            <a:ext cx="8229600" cy="894347"/>
          </a:xfrm>
        </p:spPr>
        <p:txBody>
          <a:bodyPr>
            <a:normAutofit/>
          </a:bodyPr>
          <a:lstStyle/>
          <a:p>
            <a:r>
              <a:rPr lang="en-US" sz="3200" b="1" dirty="0" smtClean="0"/>
              <a:t>Directorate Specific Priorities - GEO</a:t>
            </a:r>
            <a:endParaRPr lang="en-US" sz="3200" b="1" dirty="0"/>
          </a:p>
        </p:txBody>
      </p:sp>
      <p:sp>
        <p:nvSpPr>
          <p:cNvPr id="3" name="Content Placeholder 2"/>
          <p:cNvSpPr>
            <a:spLocks noGrp="1"/>
          </p:cNvSpPr>
          <p:nvPr>
            <p:ph idx="1"/>
          </p:nvPr>
        </p:nvSpPr>
        <p:spPr>
          <a:xfrm>
            <a:off x="609600" y="914400"/>
            <a:ext cx="8077200" cy="5441950"/>
          </a:xfrm>
        </p:spPr>
        <p:txBody>
          <a:bodyPr>
            <a:noAutofit/>
          </a:bodyPr>
          <a:lstStyle/>
          <a:p>
            <a:pPr marL="0" indent="0">
              <a:buNone/>
            </a:pPr>
            <a:r>
              <a:rPr lang="en-US" sz="2000" dirty="0"/>
              <a:t>The </a:t>
            </a:r>
            <a:r>
              <a:rPr lang="en-US" sz="2000" b="1" dirty="0"/>
              <a:t>Directorate for Geosciences (GEO) </a:t>
            </a:r>
            <a:r>
              <a:rPr lang="en-US" sz="2000" dirty="0"/>
              <a:t>is interested in </a:t>
            </a:r>
            <a:r>
              <a:rPr lang="en-US" sz="2000" dirty="0" smtClean="0"/>
              <a:t>atmospheric </a:t>
            </a:r>
            <a:r>
              <a:rPr lang="en-US" sz="2000" dirty="0"/>
              <a:t>and </a:t>
            </a:r>
            <a:r>
              <a:rPr lang="en-US" sz="2000" dirty="0" err="1"/>
              <a:t>geospace</a:t>
            </a:r>
            <a:r>
              <a:rPr lang="en-US" sz="2000" dirty="0"/>
              <a:t> science, </a:t>
            </a:r>
            <a:r>
              <a:rPr lang="en-US" sz="2000" dirty="0" smtClean="0"/>
              <a:t>earth science</a:t>
            </a:r>
            <a:r>
              <a:rPr lang="en-US" sz="2000" dirty="0"/>
              <a:t>, ocean science, and polar science. </a:t>
            </a:r>
            <a:endParaRPr lang="en-US" sz="2000" dirty="0" smtClean="0"/>
          </a:p>
          <a:p>
            <a:pPr marL="0" indent="0">
              <a:buNone/>
            </a:pPr>
            <a:r>
              <a:rPr lang="en-US" sz="2000" dirty="0" smtClean="0"/>
              <a:t>The </a:t>
            </a:r>
            <a:r>
              <a:rPr lang="en-US" sz="2000" dirty="0"/>
              <a:t>directorate welcomes proposals that focus </a:t>
            </a:r>
            <a:r>
              <a:rPr lang="en-US" sz="2000" dirty="0" smtClean="0"/>
              <a:t>on:</a:t>
            </a:r>
            <a:endParaRPr lang="en-US" sz="2000" dirty="0"/>
          </a:p>
          <a:p>
            <a:pPr lvl="1"/>
            <a:r>
              <a:rPr lang="en-US" sz="2000" dirty="0" smtClean="0"/>
              <a:t>real- </a:t>
            </a:r>
            <a:r>
              <a:rPr lang="en-US" sz="2000" dirty="0"/>
              <a:t>and near-real-time archiving and manipulation of sensor and other field-based data, </a:t>
            </a:r>
            <a:r>
              <a:rPr lang="en-US" sz="2000" dirty="0" smtClean="0"/>
              <a:t>including experimental </a:t>
            </a:r>
            <a:r>
              <a:rPr lang="en-US" sz="2000" dirty="0"/>
              <a:t>and/or simulation </a:t>
            </a:r>
            <a:r>
              <a:rPr lang="en-US" sz="2000" dirty="0" smtClean="0"/>
              <a:t>data;</a:t>
            </a:r>
          </a:p>
          <a:p>
            <a:pPr lvl="1"/>
            <a:r>
              <a:rPr lang="en-US" sz="2000" dirty="0" smtClean="0"/>
              <a:t>seamless </a:t>
            </a:r>
            <a:r>
              <a:rPr lang="en-US" sz="2000" dirty="0"/>
              <a:t>discovery, access, and transfer of data and metadata across data resources and centers that are </a:t>
            </a:r>
            <a:r>
              <a:rPr lang="en-US" sz="2000" dirty="0" smtClean="0"/>
              <a:t>supported by </a:t>
            </a:r>
            <a:r>
              <a:rPr lang="en-US" sz="2000" dirty="0"/>
              <a:t>GEO</a:t>
            </a:r>
            <a:r>
              <a:rPr lang="en-US" sz="2000" dirty="0" smtClean="0"/>
              <a:t>;</a:t>
            </a:r>
          </a:p>
          <a:p>
            <a:pPr lvl="1"/>
            <a:r>
              <a:rPr lang="en-US" sz="2000" dirty="0" smtClean="0"/>
              <a:t>“</a:t>
            </a:r>
            <a:r>
              <a:rPr lang="en-US" sz="2000" dirty="0"/>
              <a:t>leverage-through-sharing” of existing investments in university, federal, and commercial computing and </a:t>
            </a:r>
            <a:r>
              <a:rPr lang="en-US" sz="2000" dirty="0" smtClean="0"/>
              <a:t>infrastructure;</a:t>
            </a:r>
          </a:p>
          <a:p>
            <a:pPr lvl="1"/>
            <a:r>
              <a:rPr lang="en-US" sz="2000" dirty="0" smtClean="0"/>
              <a:t>engaging </a:t>
            </a:r>
            <a:r>
              <a:rPr lang="en-US" sz="2000" dirty="0"/>
              <a:t>community models for the assimilation and use of data for initialization, state estimation, or sensitivity analysis; </a:t>
            </a:r>
            <a:r>
              <a:rPr lang="en-US" sz="2000" dirty="0" smtClean="0"/>
              <a:t>and</a:t>
            </a:r>
          </a:p>
          <a:p>
            <a:pPr lvl="1"/>
            <a:r>
              <a:rPr lang="en-US" sz="2000" dirty="0" smtClean="0"/>
              <a:t>encouraging </a:t>
            </a:r>
            <a:r>
              <a:rPr lang="en-US" sz="2000" dirty="0"/>
              <a:t>the development or reuse of computational </a:t>
            </a:r>
            <a:r>
              <a:rPr lang="en-US" sz="2000" dirty="0" smtClean="0"/>
              <a:t>techniques.</a:t>
            </a:r>
          </a:p>
          <a:p>
            <a:pPr marL="0" indent="0">
              <a:buNone/>
            </a:pPr>
            <a:endParaRPr lang="en-US" sz="2000" dirty="0" smtClean="0"/>
          </a:p>
          <a:p>
            <a:pPr marL="0" indent="0">
              <a:buNone/>
            </a:pPr>
            <a:r>
              <a:rPr lang="en-US" sz="2000" dirty="0"/>
              <a:t>Please see the division-level descriptions in the solicitation for complete details.</a:t>
            </a:r>
          </a:p>
        </p:txBody>
      </p:sp>
      <p:sp>
        <p:nvSpPr>
          <p:cNvPr id="4" name="Slide Number Placeholder 3"/>
          <p:cNvSpPr>
            <a:spLocks noGrp="1"/>
          </p:cNvSpPr>
          <p:nvPr>
            <p:ph type="sldNum" sz="quarter" idx="12"/>
          </p:nvPr>
        </p:nvSpPr>
        <p:spPr/>
        <p:txBody>
          <a:bodyPr/>
          <a:lstStyle/>
          <a:p>
            <a:fld id="{1403A9F4-2153-4E30-848A-357EB84591DA}" type="slidenum">
              <a:rPr lang="en-US" smtClean="0"/>
              <a:t>14</a:t>
            </a:fld>
            <a:endParaRPr lang="en-US"/>
          </a:p>
        </p:txBody>
      </p:sp>
      <p:sp>
        <p:nvSpPr>
          <p:cNvPr id="5" name="Date Placeholder 4"/>
          <p:cNvSpPr>
            <a:spLocks noGrp="1"/>
          </p:cNvSpPr>
          <p:nvPr>
            <p:ph type="dt" sz="half" idx="10"/>
          </p:nvPr>
        </p:nvSpPr>
        <p:spPr/>
        <p:txBody>
          <a:bodyPr/>
          <a:lstStyle/>
          <a:p>
            <a:r>
              <a:rPr lang="en-US" smtClean="0"/>
              <a:t>NSF 18-531</a:t>
            </a:r>
            <a:endParaRPr lang="en-US" dirty="0"/>
          </a:p>
        </p:txBody>
      </p:sp>
    </p:spTree>
    <p:extLst>
      <p:ext uri="{BB962C8B-B14F-4D97-AF65-F5344CB8AC3E}">
        <p14:creationId xmlns:p14="http://schemas.microsoft.com/office/powerpoint/2010/main" val="10928150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147" y="20053"/>
            <a:ext cx="8229600" cy="894347"/>
          </a:xfrm>
        </p:spPr>
        <p:txBody>
          <a:bodyPr>
            <a:normAutofit/>
          </a:bodyPr>
          <a:lstStyle/>
          <a:p>
            <a:r>
              <a:rPr lang="en-US" sz="3200" b="1" dirty="0" smtClean="0"/>
              <a:t>Directorate Specific Priorities - MPS</a:t>
            </a:r>
            <a:endParaRPr lang="en-US" sz="3200" b="1" dirty="0"/>
          </a:p>
        </p:txBody>
      </p:sp>
      <p:sp>
        <p:nvSpPr>
          <p:cNvPr id="3" name="Content Placeholder 2"/>
          <p:cNvSpPr>
            <a:spLocks noGrp="1"/>
          </p:cNvSpPr>
          <p:nvPr>
            <p:ph idx="1"/>
          </p:nvPr>
        </p:nvSpPr>
        <p:spPr>
          <a:xfrm>
            <a:off x="437148" y="1015999"/>
            <a:ext cx="8478252" cy="5340351"/>
          </a:xfrm>
        </p:spPr>
        <p:txBody>
          <a:bodyPr>
            <a:noAutofit/>
          </a:bodyPr>
          <a:lstStyle/>
          <a:p>
            <a:pPr marL="0" indent="0">
              <a:buNone/>
            </a:pPr>
            <a:r>
              <a:rPr lang="en-US" sz="2000" dirty="0"/>
              <a:t>The </a:t>
            </a:r>
            <a:r>
              <a:rPr lang="en-US" sz="2000" b="1" dirty="0"/>
              <a:t>Directorate for Mathematical and Physical Sciences (MPS) </a:t>
            </a:r>
            <a:r>
              <a:rPr lang="en-US" sz="2000" dirty="0"/>
              <a:t>appreciates that software and data cyberinfrastructure </a:t>
            </a:r>
            <a:r>
              <a:rPr lang="en-US" sz="2000" dirty="0" smtClean="0"/>
              <a:t>enable scientific </a:t>
            </a:r>
            <a:r>
              <a:rPr lang="en-US" sz="2000" dirty="0"/>
              <a:t>advances and discovery across MPS. </a:t>
            </a:r>
            <a:endParaRPr lang="en-US" sz="2000" dirty="0" smtClean="0"/>
          </a:p>
          <a:p>
            <a:r>
              <a:rPr lang="en-US" sz="2000" dirty="0" smtClean="0"/>
              <a:t>In </a:t>
            </a:r>
            <a:r>
              <a:rPr lang="en-US" sz="2000" dirty="0"/>
              <a:t>all MPS disciplines, there is need for cyberinfrastructure to support </a:t>
            </a:r>
            <a:r>
              <a:rPr lang="en-US" sz="2000" dirty="0" smtClean="0"/>
              <a:t>innovative scientific </a:t>
            </a:r>
            <a:r>
              <a:rPr lang="en-US" sz="2000" dirty="0"/>
              <a:t>inquiry based on software and data that are findable, accessible, reusable, provenance traceable, and </a:t>
            </a:r>
            <a:r>
              <a:rPr lang="en-US" sz="2000" dirty="0" smtClean="0"/>
              <a:t>sustainably maintainable</a:t>
            </a:r>
            <a:r>
              <a:rPr lang="en-US" sz="2000" dirty="0"/>
              <a:t>. </a:t>
            </a:r>
            <a:endParaRPr lang="en-US" sz="2000" dirty="0" smtClean="0"/>
          </a:p>
          <a:p>
            <a:r>
              <a:rPr lang="en-US" sz="2000" dirty="0" smtClean="0"/>
              <a:t>Data </a:t>
            </a:r>
            <a:r>
              <a:rPr lang="en-US" sz="2000" dirty="0"/>
              <a:t>cyberinfrastructure may additionally combine the elements of algorithms, software, computation, networks, </a:t>
            </a:r>
            <a:r>
              <a:rPr lang="en-US" sz="2000" dirty="0" smtClean="0"/>
              <a:t>task automation</a:t>
            </a:r>
            <a:r>
              <a:rPr lang="en-US" sz="2000" dirty="0"/>
              <a:t>, or custom hardware to support data-centric approaches to MPS science. </a:t>
            </a:r>
            <a:endParaRPr lang="en-US" sz="2000" dirty="0" smtClean="0"/>
          </a:p>
          <a:p>
            <a:r>
              <a:rPr lang="en-US" sz="2000" dirty="0" smtClean="0"/>
              <a:t>Data </a:t>
            </a:r>
            <a:r>
              <a:rPr lang="en-US" sz="2000" dirty="0"/>
              <a:t>may be derived from </a:t>
            </a:r>
            <a:r>
              <a:rPr lang="en-US" sz="2000" dirty="0" smtClean="0"/>
              <a:t>experiment, observation</a:t>
            </a:r>
            <a:r>
              <a:rPr lang="en-US" sz="2000" dirty="0"/>
              <a:t>, or computation, and may be diverse in kind consistent with science across MPS</a:t>
            </a:r>
            <a:r>
              <a:rPr lang="en-US" sz="2000" dirty="0" smtClean="0"/>
              <a:t>.</a:t>
            </a:r>
          </a:p>
          <a:p>
            <a:endParaRPr lang="en-US" sz="2000" dirty="0" smtClean="0"/>
          </a:p>
          <a:p>
            <a:pPr marL="0" indent="0">
              <a:buNone/>
            </a:pPr>
            <a:r>
              <a:rPr lang="en-US" sz="2000" dirty="0"/>
              <a:t>Please see the division-level descriptions in the solicitation for complete details</a:t>
            </a:r>
            <a:r>
              <a:rPr lang="en-US" sz="2000" dirty="0" smtClean="0"/>
              <a:t>.</a:t>
            </a:r>
            <a:endParaRPr lang="en-US" sz="2000" dirty="0"/>
          </a:p>
        </p:txBody>
      </p:sp>
      <p:sp>
        <p:nvSpPr>
          <p:cNvPr id="4" name="Slide Number Placeholder 3"/>
          <p:cNvSpPr>
            <a:spLocks noGrp="1"/>
          </p:cNvSpPr>
          <p:nvPr>
            <p:ph type="sldNum" sz="quarter" idx="12"/>
          </p:nvPr>
        </p:nvSpPr>
        <p:spPr/>
        <p:txBody>
          <a:bodyPr/>
          <a:lstStyle/>
          <a:p>
            <a:fld id="{1403A9F4-2153-4E30-848A-357EB84591DA}" type="slidenum">
              <a:rPr lang="en-US" smtClean="0"/>
              <a:t>15</a:t>
            </a:fld>
            <a:endParaRPr lang="en-US"/>
          </a:p>
        </p:txBody>
      </p:sp>
      <p:sp>
        <p:nvSpPr>
          <p:cNvPr id="5" name="Date Placeholder 4"/>
          <p:cNvSpPr>
            <a:spLocks noGrp="1"/>
          </p:cNvSpPr>
          <p:nvPr>
            <p:ph type="dt" sz="half" idx="10"/>
          </p:nvPr>
        </p:nvSpPr>
        <p:spPr/>
        <p:txBody>
          <a:bodyPr/>
          <a:lstStyle/>
          <a:p>
            <a:r>
              <a:rPr lang="en-US" smtClean="0"/>
              <a:t>NSF 18-531</a:t>
            </a:r>
            <a:endParaRPr lang="en-US" dirty="0"/>
          </a:p>
        </p:txBody>
      </p:sp>
    </p:spTree>
    <p:extLst>
      <p:ext uri="{BB962C8B-B14F-4D97-AF65-F5344CB8AC3E}">
        <p14:creationId xmlns:p14="http://schemas.microsoft.com/office/powerpoint/2010/main" val="8869522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147" y="20053"/>
            <a:ext cx="8229600" cy="894347"/>
          </a:xfrm>
        </p:spPr>
        <p:txBody>
          <a:bodyPr>
            <a:normAutofit/>
          </a:bodyPr>
          <a:lstStyle/>
          <a:p>
            <a:r>
              <a:rPr lang="en-US" sz="3200" b="1" dirty="0" smtClean="0"/>
              <a:t>Directorate Specific Priorities - SBE</a:t>
            </a:r>
            <a:endParaRPr lang="en-US" sz="3200" b="1" dirty="0"/>
          </a:p>
        </p:txBody>
      </p:sp>
      <p:sp>
        <p:nvSpPr>
          <p:cNvPr id="3" name="Content Placeholder 2"/>
          <p:cNvSpPr>
            <a:spLocks noGrp="1"/>
          </p:cNvSpPr>
          <p:nvPr>
            <p:ph idx="1"/>
          </p:nvPr>
        </p:nvSpPr>
        <p:spPr>
          <a:xfrm>
            <a:off x="609600" y="990601"/>
            <a:ext cx="8057147" cy="5410200"/>
          </a:xfrm>
        </p:spPr>
        <p:txBody>
          <a:bodyPr>
            <a:noAutofit/>
          </a:bodyPr>
          <a:lstStyle/>
          <a:p>
            <a:pPr marL="0" indent="0">
              <a:buNone/>
            </a:pPr>
            <a:r>
              <a:rPr lang="en-US" sz="2000" dirty="0"/>
              <a:t>The </a:t>
            </a:r>
            <a:r>
              <a:rPr lang="en-US" sz="2000" b="1" dirty="0"/>
              <a:t>Directorate for Social, Behavioral, and Economic Sciences</a:t>
            </a:r>
            <a:r>
              <a:rPr lang="en-US" sz="2000" dirty="0"/>
              <a:t> </a:t>
            </a:r>
            <a:r>
              <a:rPr lang="en-US" sz="2000" b="1" dirty="0" smtClean="0"/>
              <a:t>(SBE) </a:t>
            </a:r>
            <a:r>
              <a:rPr lang="en-US" sz="2000" dirty="0" smtClean="0"/>
              <a:t>is </a:t>
            </a:r>
            <a:r>
              <a:rPr lang="en-US" sz="2000" dirty="0"/>
              <a:t>interested in proposals that support the Directorate's research priorities, such as those outlined in SBE 2020 </a:t>
            </a:r>
            <a:r>
              <a:rPr lang="en-US" sz="2000" dirty="0" smtClean="0"/>
              <a:t>(</a:t>
            </a:r>
            <a:r>
              <a:rPr lang="en-US" sz="2000" u="sng" dirty="0">
                <a:hlinkClick r:id="rId3"/>
              </a:rPr>
              <a:t>https://www.nsf.gov/sbe/sbe_2020</a:t>
            </a:r>
            <a:r>
              <a:rPr lang="en-US" sz="2000" u="sng" dirty="0" smtClean="0">
                <a:hlinkClick r:id="rId3"/>
              </a:rPr>
              <a:t>/</a:t>
            </a:r>
            <a:r>
              <a:rPr lang="en-US" sz="2000" dirty="0" smtClean="0"/>
              <a:t>).</a:t>
            </a:r>
            <a:r>
              <a:rPr lang="en-US" sz="2000" dirty="0"/>
              <a:t>  </a:t>
            </a:r>
            <a:endParaRPr lang="en-US" sz="2000" dirty="0" smtClean="0"/>
          </a:p>
          <a:p>
            <a:r>
              <a:rPr lang="en-US" sz="2000" dirty="0" smtClean="0"/>
              <a:t>SBE </a:t>
            </a:r>
            <a:r>
              <a:rPr lang="en-US" sz="2000" dirty="0"/>
              <a:t>is particularly interested in using CSSI to support projects building on other infrastructure activities such as </a:t>
            </a:r>
            <a:endParaRPr lang="en-US" sz="2000" dirty="0" smtClean="0"/>
          </a:p>
          <a:p>
            <a:pPr lvl="1"/>
            <a:r>
              <a:rPr lang="en-US" sz="2000" dirty="0" smtClean="0"/>
              <a:t>Metadata </a:t>
            </a:r>
            <a:r>
              <a:rPr lang="en-US" sz="2000" dirty="0"/>
              <a:t>for Long-standing Large-Scale Social Science Surveys (META-SSS) (</a:t>
            </a:r>
            <a:r>
              <a:rPr lang="en-US" sz="2000" u="sng" dirty="0">
                <a:hlinkClick r:id="rId4"/>
              </a:rPr>
              <a:t>http://www.nsf.gov/funding/pgm_summ.jsp?pims_id=504705</a:t>
            </a:r>
            <a:r>
              <a:rPr lang="en-US" sz="2000" dirty="0"/>
              <a:t>) </a:t>
            </a:r>
            <a:r>
              <a:rPr lang="en-US" sz="2000" dirty="0" smtClean="0"/>
              <a:t>and</a:t>
            </a:r>
          </a:p>
          <a:p>
            <a:pPr lvl="1"/>
            <a:r>
              <a:rPr lang="en-US" sz="2000" dirty="0" smtClean="0"/>
              <a:t>Resource</a:t>
            </a:r>
            <a:r>
              <a:rPr lang="en-US" sz="2000" dirty="0"/>
              <a:t> Implementations for Data Intensive Research in the Social, Behavioral and Economic </a:t>
            </a:r>
            <a:r>
              <a:rPr lang="en-US" sz="2000" dirty="0" smtClean="0"/>
              <a:t>Sciences (RIDIR)</a:t>
            </a:r>
            <a:r>
              <a:rPr lang="en-US" sz="2000" dirty="0"/>
              <a:t> </a:t>
            </a:r>
            <a:endParaRPr lang="en-US" sz="2000" dirty="0" smtClean="0"/>
          </a:p>
          <a:p>
            <a:pPr marL="857250" lvl="2" indent="0">
              <a:buNone/>
            </a:pPr>
            <a:r>
              <a:rPr lang="en-US" sz="2000" dirty="0" smtClean="0"/>
              <a:t>(</a:t>
            </a:r>
            <a:r>
              <a:rPr lang="en-US" sz="2000" u="sng" dirty="0" smtClean="0">
                <a:hlinkClick r:id="rId5"/>
              </a:rPr>
              <a:t>http://www.nsf.gov/funding/pgm_summ.jsp?pims_id=505168&amp;org=SES&amp;from=home</a:t>
            </a:r>
            <a:r>
              <a:rPr lang="en-US" sz="2000" dirty="0" smtClean="0"/>
              <a:t>). </a:t>
            </a:r>
          </a:p>
          <a:p>
            <a:r>
              <a:rPr lang="en-US" sz="2000" dirty="0" smtClean="0"/>
              <a:t>SBE </a:t>
            </a:r>
            <a:r>
              <a:rPr lang="en-US" sz="2000" dirty="0"/>
              <a:t>also welcomes innovative approaches to big data problems in SBE-focused domains consistent with NSF's </a:t>
            </a:r>
            <a:r>
              <a:rPr lang="en-US" sz="2000" dirty="0" smtClean="0"/>
              <a:t>Harnessing </a:t>
            </a:r>
            <a:r>
              <a:rPr lang="en-US" sz="2000" dirty="0"/>
              <a:t>the Data Revolution. </a:t>
            </a:r>
            <a:endParaRPr lang="en-US" sz="2000" dirty="0" smtClean="0"/>
          </a:p>
          <a:p>
            <a:r>
              <a:rPr lang="en-US" sz="2000" dirty="0" smtClean="0"/>
              <a:t>SBE </a:t>
            </a:r>
            <a:r>
              <a:rPr lang="en-US" sz="2000" dirty="0"/>
              <a:t>encourages proposals that further the goals of SBE and at least one other participating NSF directorate.</a:t>
            </a:r>
          </a:p>
        </p:txBody>
      </p:sp>
      <p:sp>
        <p:nvSpPr>
          <p:cNvPr id="4" name="Slide Number Placeholder 3"/>
          <p:cNvSpPr>
            <a:spLocks noGrp="1"/>
          </p:cNvSpPr>
          <p:nvPr>
            <p:ph type="sldNum" sz="quarter" idx="12"/>
          </p:nvPr>
        </p:nvSpPr>
        <p:spPr/>
        <p:txBody>
          <a:bodyPr/>
          <a:lstStyle/>
          <a:p>
            <a:fld id="{1403A9F4-2153-4E30-848A-357EB84591DA}" type="slidenum">
              <a:rPr lang="en-US" smtClean="0"/>
              <a:t>16</a:t>
            </a:fld>
            <a:endParaRPr lang="en-US"/>
          </a:p>
        </p:txBody>
      </p:sp>
      <p:sp>
        <p:nvSpPr>
          <p:cNvPr id="5" name="Date Placeholder 4"/>
          <p:cNvSpPr>
            <a:spLocks noGrp="1"/>
          </p:cNvSpPr>
          <p:nvPr>
            <p:ph type="dt" sz="half" idx="10"/>
          </p:nvPr>
        </p:nvSpPr>
        <p:spPr/>
        <p:txBody>
          <a:bodyPr/>
          <a:lstStyle/>
          <a:p>
            <a:r>
              <a:rPr lang="en-US" smtClean="0"/>
              <a:t>NSF 18-531</a:t>
            </a:r>
            <a:endParaRPr lang="en-US" dirty="0"/>
          </a:p>
        </p:txBody>
      </p:sp>
    </p:spTree>
    <p:extLst>
      <p:ext uri="{BB962C8B-B14F-4D97-AF65-F5344CB8AC3E}">
        <p14:creationId xmlns:p14="http://schemas.microsoft.com/office/powerpoint/2010/main" val="19220515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2057400"/>
            <a:ext cx="9144000" cy="6096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1447800" y="2079548"/>
            <a:ext cx="6781800" cy="533399"/>
          </a:xfrm>
        </p:spPr>
        <p:txBody>
          <a:bodyPr>
            <a:noAutofit/>
          </a:bodyPr>
          <a:lstStyle/>
          <a:p>
            <a:r>
              <a:rPr lang="en-US" sz="3600" b="1" kern="1200" dirty="0" smtClean="0">
                <a:solidFill>
                  <a:srgbClr val="333399"/>
                </a:solidFill>
                <a:ea typeface="Verdana" pitchFamily="34" charset="0"/>
                <a:cs typeface="Verdana" pitchFamily="34" charset="0"/>
              </a:rPr>
              <a:t>The NSF </a:t>
            </a:r>
            <a:r>
              <a:rPr lang="en-US" sz="3600" b="1" dirty="0" smtClean="0">
                <a:solidFill>
                  <a:srgbClr val="333399"/>
                </a:solidFill>
                <a:ea typeface="Verdana" pitchFamily="34" charset="0"/>
                <a:cs typeface="Verdana" pitchFamily="34" charset="0"/>
              </a:rPr>
              <a:t>18-531 Solicitation </a:t>
            </a:r>
            <a:endParaRPr lang="en-US" sz="3600" b="1" kern="1200" dirty="0">
              <a:solidFill>
                <a:srgbClr val="333399"/>
              </a:solidFill>
              <a:ea typeface="Verdana" pitchFamily="34" charset="0"/>
              <a:cs typeface="Verdana" pitchFamily="34" charset="0"/>
            </a:endParaRPr>
          </a:p>
        </p:txBody>
      </p:sp>
      <p:sp>
        <p:nvSpPr>
          <p:cNvPr id="4" name="Slide Number Placeholder 3"/>
          <p:cNvSpPr>
            <a:spLocks noGrp="1"/>
          </p:cNvSpPr>
          <p:nvPr>
            <p:ph type="sldNum" sz="quarter" idx="12"/>
          </p:nvPr>
        </p:nvSpPr>
        <p:spPr/>
        <p:txBody>
          <a:bodyPr/>
          <a:lstStyle/>
          <a:p>
            <a:fld id="{1403A9F4-2153-4E30-848A-357EB84591DA}" type="slidenum">
              <a:rPr lang="en-US" smtClean="0"/>
              <a:t>17</a:t>
            </a:fld>
            <a:endParaRPr lang="en-US"/>
          </a:p>
        </p:txBody>
      </p:sp>
      <p:sp>
        <p:nvSpPr>
          <p:cNvPr id="6" name="Date Placeholder 5"/>
          <p:cNvSpPr>
            <a:spLocks noGrp="1"/>
          </p:cNvSpPr>
          <p:nvPr>
            <p:ph type="dt" sz="half" idx="10"/>
          </p:nvPr>
        </p:nvSpPr>
        <p:spPr/>
        <p:txBody>
          <a:bodyPr/>
          <a:lstStyle/>
          <a:p>
            <a:r>
              <a:rPr lang="en-US" smtClean="0"/>
              <a:t>NSF 18-531</a:t>
            </a:r>
            <a:endParaRPr lang="en-US"/>
          </a:p>
        </p:txBody>
      </p:sp>
      <p:sp>
        <p:nvSpPr>
          <p:cNvPr id="5" name="TextBox 4"/>
          <p:cNvSpPr txBox="1"/>
          <p:nvPr/>
        </p:nvSpPr>
        <p:spPr>
          <a:xfrm>
            <a:off x="1905000" y="2819400"/>
            <a:ext cx="3819251" cy="1200329"/>
          </a:xfrm>
          <a:prstGeom prst="rect">
            <a:avLst/>
          </a:prstGeom>
          <a:noFill/>
        </p:spPr>
        <p:txBody>
          <a:bodyPr wrap="none" rtlCol="0">
            <a:spAutoFit/>
          </a:bodyPr>
          <a:lstStyle/>
          <a:p>
            <a:pPr marL="285750" indent="-285750">
              <a:buFont typeface="Arial" charset="0"/>
              <a:buChar char="•"/>
            </a:pPr>
            <a:r>
              <a:rPr lang="en-US" sz="2400" dirty="0" smtClean="0"/>
              <a:t>2018 classes of investment</a:t>
            </a:r>
          </a:p>
          <a:p>
            <a:pPr marL="285750" indent="-285750">
              <a:buFont typeface="Arial" charset="0"/>
              <a:buChar char="•"/>
            </a:pPr>
            <a:r>
              <a:rPr lang="en-US" sz="2400" dirty="0" smtClean="0"/>
              <a:t>PI eligibility</a:t>
            </a:r>
          </a:p>
          <a:p>
            <a:pPr marL="285750" indent="-285750">
              <a:buFont typeface="Arial" charset="0"/>
              <a:buChar char="•"/>
            </a:pPr>
            <a:r>
              <a:rPr lang="en-US" sz="2400" dirty="0" smtClean="0"/>
              <a:t>Review criteria</a:t>
            </a:r>
            <a:endParaRPr lang="en-US" sz="2400" dirty="0"/>
          </a:p>
        </p:txBody>
      </p:sp>
    </p:spTree>
    <p:extLst>
      <p:ext uri="{BB962C8B-B14F-4D97-AF65-F5344CB8AC3E}">
        <p14:creationId xmlns:p14="http://schemas.microsoft.com/office/powerpoint/2010/main" val="11395465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0"/>
            <a:ext cx="8305800" cy="762000"/>
          </a:xfrm>
        </p:spPr>
        <p:txBody>
          <a:bodyPr>
            <a:normAutofit/>
          </a:bodyPr>
          <a:lstStyle/>
          <a:p>
            <a:r>
              <a:rPr lang="en-US" altLang="en-US" sz="3200" b="1" dirty="0" smtClean="0"/>
              <a:t>CSSI Umbrella</a:t>
            </a:r>
            <a:endParaRPr lang="en-US" sz="3200" i="1" dirty="0"/>
          </a:p>
        </p:txBody>
      </p:sp>
      <p:graphicFrame>
        <p:nvGraphicFramePr>
          <p:cNvPr id="7" name="Table 6"/>
          <p:cNvGraphicFramePr>
            <a:graphicFrameLocks noGrp="1"/>
          </p:cNvGraphicFramePr>
          <p:nvPr>
            <p:extLst>
              <p:ext uri="{D42A27DB-BD31-4B8C-83A1-F6EECF244321}">
                <p14:modId xmlns:p14="http://schemas.microsoft.com/office/powerpoint/2010/main" val="2022283489"/>
              </p:ext>
            </p:extLst>
          </p:nvPr>
        </p:nvGraphicFramePr>
        <p:xfrm>
          <a:off x="457200" y="914400"/>
          <a:ext cx="8305800" cy="5656460"/>
        </p:xfrm>
        <a:graphic>
          <a:graphicData uri="http://schemas.openxmlformats.org/drawingml/2006/table">
            <a:tbl>
              <a:tblPr firstRow="1" bandRow="1">
                <a:tableStyleId>{5C22544A-7EE6-4342-B048-85BDC9FD1C3A}</a:tableStyleId>
              </a:tblPr>
              <a:tblGrid>
                <a:gridCol w="2057400"/>
                <a:gridCol w="6248400"/>
              </a:tblGrid>
              <a:tr h="533400">
                <a:tc>
                  <a:txBody>
                    <a:bodyPr/>
                    <a:lstStyle/>
                    <a:p>
                      <a:pPr algn="ctr"/>
                      <a:r>
                        <a:rPr lang="en-US" dirty="0" smtClean="0"/>
                        <a:t>Investment Class</a:t>
                      </a:r>
                      <a:endParaRPr lang="en-US" dirty="0"/>
                    </a:p>
                  </a:txBody>
                  <a:tcPr/>
                </a:tc>
                <a:tc>
                  <a:txBody>
                    <a:bodyPr/>
                    <a:lstStyle/>
                    <a:p>
                      <a:pPr algn="ctr"/>
                      <a:r>
                        <a:rPr lang="en-US" dirty="0" smtClean="0"/>
                        <a:t>Description </a:t>
                      </a:r>
                      <a:endParaRPr lang="en-US" dirty="0"/>
                    </a:p>
                  </a:txBody>
                  <a:tcPr/>
                </a:tc>
              </a:tr>
              <a:tr h="1008260">
                <a:tc>
                  <a:txBody>
                    <a:bodyPr/>
                    <a:lstStyle/>
                    <a:p>
                      <a:pPr marL="0" marR="0">
                        <a:spcBef>
                          <a:spcPts val="0"/>
                        </a:spcBef>
                        <a:spcAft>
                          <a:spcPts val="0"/>
                        </a:spcAft>
                      </a:pPr>
                      <a:r>
                        <a:rPr lang="en-US" sz="1800" b="1" dirty="0">
                          <a:solidFill>
                            <a:srgbClr val="000000"/>
                          </a:solidFill>
                          <a:effectLst/>
                          <a:latin typeface="+mn-lt"/>
                          <a:ea typeface="Times New Roman" charset="0"/>
                          <a:cs typeface="Times New Roman" charset="0"/>
                        </a:rPr>
                        <a:t>Elements</a:t>
                      </a:r>
                      <a:endParaRPr lang="en-US" sz="1800" dirty="0">
                        <a:effectLst/>
                        <a:latin typeface="+mn-lt"/>
                        <a:ea typeface="ＭＳ 明朝" charset="-128"/>
                        <a:cs typeface="Times New Roman" charset="0"/>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solidFill>
                            <a:schemeClr val="dk1"/>
                          </a:solidFill>
                          <a:effectLst/>
                          <a:latin typeface="+mn-lt"/>
                          <a:ea typeface="+mn-ea"/>
                          <a:cs typeface="+mn-cs"/>
                        </a:rPr>
                        <a:t>S</a:t>
                      </a:r>
                      <a:r>
                        <a:rPr lang="en-US" dirty="0" smtClean="0"/>
                        <a:t>mall groups that will create and deploy robust capabilities for which there is a demonstrated need that will advance one or more significant areas of science and engineering.</a:t>
                      </a:r>
                    </a:p>
                  </a:txBody>
                  <a:tcPr marL="68580" marR="68580" marT="0" marB="0"/>
                </a:tc>
              </a:tr>
              <a:tr h="1008260">
                <a:tc>
                  <a:txBody>
                    <a:bodyPr/>
                    <a:lstStyle/>
                    <a:p>
                      <a:pPr marL="0" marR="0">
                        <a:spcBef>
                          <a:spcPts val="0"/>
                        </a:spcBef>
                        <a:spcAft>
                          <a:spcPts val="0"/>
                        </a:spcAft>
                      </a:pPr>
                      <a:r>
                        <a:rPr lang="en-US" sz="1800" b="1" dirty="0">
                          <a:solidFill>
                            <a:srgbClr val="000000"/>
                          </a:solidFill>
                          <a:effectLst/>
                          <a:latin typeface="+mn-lt"/>
                          <a:ea typeface="Times New Roman" charset="0"/>
                          <a:cs typeface="Times New Roman" charset="0"/>
                        </a:rPr>
                        <a:t>Framework Implementations</a:t>
                      </a:r>
                      <a:endParaRPr lang="en-US" sz="1800" dirty="0">
                        <a:effectLst/>
                        <a:latin typeface="+mn-lt"/>
                        <a:ea typeface="ＭＳ 明朝" charset="-128"/>
                        <a:cs typeface="Times New Roman" charset="0"/>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Larger, interdisciplinary teams organized around the development and application of common infrastructure aimed at solving common research problems faced by NSF researchers in one or more areas of science and engineering, resulting in a sustainable community framework serving a diverse community or communities.</a:t>
                      </a:r>
                      <a:endParaRPr lang="en-US" sz="1800" dirty="0" smtClean="0">
                        <a:effectLst/>
                        <a:latin typeface="+mn-lt"/>
                        <a:ea typeface="ＭＳ 明朝" charset="-128"/>
                        <a:cs typeface="Times New Roman" charset="0"/>
                      </a:endParaRPr>
                    </a:p>
                  </a:txBody>
                  <a:tcPr marL="68580" marR="68580" marT="0" marB="0"/>
                </a:tc>
              </a:tr>
              <a:tr h="384864">
                <a:tc>
                  <a:txBody>
                    <a:bodyPr/>
                    <a:lstStyle/>
                    <a:p>
                      <a:endParaRPr lang="en-US" dirty="0"/>
                    </a:p>
                  </a:txBody>
                  <a:tcPr>
                    <a:solidFill>
                      <a:schemeClr val="bg1"/>
                    </a:solidFill>
                  </a:tcPr>
                </a:tc>
                <a:tc>
                  <a:txBody>
                    <a:bodyPr/>
                    <a:lstStyle/>
                    <a:p>
                      <a:endParaRPr lang="en-US" dirty="0"/>
                    </a:p>
                  </a:txBody>
                  <a:tcPr>
                    <a:solidFill>
                      <a:schemeClr val="bg1"/>
                    </a:solidFill>
                  </a:tcPr>
                </a:tc>
              </a:tr>
              <a:tr h="1075756">
                <a:tc>
                  <a:txBody>
                    <a:bodyPr/>
                    <a:lstStyle/>
                    <a:p>
                      <a:pPr marL="0" marR="0">
                        <a:spcBef>
                          <a:spcPts val="0"/>
                        </a:spcBef>
                        <a:spcAft>
                          <a:spcPts val="0"/>
                        </a:spcAft>
                      </a:pPr>
                      <a:r>
                        <a:rPr lang="en-US" sz="1800" b="1" dirty="0">
                          <a:solidFill>
                            <a:srgbClr val="000000"/>
                          </a:solidFill>
                          <a:effectLst/>
                          <a:latin typeface="+mn-lt"/>
                          <a:ea typeface="Times New Roman" charset="0"/>
                          <a:cs typeface="Times New Roman" charset="0"/>
                        </a:rPr>
                        <a:t>Planning Grants for Community Cyberinfrastructure</a:t>
                      </a:r>
                      <a:endParaRPr lang="en-US" sz="1800" dirty="0">
                        <a:effectLst/>
                        <a:latin typeface="+mn-lt"/>
                        <a:ea typeface="ＭＳ 明朝" charset="-128"/>
                        <a:cs typeface="Times New Roman" charset="0"/>
                      </a:endParaRPr>
                    </a:p>
                  </a:txBody>
                  <a:tcPr marL="68580" marR="68580" marT="0" marB="0">
                    <a:solidFill>
                      <a:schemeClr val="bg1">
                        <a:lumMod val="85000"/>
                      </a:schemeClr>
                    </a:solidFill>
                  </a:tcPr>
                </a:tc>
                <a:tc>
                  <a:txBody>
                    <a:bodyPr/>
                    <a:lstStyle/>
                    <a:p>
                      <a:pPr marL="0" marR="0">
                        <a:spcBef>
                          <a:spcPts val="0"/>
                        </a:spcBef>
                        <a:spcAft>
                          <a:spcPts val="0"/>
                        </a:spcAft>
                      </a:pPr>
                      <a:r>
                        <a:rPr lang="en-US" dirty="0" smtClean="0"/>
                        <a:t>Focus on the establishment of long-term capabilities in cyberinfrastructure, which would serve a research community of substantial size and disciplinary breadth.</a:t>
                      </a:r>
                      <a:endParaRPr lang="en-US" sz="1800" dirty="0">
                        <a:effectLst/>
                        <a:latin typeface="+mn-lt"/>
                        <a:ea typeface="ＭＳ 明朝" charset="-128"/>
                        <a:cs typeface="Times New Roman" charset="0"/>
                      </a:endParaRPr>
                    </a:p>
                  </a:txBody>
                  <a:tcPr marL="68580" marR="68580" marT="0" marB="0">
                    <a:solidFill>
                      <a:schemeClr val="bg1">
                        <a:lumMod val="85000"/>
                      </a:schemeClr>
                    </a:solidFill>
                  </a:tcPr>
                </a:tc>
              </a:tr>
              <a:tr h="1008260">
                <a:tc>
                  <a:txBody>
                    <a:bodyPr/>
                    <a:lstStyle/>
                    <a:p>
                      <a:pPr marL="0" marR="0">
                        <a:spcBef>
                          <a:spcPts val="0"/>
                        </a:spcBef>
                        <a:spcAft>
                          <a:spcPts val="0"/>
                        </a:spcAft>
                      </a:pPr>
                      <a:r>
                        <a:rPr lang="en-US" sz="1800" b="1" dirty="0">
                          <a:solidFill>
                            <a:srgbClr val="000000"/>
                          </a:solidFill>
                          <a:effectLst/>
                          <a:latin typeface="+mn-lt"/>
                          <a:ea typeface="Times New Roman" charset="0"/>
                          <a:cs typeface="Times New Roman" charset="0"/>
                        </a:rPr>
                        <a:t>Community </a:t>
                      </a:r>
                      <a:r>
                        <a:rPr lang="en-US" sz="1800" b="1" dirty="0" smtClean="0">
                          <a:solidFill>
                            <a:srgbClr val="000000"/>
                          </a:solidFill>
                          <a:effectLst/>
                          <a:latin typeface="+mn-lt"/>
                          <a:ea typeface="Times New Roman" charset="0"/>
                          <a:cs typeface="Times New Roman" charset="0"/>
                        </a:rPr>
                        <a:t>Cyberinfrastructure Implementations</a:t>
                      </a:r>
                      <a:endParaRPr lang="en-US" sz="1800" dirty="0">
                        <a:effectLst/>
                        <a:latin typeface="+mn-lt"/>
                        <a:ea typeface="ＭＳ 明朝" charset="-128"/>
                        <a:cs typeface="Times New Roman" charset="0"/>
                      </a:endParaRPr>
                    </a:p>
                  </a:txBody>
                  <a:tcPr marL="68580" marR="68580" marT="0" marB="0">
                    <a:solidFill>
                      <a:schemeClr val="bg1">
                        <a:lumMod val="85000"/>
                      </a:schemeClr>
                    </a:solidFill>
                  </a:tcPr>
                </a:tc>
                <a:tc>
                  <a:txBody>
                    <a:bodyPr/>
                    <a:lstStyle/>
                    <a:p>
                      <a:pPr marL="0" marR="0">
                        <a:spcBef>
                          <a:spcPts val="0"/>
                        </a:spcBef>
                        <a:spcAft>
                          <a:spcPts val="0"/>
                        </a:spcAft>
                      </a:pPr>
                      <a:r>
                        <a:rPr lang="en-US" dirty="0" smtClean="0"/>
                        <a:t>Focus on the establishment of long-term hubs of excellence in cyberinfrastructure and technologies, which will serve a research community of substantial size and disciplinary breadth.</a:t>
                      </a:r>
                      <a:endParaRPr lang="en-US" sz="1800" dirty="0">
                        <a:effectLst/>
                        <a:latin typeface="+mn-lt"/>
                        <a:ea typeface="ＭＳ 明朝" charset="-128"/>
                        <a:cs typeface="Times New Roman" charset="0"/>
                      </a:endParaRPr>
                    </a:p>
                  </a:txBody>
                  <a:tcPr marL="68580" marR="68580" marT="0" marB="0">
                    <a:solidFill>
                      <a:schemeClr val="bg1">
                        <a:lumMod val="85000"/>
                      </a:schemeClr>
                    </a:solidFill>
                  </a:tcPr>
                </a:tc>
              </a:tr>
            </a:tbl>
          </a:graphicData>
        </a:graphic>
      </p:graphicFrame>
      <p:sp>
        <p:nvSpPr>
          <p:cNvPr id="3" name="Slide Number Placeholder 2"/>
          <p:cNvSpPr>
            <a:spLocks noGrp="1"/>
          </p:cNvSpPr>
          <p:nvPr>
            <p:ph type="sldNum" sz="quarter" idx="12"/>
          </p:nvPr>
        </p:nvSpPr>
        <p:spPr/>
        <p:txBody>
          <a:bodyPr/>
          <a:lstStyle/>
          <a:p>
            <a:fld id="{1403A9F4-2153-4E30-848A-357EB84591DA}" type="slidenum">
              <a:rPr lang="en-US" smtClean="0"/>
              <a:pPr/>
              <a:t>18</a:t>
            </a:fld>
            <a:endParaRPr lang="en-US" dirty="0"/>
          </a:p>
        </p:txBody>
      </p:sp>
      <p:sp>
        <p:nvSpPr>
          <p:cNvPr id="4" name="Date Placeholder 3"/>
          <p:cNvSpPr>
            <a:spLocks noGrp="1"/>
          </p:cNvSpPr>
          <p:nvPr>
            <p:ph type="dt" sz="half" idx="10"/>
          </p:nvPr>
        </p:nvSpPr>
        <p:spPr/>
        <p:txBody>
          <a:bodyPr/>
          <a:lstStyle/>
          <a:p>
            <a:r>
              <a:rPr lang="en-US" smtClean="0"/>
              <a:t>NSF 18-531</a:t>
            </a:r>
            <a:endParaRPr lang="en-US" dirty="0"/>
          </a:p>
        </p:txBody>
      </p:sp>
      <p:sp>
        <p:nvSpPr>
          <p:cNvPr id="8" name="Rectangle 7"/>
          <p:cNvSpPr/>
          <p:nvPr/>
        </p:nvSpPr>
        <p:spPr>
          <a:xfrm>
            <a:off x="228600" y="762000"/>
            <a:ext cx="8686800" cy="3657600"/>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291387" y="545068"/>
            <a:ext cx="1295400" cy="369332"/>
          </a:xfrm>
          <a:prstGeom prst="rect">
            <a:avLst/>
          </a:prstGeom>
          <a:solidFill>
            <a:schemeClr val="bg1"/>
          </a:solidFill>
          <a:ln w="38100">
            <a:solidFill>
              <a:srgbClr val="FF0000"/>
            </a:solidFill>
          </a:ln>
        </p:spPr>
        <p:txBody>
          <a:bodyPr wrap="square" rtlCol="0">
            <a:spAutoFit/>
          </a:bodyPr>
          <a:lstStyle/>
          <a:p>
            <a:r>
              <a:rPr lang="en-US" b="1" dirty="0" smtClean="0">
                <a:solidFill>
                  <a:srgbClr val="FF0000"/>
                </a:solidFill>
              </a:rPr>
              <a:t>NSF 18-531</a:t>
            </a:r>
            <a:endParaRPr lang="en-US" b="1" dirty="0">
              <a:solidFill>
                <a:srgbClr val="FF0000"/>
              </a:solidFill>
            </a:endParaRPr>
          </a:p>
        </p:txBody>
      </p:sp>
    </p:spTree>
    <p:extLst>
      <p:ext uri="{BB962C8B-B14F-4D97-AF65-F5344CB8AC3E}">
        <p14:creationId xmlns:p14="http://schemas.microsoft.com/office/powerpoint/2010/main" val="18404232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0"/>
            <a:ext cx="8305800" cy="1143000"/>
          </a:xfrm>
        </p:spPr>
        <p:txBody>
          <a:bodyPr>
            <a:normAutofit/>
          </a:bodyPr>
          <a:lstStyle/>
          <a:p>
            <a:r>
              <a:rPr lang="en-US" altLang="en-US" sz="3200" b="1" dirty="0" smtClean="0"/>
              <a:t>CSSI </a:t>
            </a:r>
            <a:r>
              <a:rPr lang="en-US" altLang="en-US" sz="3200" b="1" dirty="0"/>
              <a:t>Investment </a:t>
            </a:r>
            <a:r>
              <a:rPr lang="en-US" altLang="en-US" sz="3200" b="1" dirty="0" smtClean="0"/>
              <a:t>Classes</a:t>
            </a:r>
            <a:endParaRPr lang="en-US" sz="3200" i="1" dirty="0"/>
          </a:p>
        </p:txBody>
      </p:sp>
      <p:graphicFrame>
        <p:nvGraphicFramePr>
          <p:cNvPr id="3" name="Table 2"/>
          <p:cNvGraphicFramePr>
            <a:graphicFrameLocks noGrp="1"/>
          </p:cNvGraphicFramePr>
          <p:nvPr>
            <p:extLst>
              <p:ext uri="{D42A27DB-BD31-4B8C-83A1-F6EECF244321}">
                <p14:modId xmlns:p14="http://schemas.microsoft.com/office/powerpoint/2010/main" val="1898499900"/>
              </p:ext>
            </p:extLst>
          </p:nvPr>
        </p:nvGraphicFramePr>
        <p:xfrm>
          <a:off x="457200" y="1219200"/>
          <a:ext cx="8305800" cy="4907280"/>
        </p:xfrm>
        <a:graphic>
          <a:graphicData uri="http://schemas.openxmlformats.org/drawingml/2006/table">
            <a:tbl>
              <a:tblPr firstRow="1" bandRow="1">
                <a:tableStyleId>{5C22544A-7EE6-4342-B048-85BDC9FD1C3A}</a:tableStyleId>
              </a:tblPr>
              <a:tblGrid>
                <a:gridCol w="2057400"/>
                <a:gridCol w="2595593"/>
                <a:gridCol w="3652807"/>
              </a:tblGrid>
              <a:tr h="381000">
                <a:tc>
                  <a:txBody>
                    <a:bodyPr/>
                    <a:lstStyle/>
                    <a:p>
                      <a:pPr algn="ctr"/>
                      <a:r>
                        <a:rPr lang="en-US" dirty="0" smtClean="0"/>
                        <a:t>Investment Class</a:t>
                      </a:r>
                      <a:endParaRPr lang="en-US" dirty="0"/>
                    </a:p>
                  </a:txBody>
                  <a:tcPr/>
                </a:tc>
                <a:tc>
                  <a:txBody>
                    <a:bodyPr/>
                    <a:lstStyle/>
                    <a:p>
                      <a:pPr algn="ctr"/>
                      <a:r>
                        <a:rPr lang="en-US" dirty="0" smtClean="0"/>
                        <a:t>Data </a:t>
                      </a:r>
                      <a:endParaRPr lang="en-US" dirty="0"/>
                    </a:p>
                  </a:txBody>
                  <a:tcPr/>
                </a:tc>
                <a:tc>
                  <a:txBody>
                    <a:bodyPr/>
                    <a:lstStyle/>
                    <a:p>
                      <a:pPr algn="ctr"/>
                      <a:r>
                        <a:rPr lang="en-US" dirty="0" smtClean="0"/>
                        <a:t>Software</a:t>
                      </a:r>
                      <a:endParaRPr lang="en-US" dirty="0"/>
                    </a:p>
                  </a:txBody>
                  <a:tcPr/>
                </a:tc>
              </a:tr>
              <a:tr h="958212">
                <a:tc>
                  <a:txBody>
                    <a:bodyPr/>
                    <a:lstStyle/>
                    <a:p>
                      <a:pPr marL="0" marR="0">
                        <a:spcBef>
                          <a:spcPts val="0"/>
                        </a:spcBef>
                        <a:spcAft>
                          <a:spcPts val="0"/>
                        </a:spcAft>
                      </a:pPr>
                      <a:r>
                        <a:rPr lang="en-US" sz="1800" b="1" dirty="0">
                          <a:solidFill>
                            <a:srgbClr val="000000"/>
                          </a:solidFill>
                          <a:effectLst/>
                          <a:latin typeface="+mn-lt"/>
                          <a:ea typeface="Times New Roman" charset="0"/>
                          <a:cs typeface="Times New Roman" charset="0"/>
                        </a:rPr>
                        <a:t>Elements</a:t>
                      </a:r>
                      <a:endParaRPr lang="en-US" sz="1800" dirty="0">
                        <a:effectLst/>
                        <a:latin typeface="+mn-lt"/>
                        <a:ea typeface="ＭＳ 明朝" charset="-128"/>
                        <a:cs typeface="Times New Roman" charset="0"/>
                      </a:endParaRPr>
                    </a:p>
                  </a:txBody>
                  <a:tcPr marL="68580" marR="68580" marT="0" marB="0"/>
                </a:tc>
                <a:tc>
                  <a:txBody>
                    <a:bodyPr/>
                    <a:lstStyle/>
                    <a:p>
                      <a:pPr marL="0" marR="0">
                        <a:spcBef>
                          <a:spcPts val="0"/>
                        </a:spcBef>
                        <a:spcAft>
                          <a:spcPts val="0"/>
                        </a:spcAft>
                      </a:pPr>
                      <a:r>
                        <a:rPr lang="en-US" sz="1800" i="1" dirty="0">
                          <a:solidFill>
                            <a:srgbClr val="000000"/>
                          </a:solidFill>
                          <a:effectLst/>
                          <a:latin typeface="+mn-lt"/>
                          <a:ea typeface="Times New Roman" charset="0"/>
                          <a:cs typeface="Times New Roman" charset="0"/>
                        </a:rPr>
                        <a:t>Data Elements  </a:t>
                      </a:r>
                      <a:endParaRPr lang="en-US" sz="1800" i="1" dirty="0" smtClean="0">
                        <a:solidFill>
                          <a:srgbClr val="000000"/>
                        </a:solidFill>
                        <a:effectLst/>
                        <a:latin typeface="+mn-lt"/>
                        <a:ea typeface="Times New Roman" charset="0"/>
                        <a:cs typeface="Times New Roman" charset="0"/>
                      </a:endParaRPr>
                    </a:p>
                  </a:txBody>
                  <a:tcPr marL="68580" marR="68580" marT="0" marB="0"/>
                </a:tc>
                <a:tc>
                  <a:txBody>
                    <a:bodyPr/>
                    <a:lstStyle/>
                    <a:p>
                      <a:pPr marL="0" marR="0">
                        <a:spcBef>
                          <a:spcPts val="0"/>
                        </a:spcBef>
                        <a:spcAft>
                          <a:spcPts val="0"/>
                        </a:spcAft>
                      </a:pPr>
                      <a:r>
                        <a:rPr lang="en-US" sz="1800" i="1" dirty="0">
                          <a:solidFill>
                            <a:srgbClr val="000000"/>
                          </a:solidFill>
                          <a:effectLst/>
                          <a:latin typeface="+mn-lt"/>
                          <a:ea typeface="Times New Roman" charset="0"/>
                          <a:cs typeface="Times New Roman" charset="0"/>
                        </a:rPr>
                        <a:t>Software Elements       </a:t>
                      </a:r>
                      <a:endParaRPr lang="en-US" sz="1800" i="1" dirty="0" smtClean="0">
                        <a:solidFill>
                          <a:srgbClr val="000000"/>
                        </a:solidFill>
                        <a:effectLst/>
                        <a:latin typeface="+mn-lt"/>
                        <a:ea typeface="Times New Roman" charset="0"/>
                        <a:cs typeface="Times New Roman" charset="0"/>
                      </a:endParaRPr>
                    </a:p>
                  </a:txBody>
                  <a:tcPr marL="68580" marR="68580" marT="0" marB="0"/>
                </a:tc>
              </a:tr>
              <a:tr h="958212">
                <a:tc>
                  <a:txBody>
                    <a:bodyPr/>
                    <a:lstStyle/>
                    <a:p>
                      <a:pPr marL="0" marR="0">
                        <a:spcBef>
                          <a:spcPts val="0"/>
                        </a:spcBef>
                        <a:spcAft>
                          <a:spcPts val="0"/>
                        </a:spcAft>
                      </a:pPr>
                      <a:r>
                        <a:rPr lang="en-US" sz="1800" b="1" dirty="0">
                          <a:solidFill>
                            <a:srgbClr val="000000"/>
                          </a:solidFill>
                          <a:effectLst/>
                          <a:latin typeface="+mn-lt"/>
                          <a:ea typeface="Times New Roman" charset="0"/>
                          <a:cs typeface="Times New Roman" charset="0"/>
                        </a:rPr>
                        <a:t>Framework Implementations</a:t>
                      </a:r>
                      <a:endParaRPr lang="en-US" sz="1800" dirty="0">
                        <a:effectLst/>
                        <a:latin typeface="+mn-lt"/>
                        <a:ea typeface="ＭＳ 明朝" charset="-128"/>
                        <a:cs typeface="Times New Roman" charset="0"/>
                      </a:endParaRPr>
                    </a:p>
                  </a:txBody>
                  <a:tcPr marL="68580" marR="68580" marT="0" marB="0"/>
                </a:tc>
                <a:tc>
                  <a:txBody>
                    <a:bodyPr/>
                    <a:lstStyle/>
                    <a:p>
                      <a:pPr marL="0" marR="0">
                        <a:spcBef>
                          <a:spcPts val="0"/>
                        </a:spcBef>
                        <a:spcAft>
                          <a:spcPts val="0"/>
                        </a:spcAft>
                      </a:pPr>
                      <a:r>
                        <a:rPr lang="en-US" sz="1800" i="1" dirty="0">
                          <a:solidFill>
                            <a:srgbClr val="000000"/>
                          </a:solidFill>
                          <a:effectLst/>
                          <a:latin typeface="+mn-lt"/>
                          <a:ea typeface="Times New Roman" charset="0"/>
                          <a:cs typeface="Times New Roman" charset="0"/>
                        </a:rPr>
                        <a:t>Data Frameworks     </a:t>
                      </a:r>
                      <a:endParaRPr lang="en-US" sz="1800" i="1" dirty="0" smtClean="0">
                        <a:solidFill>
                          <a:srgbClr val="000000"/>
                        </a:solidFill>
                        <a:effectLst/>
                        <a:latin typeface="+mn-lt"/>
                        <a:ea typeface="Times New Roman" charset="0"/>
                        <a:cs typeface="Times New Roman" charset="0"/>
                      </a:endParaRPr>
                    </a:p>
                  </a:txBody>
                  <a:tcPr marL="68580" marR="68580" marT="0" marB="0"/>
                </a:tc>
                <a:tc>
                  <a:txBody>
                    <a:bodyPr/>
                    <a:lstStyle/>
                    <a:p>
                      <a:pPr marL="0" marR="0">
                        <a:spcBef>
                          <a:spcPts val="0"/>
                        </a:spcBef>
                        <a:spcAft>
                          <a:spcPts val="0"/>
                        </a:spcAft>
                      </a:pPr>
                      <a:r>
                        <a:rPr lang="en-US" sz="1800" i="1" dirty="0">
                          <a:solidFill>
                            <a:srgbClr val="000000"/>
                          </a:solidFill>
                          <a:effectLst/>
                          <a:latin typeface="+mn-lt"/>
                          <a:ea typeface="Times New Roman" charset="0"/>
                          <a:cs typeface="Times New Roman" charset="0"/>
                        </a:rPr>
                        <a:t>Software </a:t>
                      </a:r>
                      <a:r>
                        <a:rPr lang="en-US" sz="1800" i="1" dirty="0" smtClean="0">
                          <a:solidFill>
                            <a:srgbClr val="000000"/>
                          </a:solidFill>
                          <a:effectLst/>
                          <a:latin typeface="+mn-lt"/>
                          <a:ea typeface="Times New Roman" charset="0"/>
                          <a:cs typeface="Times New Roman" charset="0"/>
                        </a:rPr>
                        <a:t>Frameworks</a:t>
                      </a:r>
                    </a:p>
                  </a:txBody>
                  <a:tcPr marL="68580" marR="68580" marT="0" marB="0"/>
                </a:tc>
              </a:tr>
              <a:tr h="298888">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r>
              <a:tr h="1146816">
                <a:tc>
                  <a:txBody>
                    <a:bodyPr/>
                    <a:lstStyle/>
                    <a:p>
                      <a:pPr marL="0" marR="0">
                        <a:spcBef>
                          <a:spcPts val="0"/>
                        </a:spcBef>
                        <a:spcAft>
                          <a:spcPts val="0"/>
                        </a:spcAft>
                      </a:pPr>
                      <a:r>
                        <a:rPr lang="en-US" sz="1800" b="1" dirty="0">
                          <a:solidFill>
                            <a:srgbClr val="000000"/>
                          </a:solidFill>
                          <a:effectLst/>
                          <a:latin typeface="+mn-lt"/>
                          <a:ea typeface="Times New Roman" charset="0"/>
                          <a:cs typeface="Times New Roman" charset="0"/>
                        </a:rPr>
                        <a:t>Planning Grants for Community Cyberinfrastructure</a:t>
                      </a:r>
                      <a:endParaRPr lang="en-US" sz="1800" dirty="0">
                        <a:effectLst/>
                        <a:latin typeface="+mn-lt"/>
                        <a:ea typeface="ＭＳ 明朝" charset="-128"/>
                        <a:cs typeface="Times New Roman" charset="0"/>
                      </a:endParaRPr>
                    </a:p>
                  </a:txBody>
                  <a:tcPr marL="68580" marR="68580" marT="0" marB="0">
                    <a:solidFill>
                      <a:schemeClr val="bg1">
                        <a:lumMod val="85000"/>
                      </a:schemeClr>
                    </a:solidFill>
                  </a:tcPr>
                </a:tc>
                <a:tc>
                  <a:txBody>
                    <a:bodyPr/>
                    <a:lstStyle/>
                    <a:p>
                      <a:pPr marL="0" marR="0">
                        <a:spcBef>
                          <a:spcPts val="0"/>
                        </a:spcBef>
                        <a:spcAft>
                          <a:spcPts val="0"/>
                        </a:spcAft>
                      </a:pPr>
                      <a:r>
                        <a:rPr lang="en-US" sz="1800" i="1" dirty="0" smtClean="0">
                          <a:solidFill>
                            <a:srgbClr val="000000"/>
                          </a:solidFill>
                          <a:effectLst/>
                          <a:latin typeface="+mn-lt"/>
                          <a:ea typeface="Times New Roman" charset="0"/>
                          <a:cs typeface="Times New Roman" charset="0"/>
                        </a:rPr>
                        <a:t>Planning Grants</a:t>
                      </a:r>
                      <a:r>
                        <a:rPr lang="en-US" sz="1800" i="1" baseline="0" dirty="0" smtClean="0">
                          <a:solidFill>
                            <a:srgbClr val="000000"/>
                          </a:solidFill>
                          <a:effectLst/>
                          <a:latin typeface="+mn-lt"/>
                          <a:ea typeface="Times New Roman" charset="0"/>
                          <a:cs typeface="Times New Roman" charset="0"/>
                        </a:rPr>
                        <a:t> for Community Data Cyberinfrastructure</a:t>
                      </a:r>
                      <a:endParaRPr lang="en-US" sz="1800" i="1" dirty="0" smtClean="0">
                        <a:solidFill>
                          <a:srgbClr val="000000"/>
                        </a:solidFill>
                        <a:effectLst/>
                        <a:latin typeface="+mn-lt"/>
                        <a:ea typeface="Times New Roman" charset="0"/>
                        <a:cs typeface="Times New Roman" charset="0"/>
                      </a:endParaRPr>
                    </a:p>
                  </a:txBody>
                  <a:tcPr marL="68580" marR="68580" marT="0" marB="0">
                    <a:solidFill>
                      <a:schemeClr val="bg1">
                        <a:lumMod val="85000"/>
                      </a:schemeClr>
                    </a:solidFill>
                  </a:tcPr>
                </a:tc>
                <a:tc>
                  <a:txBody>
                    <a:bodyPr/>
                    <a:lstStyle/>
                    <a:p>
                      <a:pPr marL="0" marR="0">
                        <a:spcBef>
                          <a:spcPts val="0"/>
                        </a:spcBef>
                        <a:spcAft>
                          <a:spcPts val="0"/>
                        </a:spcAft>
                      </a:pPr>
                      <a:r>
                        <a:rPr lang="en-US" sz="1800" i="1" dirty="0" smtClean="0">
                          <a:solidFill>
                            <a:srgbClr val="000000"/>
                          </a:solidFill>
                          <a:effectLst/>
                          <a:latin typeface="+mn-lt"/>
                          <a:ea typeface="Times New Roman" charset="0"/>
                          <a:cs typeface="Times New Roman" charset="0"/>
                        </a:rPr>
                        <a:t>Planning Grants</a:t>
                      </a:r>
                      <a:r>
                        <a:rPr lang="en-US" sz="1800" i="1" baseline="0" dirty="0" smtClean="0">
                          <a:solidFill>
                            <a:srgbClr val="000000"/>
                          </a:solidFill>
                          <a:effectLst/>
                          <a:latin typeface="+mn-lt"/>
                          <a:ea typeface="Times New Roman" charset="0"/>
                          <a:cs typeface="Times New Roman" charset="0"/>
                        </a:rPr>
                        <a:t> for Community Software Cyberinfrastructure</a:t>
                      </a:r>
                      <a:endParaRPr lang="en-US" sz="1800" i="1" dirty="0" smtClean="0">
                        <a:solidFill>
                          <a:srgbClr val="000000"/>
                        </a:solidFill>
                        <a:effectLst/>
                        <a:latin typeface="+mn-lt"/>
                        <a:ea typeface="Times New Roman" charset="0"/>
                        <a:cs typeface="Times New Roman" charset="0"/>
                      </a:endParaRPr>
                    </a:p>
                  </a:txBody>
                  <a:tcPr marL="68580" marR="68580" marT="0" marB="0">
                    <a:solidFill>
                      <a:schemeClr val="bg1">
                        <a:lumMod val="85000"/>
                      </a:schemeClr>
                    </a:solidFill>
                  </a:tcPr>
                </a:tc>
              </a:tr>
              <a:tr h="958212">
                <a:tc>
                  <a:txBody>
                    <a:bodyPr/>
                    <a:lstStyle/>
                    <a:p>
                      <a:pPr marL="0" marR="0">
                        <a:spcBef>
                          <a:spcPts val="0"/>
                        </a:spcBef>
                        <a:spcAft>
                          <a:spcPts val="0"/>
                        </a:spcAft>
                      </a:pPr>
                      <a:r>
                        <a:rPr lang="en-US" sz="1800" b="1" dirty="0">
                          <a:solidFill>
                            <a:srgbClr val="000000"/>
                          </a:solidFill>
                          <a:effectLst/>
                          <a:latin typeface="+mn-lt"/>
                          <a:ea typeface="Times New Roman" charset="0"/>
                          <a:cs typeface="Times New Roman" charset="0"/>
                        </a:rPr>
                        <a:t>Community </a:t>
                      </a:r>
                      <a:r>
                        <a:rPr lang="en-US" sz="1800" b="1" dirty="0" smtClean="0">
                          <a:solidFill>
                            <a:srgbClr val="000000"/>
                          </a:solidFill>
                          <a:effectLst/>
                          <a:latin typeface="+mn-lt"/>
                          <a:ea typeface="Times New Roman" charset="0"/>
                          <a:cs typeface="Times New Roman" charset="0"/>
                        </a:rPr>
                        <a:t>Cyberinfrastructure Implementations</a:t>
                      </a:r>
                      <a:endParaRPr lang="en-US" sz="1800" dirty="0">
                        <a:effectLst/>
                        <a:latin typeface="+mn-lt"/>
                        <a:ea typeface="ＭＳ 明朝" charset="-128"/>
                        <a:cs typeface="Times New Roman" charset="0"/>
                      </a:endParaRPr>
                    </a:p>
                  </a:txBody>
                  <a:tcPr marL="68580" marR="68580" marT="0" marB="0">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solidFill>
                            <a:srgbClr val="000000"/>
                          </a:solidFill>
                          <a:effectLst/>
                          <a:latin typeface="+mn-lt"/>
                          <a:ea typeface="Times New Roman" charset="0"/>
                          <a:cs typeface="Times New Roman" charset="0"/>
                        </a:rPr>
                        <a:t>Community Data Cyberinfrastructure</a:t>
                      </a:r>
                      <a:r>
                        <a:rPr lang="en-US" sz="1800" i="1" baseline="0" dirty="0" smtClean="0">
                          <a:solidFill>
                            <a:srgbClr val="000000"/>
                          </a:solidFill>
                          <a:effectLst/>
                          <a:latin typeface="+mn-lt"/>
                          <a:ea typeface="Times New Roman" charset="0"/>
                          <a:cs typeface="Times New Roman" charset="0"/>
                        </a:rPr>
                        <a:t> Implementations </a:t>
                      </a:r>
                    </a:p>
                    <a:p>
                      <a:pPr marL="0" marR="0">
                        <a:spcBef>
                          <a:spcPts val="0"/>
                        </a:spcBef>
                        <a:spcAft>
                          <a:spcPts val="0"/>
                        </a:spcAft>
                      </a:pPr>
                      <a:endParaRPr lang="en-US" sz="1800" dirty="0">
                        <a:effectLst/>
                        <a:latin typeface="+mn-lt"/>
                        <a:ea typeface="ＭＳ 明朝" charset="-128"/>
                        <a:cs typeface="Times New Roman" charset="0"/>
                      </a:endParaRPr>
                    </a:p>
                  </a:txBody>
                  <a:tcPr marL="68580" marR="68580" marT="0" marB="0">
                    <a:solidFill>
                      <a:schemeClr val="bg1">
                        <a:lumMod val="85000"/>
                      </a:schemeClr>
                    </a:solidFill>
                  </a:tcPr>
                </a:tc>
                <a:tc>
                  <a:txBody>
                    <a:bodyPr/>
                    <a:lstStyle/>
                    <a:p>
                      <a:pPr marL="0" marR="0">
                        <a:spcBef>
                          <a:spcPts val="0"/>
                        </a:spcBef>
                        <a:spcAft>
                          <a:spcPts val="0"/>
                        </a:spcAft>
                      </a:pPr>
                      <a:r>
                        <a:rPr lang="en-US" sz="1800" i="1" dirty="0" smtClean="0">
                          <a:solidFill>
                            <a:srgbClr val="000000"/>
                          </a:solidFill>
                          <a:effectLst/>
                          <a:latin typeface="+mn-lt"/>
                          <a:ea typeface="Times New Roman" charset="0"/>
                          <a:cs typeface="Times New Roman" charset="0"/>
                        </a:rPr>
                        <a:t>Community Software Cyberinfrastructure</a:t>
                      </a:r>
                      <a:r>
                        <a:rPr lang="en-US" sz="1800" i="1" baseline="0" dirty="0" smtClean="0">
                          <a:solidFill>
                            <a:srgbClr val="000000"/>
                          </a:solidFill>
                          <a:effectLst/>
                          <a:latin typeface="+mn-lt"/>
                          <a:ea typeface="Times New Roman" charset="0"/>
                          <a:cs typeface="Times New Roman" charset="0"/>
                        </a:rPr>
                        <a:t> Implementations </a:t>
                      </a:r>
                    </a:p>
                  </a:txBody>
                  <a:tcPr marL="68580" marR="68580" marT="0" marB="0">
                    <a:solidFill>
                      <a:schemeClr val="bg1">
                        <a:lumMod val="85000"/>
                      </a:schemeClr>
                    </a:solidFill>
                  </a:tcPr>
                </a:tc>
              </a:tr>
            </a:tbl>
          </a:graphicData>
        </a:graphic>
      </p:graphicFrame>
      <p:sp>
        <p:nvSpPr>
          <p:cNvPr id="4" name="Slide Number Placeholder 3"/>
          <p:cNvSpPr>
            <a:spLocks noGrp="1"/>
          </p:cNvSpPr>
          <p:nvPr>
            <p:ph type="sldNum" sz="quarter" idx="12"/>
          </p:nvPr>
        </p:nvSpPr>
        <p:spPr/>
        <p:txBody>
          <a:bodyPr/>
          <a:lstStyle/>
          <a:p>
            <a:fld id="{1403A9F4-2153-4E30-848A-357EB84591DA}" type="slidenum">
              <a:rPr lang="en-US" smtClean="0"/>
              <a:pPr/>
              <a:t>19</a:t>
            </a:fld>
            <a:endParaRPr lang="en-US" dirty="0"/>
          </a:p>
        </p:txBody>
      </p:sp>
      <p:sp>
        <p:nvSpPr>
          <p:cNvPr id="5" name="Date Placeholder 4"/>
          <p:cNvSpPr>
            <a:spLocks noGrp="1"/>
          </p:cNvSpPr>
          <p:nvPr>
            <p:ph type="dt" sz="half" idx="10"/>
          </p:nvPr>
        </p:nvSpPr>
        <p:spPr/>
        <p:txBody>
          <a:bodyPr/>
          <a:lstStyle/>
          <a:p>
            <a:r>
              <a:rPr lang="en-US" smtClean="0"/>
              <a:t>NSF 18-531</a:t>
            </a:r>
            <a:endParaRPr lang="en-US" dirty="0"/>
          </a:p>
        </p:txBody>
      </p:sp>
      <p:sp>
        <p:nvSpPr>
          <p:cNvPr id="7" name="Rectangle 6"/>
          <p:cNvSpPr/>
          <p:nvPr/>
        </p:nvSpPr>
        <p:spPr>
          <a:xfrm>
            <a:off x="228600" y="977662"/>
            <a:ext cx="8686800" cy="2744470"/>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291387" y="849868"/>
            <a:ext cx="1295400" cy="369332"/>
          </a:xfrm>
          <a:prstGeom prst="rect">
            <a:avLst/>
          </a:prstGeom>
          <a:solidFill>
            <a:schemeClr val="bg1"/>
          </a:solidFill>
          <a:ln w="38100">
            <a:solidFill>
              <a:srgbClr val="FF0000"/>
            </a:solidFill>
          </a:ln>
        </p:spPr>
        <p:txBody>
          <a:bodyPr wrap="square" rtlCol="0">
            <a:spAutoFit/>
          </a:bodyPr>
          <a:lstStyle/>
          <a:p>
            <a:r>
              <a:rPr lang="en-US" b="1" dirty="0" smtClean="0">
                <a:solidFill>
                  <a:srgbClr val="FF0000"/>
                </a:solidFill>
              </a:rPr>
              <a:t>NSF 18-531</a:t>
            </a:r>
            <a:endParaRPr lang="en-US" b="1" dirty="0">
              <a:solidFill>
                <a:srgbClr val="FF0000"/>
              </a:solidFill>
            </a:endParaRPr>
          </a:p>
        </p:txBody>
      </p:sp>
    </p:spTree>
    <p:extLst>
      <p:ext uri="{BB962C8B-B14F-4D97-AF65-F5344CB8AC3E}">
        <p14:creationId xmlns:p14="http://schemas.microsoft.com/office/powerpoint/2010/main" val="2083716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6950" y="1066800"/>
            <a:ext cx="8382000" cy="2362200"/>
          </a:xfrm>
        </p:spPr>
        <p:txBody>
          <a:bodyPr>
            <a:normAutofit/>
          </a:bodyPr>
          <a:lstStyle/>
          <a:p>
            <a:pPr>
              <a:buFont typeface="Arial" pitchFamily="34" charset="0"/>
              <a:buChar char="•"/>
            </a:pPr>
            <a:r>
              <a:rPr lang="en-US" sz="2400" dirty="0" smtClean="0">
                <a:solidFill>
                  <a:schemeClr val="tx1"/>
                </a:solidFill>
                <a:ea typeface="Verdana" pitchFamily="34" charset="0"/>
                <a:cs typeface="Verdana" pitchFamily="34" charset="0"/>
              </a:rPr>
              <a:t>Orient potential proposers</a:t>
            </a:r>
            <a:endParaRPr lang="en-US" sz="2400" dirty="0">
              <a:solidFill>
                <a:schemeClr val="tx1"/>
              </a:solidFill>
              <a:ea typeface="Verdana" pitchFamily="34" charset="0"/>
              <a:cs typeface="Verdana" pitchFamily="34" charset="0"/>
            </a:endParaRPr>
          </a:p>
          <a:p>
            <a:pPr>
              <a:buFont typeface="Arial" pitchFamily="34" charset="0"/>
              <a:buChar char="•"/>
            </a:pPr>
            <a:r>
              <a:rPr lang="en-US" sz="2400" dirty="0" smtClean="0">
                <a:solidFill>
                  <a:schemeClr val="tx1"/>
                </a:solidFill>
                <a:ea typeface="Verdana" pitchFamily="34" charset="0"/>
                <a:cs typeface="Verdana" pitchFamily="34" charset="0"/>
              </a:rPr>
              <a:t>Summarize the CSSI program </a:t>
            </a:r>
            <a:r>
              <a:rPr lang="en-US" sz="2400" dirty="0">
                <a:solidFill>
                  <a:schemeClr val="tx1"/>
                </a:solidFill>
                <a:ea typeface="Verdana" pitchFamily="34" charset="0"/>
                <a:cs typeface="Verdana" pitchFamily="34" charset="0"/>
              </a:rPr>
              <a:t>and review </a:t>
            </a:r>
            <a:r>
              <a:rPr lang="en-US" sz="2400" dirty="0" smtClean="0">
                <a:solidFill>
                  <a:schemeClr val="tx1"/>
                </a:solidFill>
                <a:ea typeface="Verdana" pitchFamily="34" charset="0"/>
                <a:cs typeface="Verdana" pitchFamily="34" charset="0"/>
              </a:rPr>
              <a:t>criteria </a:t>
            </a:r>
          </a:p>
          <a:p>
            <a:pPr>
              <a:buFont typeface="Arial" pitchFamily="34" charset="0"/>
              <a:buChar char="•"/>
            </a:pPr>
            <a:r>
              <a:rPr lang="en-US" sz="2400" dirty="0">
                <a:ea typeface="Verdana" pitchFamily="34" charset="0"/>
                <a:cs typeface="Verdana" pitchFamily="34" charset="0"/>
              </a:rPr>
              <a:t>A</a:t>
            </a:r>
            <a:r>
              <a:rPr lang="en-US" sz="2400" dirty="0" smtClean="0">
                <a:solidFill>
                  <a:schemeClr val="tx1"/>
                </a:solidFill>
                <a:ea typeface="Verdana" pitchFamily="34" charset="0"/>
                <a:cs typeface="Verdana" pitchFamily="34" charset="0"/>
              </a:rPr>
              <a:t>nswer questions</a:t>
            </a:r>
            <a:endParaRPr lang="en-US" sz="2400" dirty="0">
              <a:solidFill>
                <a:schemeClr val="tx1"/>
              </a:solidFill>
              <a:ea typeface="Verdana" pitchFamily="34" charset="0"/>
              <a:cs typeface="Verdana" pitchFamily="34" charset="0"/>
            </a:endParaRPr>
          </a:p>
          <a:p>
            <a:pPr>
              <a:buFont typeface="Arial" pitchFamily="34" charset="0"/>
              <a:buChar char="•"/>
            </a:pPr>
            <a:r>
              <a:rPr lang="en-US" sz="2400" dirty="0">
                <a:solidFill>
                  <a:schemeClr val="tx1"/>
                </a:solidFill>
                <a:ea typeface="Verdana" pitchFamily="34" charset="0"/>
                <a:cs typeface="Verdana" pitchFamily="34" charset="0"/>
              </a:rPr>
              <a:t>Improve </a:t>
            </a:r>
            <a:r>
              <a:rPr lang="en-US" sz="2400" dirty="0" smtClean="0">
                <a:solidFill>
                  <a:schemeClr val="tx1"/>
                </a:solidFill>
                <a:ea typeface="Verdana" pitchFamily="34" charset="0"/>
                <a:cs typeface="Verdana" pitchFamily="34" charset="0"/>
              </a:rPr>
              <a:t>the quality of proposals</a:t>
            </a:r>
          </a:p>
          <a:p>
            <a:pPr marL="0" indent="0">
              <a:buNone/>
            </a:pPr>
            <a:endParaRPr lang="en-US" dirty="0" smtClean="0">
              <a:solidFill>
                <a:schemeClr val="tx1"/>
              </a:solidFill>
              <a:ea typeface="Verdana" pitchFamily="34" charset="0"/>
              <a:cs typeface="Verdana" pitchFamily="34" charset="0"/>
            </a:endParaRPr>
          </a:p>
        </p:txBody>
      </p:sp>
      <p:sp>
        <p:nvSpPr>
          <p:cNvPr id="4" name="Title 1"/>
          <p:cNvSpPr txBox="1">
            <a:spLocks/>
          </p:cNvSpPr>
          <p:nvPr/>
        </p:nvSpPr>
        <p:spPr bwMode="auto">
          <a:xfrm>
            <a:off x="914400" y="0"/>
            <a:ext cx="7687101" cy="1066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b="1">
                <a:solidFill>
                  <a:srgbClr val="333399"/>
                </a:solidFill>
                <a:effectLst>
                  <a:outerShdw blurRad="38100" dist="38100" dir="2700000" algn="tl">
                    <a:srgbClr val="C0C0C0"/>
                  </a:outerShdw>
                </a:effectLst>
                <a:latin typeface="+mj-lt"/>
                <a:ea typeface="ＭＳ Ｐゴシック" charset="-128"/>
                <a:cs typeface="ＭＳ Ｐゴシック" charset="-128"/>
              </a:defRPr>
            </a:lvl1pPr>
            <a:lvl2pPr algn="l" rtl="0" eaLnBrk="0" fontAlgn="base" hangingPunct="0">
              <a:spcBef>
                <a:spcPct val="0"/>
              </a:spcBef>
              <a:spcAft>
                <a:spcPct val="0"/>
              </a:spcAft>
              <a:defRPr sz="4000" b="1">
                <a:solidFill>
                  <a:srgbClr val="333399"/>
                </a:solidFill>
                <a:effectLst>
                  <a:outerShdw blurRad="38100" dist="38100" dir="2700000" algn="tl">
                    <a:srgbClr val="C0C0C0"/>
                  </a:outerShdw>
                </a:effectLst>
                <a:latin typeface="Tahoma" pitchFamily="34" charset="0"/>
                <a:ea typeface="ＭＳ Ｐゴシック" charset="-128"/>
                <a:cs typeface="ＭＳ Ｐゴシック" charset="-128"/>
              </a:defRPr>
            </a:lvl2pPr>
            <a:lvl3pPr algn="l" rtl="0" eaLnBrk="0" fontAlgn="base" hangingPunct="0">
              <a:spcBef>
                <a:spcPct val="0"/>
              </a:spcBef>
              <a:spcAft>
                <a:spcPct val="0"/>
              </a:spcAft>
              <a:defRPr sz="4000" b="1">
                <a:solidFill>
                  <a:srgbClr val="333399"/>
                </a:solidFill>
                <a:effectLst>
                  <a:outerShdw blurRad="38100" dist="38100" dir="2700000" algn="tl">
                    <a:srgbClr val="C0C0C0"/>
                  </a:outerShdw>
                </a:effectLst>
                <a:latin typeface="Tahoma" pitchFamily="34" charset="0"/>
                <a:ea typeface="ＭＳ Ｐゴシック" charset="-128"/>
                <a:cs typeface="ＭＳ Ｐゴシック" charset="-128"/>
              </a:defRPr>
            </a:lvl3pPr>
            <a:lvl4pPr algn="l" rtl="0" eaLnBrk="0" fontAlgn="base" hangingPunct="0">
              <a:spcBef>
                <a:spcPct val="0"/>
              </a:spcBef>
              <a:spcAft>
                <a:spcPct val="0"/>
              </a:spcAft>
              <a:defRPr sz="4000" b="1">
                <a:solidFill>
                  <a:srgbClr val="333399"/>
                </a:solidFill>
                <a:effectLst>
                  <a:outerShdw blurRad="38100" dist="38100" dir="2700000" algn="tl">
                    <a:srgbClr val="C0C0C0"/>
                  </a:outerShdw>
                </a:effectLst>
                <a:latin typeface="Tahoma" pitchFamily="34" charset="0"/>
                <a:ea typeface="ＭＳ Ｐゴシック" charset="-128"/>
                <a:cs typeface="ＭＳ Ｐゴシック" charset="-128"/>
              </a:defRPr>
            </a:lvl4pPr>
            <a:lvl5pPr algn="l" rtl="0" eaLnBrk="0" fontAlgn="base" hangingPunct="0">
              <a:spcBef>
                <a:spcPct val="0"/>
              </a:spcBef>
              <a:spcAft>
                <a:spcPct val="0"/>
              </a:spcAft>
              <a:defRPr sz="4000" b="1">
                <a:solidFill>
                  <a:srgbClr val="333399"/>
                </a:solidFill>
                <a:effectLst>
                  <a:outerShdw blurRad="38100" dist="38100" dir="2700000" algn="tl">
                    <a:srgbClr val="C0C0C0"/>
                  </a:outerShdw>
                </a:effectLst>
                <a:latin typeface="Tahoma" pitchFamily="34" charset="0"/>
                <a:ea typeface="ＭＳ Ｐゴシック" charset="-128"/>
                <a:cs typeface="ＭＳ Ｐゴシック" charset="-128"/>
              </a:defRPr>
            </a:lvl5pPr>
            <a:lvl6pPr marL="457200" algn="l" rtl="0" fontAlgn="base">
              <a:spcBef>
                <a:spcPct val="0"/>
              </a:spcBef>
              <a:spcAft>
                <a:spcPct val="0"/>
              </a:spcAft>
              <a:defRPr sz="4000" b="1">
                <a:solidFill>
                  <a:srgbClr val="333399"/>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4000" b="1">
                <a:solidFill>
                  <a:srgbClr val="333399"/>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4000" b="1">
                <a:solidFill>
                  <a:srgbClr val="333399"/>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4000" b="1">
                <a:solidFill>
                  <a:srgbClr val="333399"/>
                </a:solidFill>
                <a:effectLst>
                  <a:outerShdw blurRad="38100" dist="38100" dir="2700000" algn="tl">
                    <a:srgbClr val="C0C0C0"/>
                  </a:outerShdw>
                </a:effectLst>
                <a:latin typeface="Tahoma" pitchFamily="34" charset="0"/>
              </a:defRPr>
            </a:lvl9pPr>
          </a:lstStyle>
          <a:p>
            <a:pPr algn="ctr"/>
            <a:r>
              <a:rPr lang="en-US" sz="3200" dirty="0" smtClean="0">
                <a:solidFill>
                  <a:schemeClr val="tx1"/>
                </a:solidFill>
                <a:effectLst/>
                <a:latin typeface="+mn-lt"/>
                <a:ea typeface="Verdana" pitchFamily="34" charset="0"/>
                <a:cs typeface="Verdana" pitchFamily="34" charset="0"/>
              </a:rPr>
              <a:t>Purpose of this Webinar</a:t>
            </a:r>
            <a:endParaRPr lang="en-US" sz="3200" dirty="0">
              <a:solidFill>
                <a:schemeClr val="tx1"/>
              </a:solidFill>
              <a:effectLst/>
              <a:latin typeface="+mn-lt"/>
              <a:ea typeface="Verdana" pitchFamily="34" charset="0"/>
              <a:cs typeface="Verdana" pitchFamily="34" charset="0"/>
            </a:endParaRPr>
          </a:p>
        </p:txBody>
      </p:sp>
      <p:sp>
        <p:nvSpPr>
          <p:cNvPr id="2" name="Slide Number Placeholder 1"/>
          <p:cNvSpPr>
            <a:spLocks noGrp="1"/>
          </p:cNvSpPr>
          <p:nvPr>
            <p:ph type="sldNum" sz="quarter" idx="12"/>
          </p:nvPr>
        </p:nvSpPr>
        <p:spPr/>
        <p:txBody>
          <a:bodyPr/>
          <a:lstStyle/>
          <a:p>
            <a:fld id="{1403A9F4-2153-4E30-848A-357EB84591DA}" type="slidenum">
              <a:rPr lang="en-US" smtClean="0"/>
              <a:t>2</a:t>
            </a:fld>
            <a:endParaRPr lang="en-US"/>
          </a:p>
        </p:txBody>
      </p:sp>
      <p:sp>
        <p:nvSpPr>
          <p:cNvPr id="6" name="Date Placeholder 5"/>
          <p:cNvSpPr>
            <a:spLocks noGrp="1"/>
          </p:cNvSpPr>
          <p:nvPr>
            <p:ph type="dt" sz="half" idx="10"/>
          </p:nvPr>
        </p:nvSpPr>
        <p:spPr/>
        <p:txBody>
          <a:bodyPr/>
          <a:lstStyle/>
          <a:p>
            <a:r>
              <a:rPr lang="en-US" smtClean="0"/>
              <a:t>NSF 18-531</a:t>
            </a:r>
            <a:endParaRPr lang="en-US" dirty="0"/>
          </a:p>
        </p:txBody>
      </p:sp>
      <p:sp>
        <p:nvSpPr>
          <p:cNvPr id="7" name="Title 1"/>
          <p:cNvSpPr txBox="1">
            <a:spLocks/>
          </p:cNvSpPr>
          <p:nvPr/>
        </p:nvSpPr>
        <p:spPr>
          <a:xfrm>
            <a:off x="609600" y="3371850"/>
            <a:ext cx="7848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ea typeface="Verdana" pitchFamily="34" charset="0"/>
                <a:cs typeface="Verdana" pitchFamily="34" charset="0"/>
              </a:rPr>
              <a:t>Webinar</a:t>
            </a:r>
            <a:r>
              <a:rPr lang="en-US" sz="3200" dirty="0">
                <a:ea typeface="Verdana" pitchFamily="34" charset="0"/>
                <a:cs typeface="Verdana" pitchFamily="34" charset="0"/>
              </a:rPr>
              <a:t> </a:t>
            </a:r>
            <a:r>
              <a:rPr lang="en-US" sz="3200" b="1" dirty="0" smtClean="0"/>
              <a:t>Outline</a:t>
            </a:r>
            <a:endParaRPr lang="en-US" sz="3200" b="1" dirty="0"/>
          </a:p>
        </p:txBody>
      </p:sp>
      <p:sp>
        <p:nvSpPr>
          <p:cNvPr id="8" name="Subtitle 3"/>
          <p:cNvSpPr txBox="1">
            <a:spLocks/>
          </p:cNvSpPr>
          <p:nvPr/>
        </p:nvSpPr>
        <p:spPr>
          <a:xfrm>
            <a:off x="609600" y="4419600"/>
            <a:ext cx="7848600" cy="163464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spcBef>
                <a:spcPts val="0"/>
              </a:spcBef>
              <a:spcAft>
                <a:spcPts val="600"/>
              </a:spcAft>
              <a:buFont typeface="Arial" charset="0"/>
              <a:buChar char="•"/>
            </a:pPr>
            <a:r>
              <a:rPr lang="en-US" sz="2400" dirty="0" smtClean="0"/>
              <a:t>CSSI program description</a:t>
            </a:r>
          </a:p>
          <a:p>
            <a:pPr marL="457200" indent="-457200">
              <a:spcBef>
                <a:spcPts val="0"/>
              </a:spcBef>
              <a:spcAft>
                <a:spcPts val="600"/>
              </a:spcAft>
              <a:buFont typeface="Arial" charset="0"/>
              <a:buChar char="•"/>
            </a:pPr>
            <a:r>
              <a:rPr lang="en-US" sz="2400" dirty="0" smtClean="0"/>
              <a:t>Overview of solicitation (</a:t>
            </a:r>
            <a:r>
              <a:rPr lang="en-US" sz="2400" dirty="0"/>
              <a:t>NSF </a:t>
            </a:r>
            <a:r>
              <a:rPr lang="en-US" sz="2400" dirty="0" smtClean="0"/>
              <a:t>18-531)</a:t>
            </a:r>
          </a:p>
          <a:p>
            <a:pPr marL="457200" indent="-457200">
              <a:spcBef>
                <a:spcPts val="0"/>
              </a:spcBef>
              <a:spcAft>
                <a:spcPts val="600"/>
              </a:spcAft>
              <a:buFont typeface="Arial" charset="0"/>
              <a:buChar char="•"/>
            </a:pPr>
            <a:r>
              <a:rPr lang="en-US" sz="2400" dirty="0" smtClean="0"/>
              <a:t>Questions from the community</a:t>
            </a:r>
          </a:p>
        </p:txBody>
      </p:sp>
    </p:spTree>
    <p:extLst>
      <p:ext uri="{BB962C8B-B14F-4D97-AF65-F5344CB8AC3E}">
        <p14:creationId xmlns:p14="http://schemas.microsoft.com/office/powerpoint/2010/main" val="4297671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914400"/>
          </a:xfrm>
        </p:spPr>
        <p:txBody>
          <a:bodyPr>
            <a:noAutofit/>
          </a:bodyPr>
          <a:lstStyle/>
          <a:p>
            <a:r>
              <a:rPr lang="en-US" altLang="en-US" sz="3200" b="1" dirty="0" smtClean="0"/>
              <a:t>Relation of Prior Program Investment Classes to CSSI </a:t>
            </a:r>
            <a:endParaRPr lang="en-US" sz="3200" i="1" dirty="0"/>
          </a:p>
        </p:txBody>
      </p:sp>
      <p:graphicFrame>
        <p:nvGraphicFramePr>
          <p:cNvPr id="3" name="Table 2"/>
          <p:cNvGraphicFramePr>
            <a:graphicFrameLocks noGrp="1"/>
          </p:cNvGraphicFramePr>
          <p:nvPr>
            <p:extLst>
              <p:ext uri="{D42A27DB-BD31-4B8C-83A1-F6EECF244321}">
                <p14:modId xmlns:p14="http://schemas.microsoft.com/office/powerpoint/2010/main" val="1028034710"/>
              </p:ext>
            </p:extLst>
          </p:nvPr>
        </p:nvGraphicFramePr>
        <p:xfrm>
          <a:off x="457200" y="1219200"/>
          <a:ext cx="8305800" cy="4907280"/>
        </p:xfrm>
        <a:graphic>
          <a:graphicData uri="http://schemas.openxmlformats.org/drawingml/2006/table">
            <a:tbl>
              <a:tblPr firstRow="1" bandRow="1">
                <a:tableStyleId>{5C22544A-7EE6-4342-B048-85BDC9FD1C3A}</a:tableStyleId>
              </a:tblPr>
              <a:tblGrid>
                <a:gridCol w="2057400"/>
                <a:gridCol w="2595593"/>
                <a:gridCol w="3652807"/>
              </a:tblGrid>
              <a:tr h="381000">
                <a:tc>
                  <a:txBody>
                    <a:bodyPr/>
                    <a:lstStyle/>
                    <a:p>
                      <a:pPr algn="ctr"/>
                      <a:r>
                        <a:rPr lang="en-US" dirty="0" smtClean="0"/>
                        <a:t>Investment Class</a:t>
                      </a:r>
                      <a:endParaRPr lang="en-US" dirty="0"/>
                    </a:p>
                  </a:txBody>
                  <a:tcPr/>
                </a:tc>
                <a:tc>
                  <a:txBody>
                    <a:bodyPr/>
                    <a:lstStyle/>
                    <a:p>
                      <a:pPr algn="ctr"/>
                      <a:r>
                        <a:rPr lang="en-US" dirty="0" smtClean="0"/>
                        <a:t>Data </a:t>
                      </a:r>
                      <a:endParaRPr lang="en-US" dirty="0"/>
                    </a:p>
                  </a:txBody>
                  <a:tcPr/>
                </a:tc>
                <a:tc>
                  <a:txBody>
                    <a:bodyPr/>
                    <a:lstStyle/>
                    <a:p>
                      <a:pPr algn="ctr"/>
                      <a:r>
                        <a:rPr lang="en-US" dirty="0" smtClean="0"/>
                        <a:t>Software</a:t>
                      </a:r>
                      <a:endParaRPr lang="en-US" dirty="0"/>
                    </a:p>
                  </a:txBody>
                  <a:tcPr/>
                </a:tc>
              </a:tr>
              <a:tr h="958212">
                <a:tc>
                  <a:txBody>
                    <a:bodyPr/>
                    <a:lstStyle/>
                    <a:p>
                      <a:pPr marL="0" marR="0">
                        <a:spcBef>
                          <a:spcPts val="0"/>
                        </a:spcBef>
                        <a:spcAft>
                          <a:spcPts val="0"/>
                        </a:spcAft>
                      </a:pPr>
                      <a:r>
                        <a:rPr lang="en-US" sz="1800" b="1" dirty="0">
                          <a:solidFill>
                            <a:srgbClr val="000000"/>
                          </a:solidFill>
                          <a:effectLst/>
                          <a:latin typeface="+mn-lt"/>
                          <a:ea typeface="Times New Roman" charset="0"/>
                          <a:cs typeface="Times New Roman" charset="0"/>
                        </a:rPr>
                        <a:t>Elements</a:t>
                      </a:r>
                      <a:endParaRPr lang="en-US" sz="1800" dirty="0">
                        <a:effectLst/>
                        <a:latin typeface="+mn-lt"/>
                        <a:ea typeface="ＭＳ 明朝" charset="-128"/>
                        <a:cs typeface="Times New Roman" charset="0"/>
                      </a:endParaRPr>
                    </a:p>
                  </a:txBody>
                  <a:tcPr marL="68580" marR="68580" marT="0" marB="0"/>
                </a:tc>
                <a:tc>
                  <a:txBody>
                    <a:bodyPr/>
                    <a:lstStyle/>
                    <a:p>
                      <a:pPr marL="0" marR="0">
                        <a:spcBef>
                          <a:spcPts val="0"/>
                        </a:spcBef>
                        <a:spcAft>
                          <a:spcPts val="0"/>
                        </a:spcAft>
                      </a:pPr>
                      <a:r>
                        <a:rPr lang="en-US" sz="1800" i="1" dirty="0">
                          <a:solidFill>
                            <a:srgbClr val="000000"/>
                          </a:solidFill>
                          <a:effectLst/>
                          <a:latin typeface="+mn-lt"/>
                          <a:ea typeface="Times New Roman" charset="0"/>
                          <a:cs typeface="Times New Roman" charset="0"/>
                        </a:rPr>
                        <a:t>Data Elements  </a:t>
                      </a:r>
                      <a:endParaRPr lang="en-US" sz="1800" i="1" dirty="0" smtClean="0">
                        <a:solidFill>
                          <a:srgbClr val="000000"/>
                        </a:solidFill>
                        <a:effectLst/>
                        <a:latin typeface="+mn-lt"/>
                        <a:ea typeface="Times New Roman" charset="0"/>
                        <a:cs typeface="Times New Roman" charset="0"/>
                      </a:endParaRPr>
                    </a:p>
                    <a:p>
                      <a:pPr marL="0" marR="0">
                        <a:spcBef>
                          <a:spcPts val="0"/>
                        </a:spcBef>
                        <a:spcAft>
                          <a:spcPts val="0"/>
                        </a:spcAft>
                      </a:pPr>
                      <a:r>
                        <a:rPr lang="en-US" sz="1800" b="1" i="0" dirty="0" smtClean="0">
                          <a:solidFill>
                            <a:srgbClr val="FF0000"/>
                          </a:solidFill>
                          <a:effectLst/>
                          <a:latin typeface="+mn-lt"/>
                          <a:ea typeface="Times New Roman" charset="0"/>
                          <a:cs typeface="Times New Roman" charset="0"/>
                        </a:rPr>
                        <a:t>DIBBs </a:t>
                      </a:r>
                      <a:r>
                        <a:rPr lang="en-US" sz="1800" b="1" i="0" dirty="0">
                          <a:solidFill>
                            <a:srgbClr val="FF0000"/>
                          </a:solidFill>
                          <a:effectLst/>
                          <a:latin typeface="+mn-lt"/>
                          <a:ea typeface="Times New Roman" charset="0"/>
                          <a:cs typeface="Times New Roman" charset="0"/>
                        </a:rPr>
                        <a:t>Pilot </a:t>
                      </a:r>
                      <a:r>
                        <a:rPr lang="en-US" sz="1800" b="1" i="0" dirty="0" smtClean="0">
                          <a:solidFill>
                            <a:srgbClr val="FF0000"/>
                          </a:solidFill>
                          <a:effectLst/>
                          <a:latin typeface="+mn-lt"/>
                          <a:ea typeface="Times New Roman" charset="0"/>
                          <a:cs typeface="Times New Roman" charset="0"/>
                        </a:rPr>
                        <a:t>Demonstrations</a:t>
                      </a:r>
                      <a:endParaRPr lang="en-US" sz="1800" b="1" i="0" dirty="0">
                        <a:solidFill>
                          <a:srgbClr val="FF0000"/>
                        </a:solidFill>
                        <a:effectLst/>
                        <a:latin typeface="+mn-lt"/>
                        <a:ea typeface="ＭＳ 明朝" charset="-128"/>
                        <a:cs typeface="Times New Roman" charset="0"/>
                      </a:endParaRPr>
                    </a:p>
                  </a:txBody>
                  <a:tcPr marL="68580" marR="68580" marT="0" marB="0"/>
                </a:tc>
                <a:tc>
                  <a:txBody>
                    <a:bodyPr/>
                    <a:lstStyle/>
                    <a:p>
                      <a:pPr marL="0" marR="0">
                        <a:spcBef>
                          <a:spcPts val="0"/>
                        </a:spcBef>
                        <a:spcAft>
                          <a:spcPts val="0"/>
                        </a:spcAft>
                      </a:pPr>
                      <a:r>
                        <a:rPr lang="en-US" sz="1800" i="1" dirty="0">
                          <a:solidFill>
                            <a:srgbClr val="000000"/>
                          </a:solidFill>
                          <a:effectLst/>
                          <a:latin typeface="+mn-lt"/>
                          <a:ea typeface="Times New Roman" charset="0"/>
                          <a:cs typeface="Times New Roman" charset="0"/>
                        </a:rPr>
                        <a:t>Software Elements       </a:t>
                      </a:r>
                      <a:endParaRPr lang="en-US" sz="1800" i="1" dirty="0" smtClean="0">
                        <a:solidFill>
                          <a:srgbClr val="000000"/>
                        </a:solidFill>
                        <a:effectLst/>
                        <a:latin typeface="+mn-lt"/>
                        <a:ea typeface="Times New Roman" charset="0"/>
                        <a:cs typeface="Times New Roman" charset="0"/>
                      </a:endParaRPr>
                    </a:p>
                    <a:p>
                      <a:pPr marL="0" marR="0">
                        <a:spcBef>
                          <a:spcPts val="0"/>
                        </a:spcBef>
                        <a:spcAft>
                          <a:spcPts val="0"/>
                        </a:spcAft>
                      </a:pPr>
                      <a:r>
                        <a:rPr lang="en-US" sz="1800" b="1" i="0" dirty="0" smtClean="0">
                          <a:solidFill>
                            <a:srgbClr val="FF0000"/>
                          </a:solidFill>
                          <a:effectLst/>
                          <a:latin typeface="+mn-lt"/>
                          <a:ea typeface="Times New Roman" charset="0"/>
                          <a:cs typeface="Times New Roman" charset="0"/>
                        </a:rPr>
                        <a:t>SSE</a:t>
                      </a:r>
                      <a:endParaRPr lang="en-US" sz="1800" b="1" i="0" dirty="0">
                        <a:solidFill>
                          <a:srgbClr val="FF0000"/>
                        </a:solidFill>
                        <a:effectLst/>
                        <a:latin typeface="+mn-lt"/>
                        <a:ea typeface="ＭＳ 明朝" charset="-128"/>
                        <a:cs typeface="Times New Roman" charset="0"/>
                      </a:endParaRPr>
                    </a:p>
                  </a:txBody>
                  <a:tcPr marL="68580" marR="68580" marT="0" marB="0"/>
                </a:tc>
              </a:tr>
              <a:tr h="958212">
                <a:tc>
                  <a:txBody>
                    <a:bodyPr/>
                    <a:lstStyle/>
                    <a:p>
                      <a:pPr marL="0" marR="0">
                        <a:spcBef>
                          <a:spcPts val="0"/>
                        </a:spcBef>
                        <a:spcAft>
                          <a:spcPts val="0"/>
                        </a:spcAft>
                      </a:pPr>
                      <a:r>
                        <a:rPr lang="en-US" sz="1800" b="1" dirty="0">
                          <a:solidFill>
                            <a:srgbClr val="000000"/>
                          </a:solidFill>
                          <a:effectLst/>
                          <a:latin typeface="+mn-lt"/>
                          <a:ea typeface="Times New Roman" charset="0"/>
                          <a:cs typeface="Times New Roman" charset="0"/>
                        </a:rPr>
                        <a:t>Framework Implementations</a:t>
                      </a:r>
                      <a:endParaRPr lang="en-US" sz="1800" dirty="0">
                        <a:effectLst/>
                        <a:latin typeface="+mn-lt"/>
                        <a:ea typeface="ＭＳ 明朝" charset="-128"/>
                        <a:cs typeface="Times New Roman" charset="0"/>
                      </a:endParaRPr>
                    </a:p>
                  </a:txBody>
                  <a:tcPr marL="68580" marR="68580" marT="0" marB="0"/>
                </a:tc>
                <a:tc>
                  <a:txBody>
                    <a:bodyPr/>
                    <a:lstStyle/>
                    <a:p>
                      <a:pPr marL="0" marR="0">
                        <a:spcBef>
                          <a:spcPts val="0"/>
                        </a:spcBef>
                        <a:spcAft>
                          <a:spcPts val="0"/>
                        </a:spcAft>
                      </a:pPr>
                      <a:r>
                        <a:rPr lang="en-US" sz="1800" i="1" dirty="0">
                          <a:solidFill>
                            <a:srgbClr val="000000"/>
                          </a:solidFill>
                          <a:effectLst/>
                          <a:latin typeface="+mn-lt"/>
                          <a:ea typeface="Times New Roman" charset="0"/>
                          <a:cs typeface="Times New Roman" charset="0"/>
                        </a:rPr>
                        <a:t>Data Frameworks     </a:t>
                      </a:r>
                      <a:endParaRPr lang="en-US" sz="1800" i="1" dirty="0" smtClean="0">
                        <a:solidFill>
                          <a:srgbClr val="000000"/>
                        </a:solidFill>
                        <a:effectLst/>
                        <a:latin typeface="+mn-lt"/>
                        <a:ea typeface="Times New Roman" charset="0"/>
                        <a:cs typeface="Times New Roman" charset="0"/>
                      </a:endParaRPr>
                    </a:p>
                    <a:p>
                      <a:pPr marL="0" marR="0">
                        <a:spcBef>
                          <a:spcPts val="0"/>
                        </a:spcBef>
                        <a:spcAft>
                          <a:spcPts val="0"/>
                        </a:spcAft>
                      </a:pPr>
                      <a:r>
                        <a:rPr lang="en-US" sz="1800" b="1" i="0" dirty="0" smtClean="0">
                          <a:solidFill>
                            <a:srgbClr val="FF0000"/>
                          </a:solidFill>
                          <a:effectLst/>
                          <a:latin typeface="+mn-lt"/>
                          <a:ea typeface="Times New Roman" charset="0"/>
                          <a:cs typeface="Times New Roman" charset="0"/>
                        </a:rPr>
                        <a:t>DIBBs </a:t>
                      </a:r>
                      <a:r>
                        <a:rPr lang="en-US" sz="1800" b="1" i="0" dirty="0">
                          <a:solidFill>
                            <a:srgbClr val="FF0000"/>
                          </a:solidFill>
                          <a:effectLst/>
                          <a:latin typeface="+mn-lt"/>
                          <a:ea typeface="Times New Roman" charset="0"/>
                          <a:cs typeface="Times New Roman" charset="0"/>
                        </a:rPr>
                        <a:t>Early </a:t>
                      </a:r>
                      <a:r>
                        <a:rPr lang="en-US" sz="1800" b="1" i="0" dirty="0" smtClean="0">
                          <a:solidFill>
                            <a:srgbClr val="FF0000"/>
                          </a:solidFill>
                          <a:effectLst/>
                          <a:latin typeface="+mn-lt"/>
                          <a:ea typeface="Times New Roman" charset="0"/>
                          <a:cs typeface="Times New Roman" charset="0"/>
                        </a:rPr>
                        <a:t>Implementations</a:t>
                      </a:r>
                      <a:endParaRPr lang="en-US" sz="1800" b="1" i="0" dirty="0">
                        <a:solidFill>
                          <a:srgbClr val="FF0000"/>
                        </a:solidFill>
                        <a:effectLst/>
                        <a:latin typeface="+mn-lt"/>
                        <a:ea typeface="ＭＳ 明朝" charset="-128"/>
                        <a:cs typeface="Times New Roman" charset="0"/>
                      </a:endParaRPr>
                    </a:p>
                  </a:txBody>
                  <a:tcPr marL="68580" marR="68580" marT="0" marB="0"/>
                </a:tc>
                <a:tc>
                  <a:txBody>
                    <a:bodyPr/>
                    <a:lstStyle/>
                    <a:p>
                      <a:pPr marL="0" marR="0">
                        <a:spcBef>
                          <a:spcPts val="0"/>
                        </a:spcBef>
                        <a:spcAft>
                          <a:spcPts val="0"/>
                        </a:spcAft>
                      </a:pPr>
                      <a:r>
                        <a:rPr lang="en-US" sz="1800" i="1" dirty="0">
                          <a:solidFill>
                            <a:srgbClr val="000000"/>
                          </a:solidFill>
                          <a:effectLst/>
                          <a:latin typeface="+mn-lt"/>
                          <a:ea typeface="Times New Roman" charset="0"/>
                          <a:cs typeface="Times New Roman" charset="0"/>
                        </a:rPr>
                        <a:t>Software </a:t>
                      </a:r>
                      <a:r>
                        <a:rPr lang="en-US" sz="1800" i="1" dirty="0" smtClean="0">
                          <a:solidFill>
                            <a:srgbClr val="000000"/>
                          </a:solidFill>
                          <a:effectLst/>
                          <a:latin typeface="+mn-lt"/>
                          <a:ea typeface="Times New Roman" charset="0"/>
                          <a:cs typeface="Times New Roman" charset="0"/>
                        </a:rPr>
                        <a:t>Frameworks</a:t>
                      </a:r>
                    </a:p>
                    <a:p>
                      <a:pPr marL="0" marR="0">
                        <a:spcBef>
                          <a:spcPts val="0"/>
                        </a:spcBef>
                        <a:spcAft>
                          <a:spcPts val="0"/>
                        </a:spcAft>
                      </a:pPr>
                      <a:r>
                        <a:rPr lang="en-US" sz="1800" b="1" i="0" dirty="0" smtClean="0">
                          <a:solidFill>
                            <a:srgbClr val="FF0000"/>
                          </a:solidFill>
                          <a:effectLst/>
                          <a:latin typeface="+mn-lt"/>
                          <a:ea typeface="Times New Roman" charset="0"/>
                          <a:cs typeface="Times New Roman" charset="0"/>
                        </a:rPr>
                        <a:t>SSI</a:t>
                      </a:r>
                      <a:endParaRPr lang="en-US" sz="1800" b="1" i="0" dirty="0">
                        <a:solidFill>
                          <a:srgbClr val="FF0000"/>
                        </a:solidFill>
                        <a:effectLst/>
                        <a:latin typeface="+mn-lt"/>
                        <a:ea typeface="ＭＳ 明朝" charset="-128"/>
                        <a:cs typeface="Times New Roman" charset="0"/>
                      </a:endParaRPr>
                    </a:p>
                  </a:txBody>
                  <a:tcPr marL="68580" marR="68580" marT="0" marB="0"/>
                </a:tc>
              </a:tr>
              <a:tr h="298888">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r>
              <a:tr h="1146816">
                <a:tc>
                  <a:txBody>
                    <a:bodyPr/>
                    <a:lstStyle/>
                    <a:p>
                      <a:pPr marL="0" marR="0">
                        <a:spcBef>
                          <a:spcPts val="0"/>
                        </a:spcBef>
                        <a:spcAft>
                          <a:spcPts val="0"/>
                        </a:spcAft>
                      </a:pPr>
                      <a:r>
                        <a:rPr lang="en-US" sz="1800" b="1" dirty="0">
                          <a:solidFill>
                            <a:srgbClr val="000000"/>
                          </a:solidFill>
                          <a:effectLst/>
                          <a:latin typeface="+mn-lt"/>
                          <a:ea typeface="Times New Roman" charset="0"/>
                          <a:cs typeface="Times New Roman" charset="0"/>
                        </a:rPr>
                        <a:t>Planning Grants for Community Cyberinfrastructure</a:t>
                      </a:r>
                      <a:endParaRPr lang="en-US" sz="1800" dirty="0">
                        <a:effectLst/>
                        <a:latin typeface="+mn-lt"/>
                        <a:ea typeface="ＭＳ 明朝" charset="-128"/>
                        <a:cs typeface="Times New Roman" charset="0"/>
                      </a:endParaRPr>
                    </a:p>
                  </a:txBody>
                  <a:tcPr marL="68580" marR="68580" marT="0" marB="0">
                    <a:solidFill>
                      <a:schemeClr val="bg1">
                        <a:lumMod val="85000"/>
                      </a:schemeClr>
                    </a:solidFill>
                  </a:tcPr>
                </a:tc>
                <a:tc>
                  <a:txBody>
                    <a:bodyPr/>
                    <a:lstStyle/>
                    <a:p>
                      <a:pPr marL="0" marR="0">
                        <a:spcBef>
                          <a:spcPts val="0"/>
                        </a:spcBef>
                        <a:spcAft>
                          <a:spcPts val="0"/>
                        </a:spcAft>
                      </a:pPr>
                      <a:r>
                        <a:rPr lang="en-US" sz="1800" i="1" dirty="0" smtClean="0">
                          <a:solidFill>
                            <a:srgbClr val="000000"/>
                          </a:solidFill>
                          <a:effectLst/>
                          <a:latin typeface="+mn-lt"/>
                          <a:ea typeface="Times New Roman" charset="0"/>
                          <a:cs typeface="Times New Roman" charset="0"/>
                        </a:rPr>
                        <a:t>Planning Grants</a:t>
                      </a:r>
                      <a:r>
                        <a:rPr lang="en-US" sz="1800" i="1" baseline="0" dirty="0" smtClean="0">
                          <a:solidFill>
                            <a:srgbClr val="000000"/>
                          </a:solidFill>
                          <a:effectLst/>
                          <a:latin typeface="+mn-lt"/>
                          <a:ea typeface="Times New Roman" charset="0"/>
                          <a:cs typeface="Times New Roman" charset="0"/>
                        </a:rPr>
                        <a:t> for Community Data Cyberinfrastructure</a:t>
                      </a:r>
                      <a:endParaRPr lang="en-US" sz="1800" i="1" dirty="0" smtClean="0">
                        <a:solidFill>
                          <a:srgbClr val="000000"/>
                        </a:solidFill>
                        <a:effectLst/>
                        <a:latin typeface="+mn-lt"/>
                        <a:ea typeface="Times New Roman" charset="0"/>
                        <a:cs typeface="Times New Roman" charset="0"/>
                      </a:endParaRPr>
                    </a:p>
                    <a:p>
                      <a:pPr marL="0" marR="0">
                        <a:spcBef>
                          <a:spcPts val="0"/>
                        </a:spcBef>
                        <a:spcAft>
                          <a:spcPts val="0"/>
                        </a:spcAft>
                      </a:pPr>
                      <a:r>
                        <a:rPr lang="en-US" sz="1800" b="1" i="0" dirty="0" smtClean="0">
                          <a:solidFill>
                            <a:srgbClr val="FF0000"/>
                          </a:solidFill>
                          <a:effectLst/>
                          <a:latin typeface="+mn-lt"/>
                          <a:ea typeface="Times New Roman" charset="0"/>
                          <a:cs typeface="Times New Roman" charset="0"/>
                        </a:rPr>
                        <a:t>New</a:t>
                      </a:r>
                      <a:endParaRPr lang="en-US" sz="1800" b="1" i="0" dirty="0">
                        <a:solidFill>
                          <a:srgbClr val="FF0000"/>
                        </a:solidFill>
                        <a:effectLst/>
                        <a:latin typeface="+mn-lt"/>
                        <a:ea typeface="ＭＳ 明朝" charset="-128"/>
                        <a:cs typeface="Times New Roman" charset="0"/>
                      </a:endParaRPr>
                    </a:p>
                  </a:txBody>
                  <a:tcPr marL="68580" marR="68580" marT="0" marB="0">
                    <a:solidFill>
                      <a:schemeClr val="bg1">
                        <a:lumMod val="85000"/>
                      </a:schemeClr>
                    </a:solidFill>
                  </a:tcPr>
                </a:tc>
                <a:tc>
                  <a:txBody>
                    <a:bodyPr/>
                    <a:lstStyle/>
                    <a:p>
                      <a:pPr marL="0" marR="0">
                        <a:spcBef>
                          <a:spcPts val="0"/>
                        </a:spcBef>
                        <a:spcAft>
                          <a:spcPts val="0"/>
                        </a:spcAft>
                      </a:pPr>
                      <a:r>
                        <a:rPr lang="en-US" sz="1800" i="1" dirty="0" smtClean="0">
                          <a:solidFill>
                            <a:srgbClr val="000000"/>
                          </a:solidFill>
                          <a:effectLst/>
                          <a:latin typeface="+mn-lt"/>
                          <a:ea typeface="Times New Roman" charset="0"/>
                          <a:cs typeface="Times New Roman" charset="0"/>
                        </a:rPr>
                        <a:t>Planning Grants</a:t>
                      </a:r>
                      <a:r>
                        <a:rPr lang="en-US" sz="1800" i="1" baseline="0" dirty="0" smtClean="0">
                          <a:solidFill>
                            <a:srgbClr val="000000"/>
                          </a:solidFill>
                          <a:effectLst/>
                          <a:latin typeface="+mn-lt"/>
                          <a:ea typeface="Times New Roman" charset="0"/>
                          <a:cs typeface="Times New Roman" charset="0"/>
                        </a:rPr>
                        <a:t> for Community Software Cyberinfrastructure</a:t>
                      </a:r>
                      <a:endParaRPr lang="en-US" sz="1800" i="1" dirty="0" smtClean="0">
                        <a:solidFill>
                          <a:srgbClr val="000000"/>
                        </a:solidFill>
                        <a:effectLst/>
                        <a:latin typeface="+mn-lt"/>
                        <a:ea typeface="Times New Roman" charset="0"/>
                        <a:cs typeface="Times New Roman" charset="0"/>
                      </a:endParaRPr>
                    </a:p>
                    <a:p>
                      <a:pPr marL="0" marR="0">
                        <a:spcBef>
                          <a:spcPts val="0"/>
                        </a:spcBef>
                        <a:spcAft>
                          <a:spcPts val="0"/>
                        </a:spcAft>
                      </a:pPr>
                      <a:r>
                        <a:rPr lang="en-US" sz="1800" b="1" i="0" dirty="0" smtClean="0">
                          <a:solidFill>
                            <a:srgbClr val="FF0000"/>
                          </a:solidFill>
                          <a:effectLst/>
                          <a:latin typeface="+mn-lt"/>
                          <a:ea typeface="Times New Roman" charset="0"/>
                          <a:cs typeface="Times New Roman" charset="0"/>
                        </a:rPr>
                        <a:t>Software</a:t>
                      </a:r>
                      <a:r>
                        <a:rPr lang="en-US" sz="1800" b="1" i="0" baseline="0" dirty="0" smtClean="0">
                          <a:solidFill>
                            <a:srgbClr val="FF0000"/>
                          </a:solidFill>
                          <a:effectLst/>
                          <a:latin typeface="+mn-lt"/>
                          <a:ea typeface="Times New Roman" charset="0"/>
                          <a:cs typeface="Times New Roman" charset="0"/>
                        </a:rPr>
                        <a:t> </a:t>
                      </a:r>
                      <a:r>
                        <a:rPr lang="en-US" sz="1800" b="1" i="0" dirty="0" smtClean="0">
                          <a:solidFill>
                            <a:srgbClr val="FF0000"/>
                          </a:solidFill>
                          <a:effectLst/>
                          <a:latin typeface="+mn-lt"/>
                          <a:ea typeface="Times New Roman" charset="0"/>
                          <a:cs typeface="Times New Roman" charset="0"/>
                        </a:rPr>
                        <a:t>Conceptualizations</a:t>
                      </a:r>
                      <a:endParaRPr lang="en-US" sz="1800" b="1" i="0" dirty="0">
                        <a:solidFill>
                          <a:srgbClr val="FF0000"/>
                        </a:solidFill>
                        <a:effectLst/>
                        <a:latin typeface="+mn-lt"/>
                        <a:ea typeface="ＭＳ 明朝" charset="-128"/>
                        <a:cs typeface="Times New Roman" charset="0"/>
                      </a:endParaRPr>
                    </a:p>
                  </a:txBody>
                  <a:tcPr marL="68580" marR="68580" marT="0" marB="0">
                    <a:solidFill>
                      <a:schemeClr val="bg1">
                        <a:lumMod val="85000"/>
                      </a:schemeClr>
                    </a:solidFill>
                  </a:tcPr>
                </a:tc>
              </a:tr>
              <a:tr h="958212">
                <a:tc>
                  <a:txBody>
                    <a:bodyPr/>
                    <a:lstStyle/>
                    <a:p>
                      <a:pPr marL="0" marR="0">
                        <a:spcBef>
                          <a:spcPts val="0"/>
                        </a:spcBef>
                        <a:spcAft>
                          <a:spcPts val="0"/>
                        </a:spcAft>
                      </a:pPr>
                      <a:r>
                        <a:rPr lang="en-US" sz="1800" b="1" dirty="0">
                          <a:solidFill>
                            <a:srgbClr val="000000"/>
                          </a:solidFill>
                          <a:effectLst/>
                          <a:latin typeface="+mn-lt"/>
                          <a:ea typeface="Times New Roman" charset="0"/>
                          <a:cs typeface="Times New Roman" charset="0"/>
                        </a:rPr>
                        <a:t>Community </a:t>
                      </a:r>
                      <a:r>
                        <a:rPr lang="en-US" sz="1800" b="1" dirty="0" smtClean="0">
                          <a:solidFill>
                            <a:srgbClr val="000000"/>
                          </a:solidFill>
                          <a:effectLst/>
                          <a:latin typeface="+mn-lt"/>
                          <a:ea typeface="Times New Roman" charset="0"/>
                          <a:cs typeface="Times New Roman" charset="0"/>
                        </a:rPr>
                        <a:t>Cyberinfrastructure Implementations</a:t>
                      </a:r>
                      <a:endParaRPr lang="en-US" sz="1800" dirty="0">
                        <a:effectLst/>
                        <a:latin typeface="+mn-lt"/>
                        <a:ea typeface="ＭＳ 明朝" charset="-128"/>
                        <a:cs typeface="Times New Roman" charset="0"/>
                      </a:endParaRPr>
                    </a:p>
                  </a:txBody>
                  <a:tcPr marL="68580" marR="68580" marT="0" marB="0">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solidFill>
                            <a:srgbClr val="000000"/>
                          </a:solidFill>
                          <a:effectLst/>
                          <a:latin typeface="+mn-lt"/>
                          <a:ea typeface="Times New Roman" charset="0"/>
                          <a:cs typeface="Times New Roman" charset="0"/>
                        </a:rPr>
                        <a:t>Community Data Cyberinfrastructure</a:t>
                      </a:r>
                      <a:r>
                        <a:rPr lang="en-US" sz="1800" i="1" baseline="0" dirty="0" smtClean="0">
                          <a:solidFill>
                            <a:srgbClr val="000000"/>
                          </a:solidFill>
                          <a:effectLst/>
                          <a:latin typeface="+mn-lt"/>
                          <a:ea typeface="Times New Roman" charset="0"/>
                          <a:cs typeface="Times New Roman" charset="0"/>
                        </a:rPr>
                        <a:t> Implementations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i="0" baseline="0" dirty="0" smtClean="0">
                          <a:solidFill>
                            <a:srgbClr val="FF0000"/>
                          </a:solidFill>
                          <a:effectLst/>
                          <a:latin typeface="+mn-lt"/>
                          <a:ea typeface="Times New Roman" charset="0"/>
                          <a:cs typeface="Times New Roman" charset="0"/>
                        </a:rPr>
                        <a:t>New</a:t>
                      </a:r>
                    </a:p>
                  </a:txBody>
                  <a:tcPr marL="68580" marR="68580" marT="0" marB="0">
                    <a:solidFill>
                      <a:schemeClr val="bg1">
                        <a:lumMod val="85000"/>
                      </a:schemeClr>
                    </a:solidFill>
                  </a:tcPr>
                </a:tc>
                <a:tc>
                  <a:txBody>
                    <a:bodyPr/>
                    <a:lstStyle/>
                    <a:p>
                      <a:pPr marL="0" marR="0">
                        <a:spcBef>
                          <a:spcPts val="0"/>
                        </a:spcBef>
                        <a:spcAft>
                          <a:spcPts val="0"/>
                        </a:spcAft>
                      </a:pPr>
                      <a:r>
                        <a:rPr lang="en-US" sz="1800" i="1" dirty="0" smtClean="0">
                          <a:solidFill>
                            <a:srgbClr val="000000"/>
                          </a:solidFill>
                          <a:effectLst/>
                          <a:latin typeface="+mn-lt"/>
                          <a:ea typeface="Times New Roman" charset="0"/>
                          <a:cs typeface="Times New Roman" charset="0"/>
                        </a:rPr>
                        <a:t>Community Software Cyberinfrastructure</a:t>
                      </a:r>
                      <a:r>
                        <a:rPr lang="en-US" sz="1800" i="1" baseline="0" dirty="0" smtClean="0">
                          <a:solidFill>
                            <a:srgbClr val="000000"/>
                          </a:solidFill>
                          <a:effectLst/>
                          <a:latin typeface="+mn-lt"/>
                          <a:ea typeface="Times New Roman" charset="0"/>
                          <a:cs typeface="Times New Roman" charset="0"/>
                        </a:rPr>
                        <a:t> Implementations </a:t>
                      </a:r>
                    </a:p>
                    <a:p>
                      <a:pPr marL="0" marR="0">
                        <a:spcBef>
                          <a:spcPts val="0"/>
                        </a:spcBef>
                        <a:spcAft>
                          <a:spcPts val="0"/>
                        </a:spcAft>
                      </a:pPr>
                      <a:r>
                        <a:rPr lang="en-US" sz="1800" b="1" i="0" dirty="0" smtClean="0">
                          <a:solidFill>
                            <a:srgbClr val="FF0000"/>
                          </a:solidFill>
                          <a:effectLst/>
                          <a:latin typeface="+mn-lt"/>
                          <a:ea typeface="Times New Roman" charset="0"/>
                          <a:cs typeface="Times New Roman" charset="0"/>
                        </a:rPr>
                        <a:t>Software </a:t>
                      </a:r>
                      <a:r>
                        <a:rPr lang="en-US" sz="1800" b="1" i="0" dirty="0">
                          <a:solidFill>
                            <a:srgbClr val="FF0000"/>
                          </a:solidFill>
                          <a:effectLst/>
                          <a:latin typeface="+mn-lt"/>
                          <a:ea typeface="Times New Roman" charset="0"/>
                          <a:cs typeface="Times New Roman" charset="0"/>
                        </a:rPr>
                        <a:t>Innovation Institutes (S2I2</a:t>
                      </a:r>
                      <a:r>
                        <a:rPr lang="en-US" sz="1800" b="1" i="0" dirty="0" smtClean="0">
                          <a:solidFill>
                            <a:srgbClr val="FF0000"/>
                          </a:solidFill>
                          <a:effectLst/>
                          <a:latin typeface="+mn-lt"/>
                          <a:ea typeface="Times New Roman" charset="0"/>
                          <a:cs typeface="Times New Roman" charset="0"/>
                        </a:rPr>
                        <a:t>)</a:t>
                      </a:r>
                      <a:endParaRPr lang="en-US" sz="1800" b="1" i="0" dirty="0">
                        <a:solidFill>
                          <a:srgbClr val="FF0000"/>
                        </a:solidFill>
                        <a:effectLst/>
                        <a:latin typeface="+mn-lt"/>
                        <a:ea typeface="ＭＳ 明朝" charset="-128"/>
                        <a:cs typeface="Times New Roman" charset="0"/>
                      </a:endParaRPr>
                    </a:p>
                  </a:txBody>
                  <a:tcPr marL="68580" marR="68580" marT="0" marB="0">
                    <a:solidFill>
                      <a:schemeClr val="bg1">
                        <a:lumMod val="85000"/>
                      </a:schemeClr>
                    </a:solidFill>
                  </a:tcPr>
                </a:tc>
              </a:tr>
            </a:tbl>
          </a:graphicData>
        </a:graphic>
      </p:graphicFrame>
      <p:sp>
        <p:nvSpPr>
          <p:cNvPr id="4" name="Slide Number Placeholder 3"/>
          <p:cNvSpPr>
            <a:spLocks noGrp="1"/>
          </p:cNvSpPr>
          <p:nvPr>
            <p:ph type="sldNum" sz="quarter" idx="12"/>
          </p:nvPr>
        </p:nvSpPr>
        <p:spPr/>
        <p:txBody>
          <a:bodyPr/>
          <a:lstStyle/>
          <a:p>
            <a:fld id="{1403A9F4-2153-4E30-848A-357EB84591DA}" type="slidenum">
              <a:rPr lang="en-US" smtClean="0"/>
              <a:pPr/>
              <a:t>20</a:t>
            </a:fld>
            <a:endParaRPr lang="en-US" dirty="0"/>
          </a:p>
        </p:txBody>
      </p:sp>
      <p:sp>
        <p:nvSpPr>
          <p:cNvPr id="5" name="Date Placeholder 4"/>
          <p:cNvSpPr>
            <a:spLocks noGrp="1"/>
          </p:cNvSpPr>
          <p:nvPr>
            <p:ph type="dt" sz="half" idx="10"/>
          </p:nvPr>
        </p:nvSpPr>
        <p:spPr/>
        <p:txBody>
          <a:bodyPr/>
          <a:lstStyle/>
          <a:p>
            <a:r>
              <a:rPr lang="en-US" smtClean="0"/>
              <a:t>NSF 18-531</a:t>
            </a:r>
            <a:endParaRPr lang="en-US" dirty="0"/>
          </a:p>
        </p:txBody>
      </p:sp>
      <p:sp>
        <p:nvSpPr>
          <p:cNvPr id="6" name="Rectangle 5"/>
          <p:cNvSpPr/>
          <p:nvPr/>
        </p:nvSpPr>
        <p:spPr>
          <a:xfrm>
            <a:off x="228600" y="977662"/>
            <a:ext cx="8686800" cy="2744470"/>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291387" y="773668"/>
            <a:ext cx="1295400" cy="369332"/>
          </a:xfrm>
          <a:prstGeom prst="rect">
            <a:avLst/>
          </a:prstGeom>
          <a:solidFill>
            <a:schemeClr val="bg1"/>
          </a:solidFill>
          <a:ln w="38100">
            <a:solidFill>
              <a:srgbClr val="FF0000"/>
            </a:solidFill>
          </a:ln>
        </p:spPr>
        <p:txBody>
          <a:bodyPr wrap="square" rtlCol="0">
            <a:spAutoFit/>
          </a:bodyPr>
          <a:lstStyle/>
          <a:p>
            <a:r>
              <a:rPr lang="en-US" b="1" dirty="0" smtClean="0">
                <a:solidFill>
                  <a:srgbClr val="FF0000"/>
                </a:solidFill>
              </a:rPr>
              <a:t>NSF 18-531</a:t>
            </a:r>
            <a:endParaRPr lang="en-US" b="1" dirty="0">
              <a:solidFill>
                <a:srgbClr val="FF0000"/>
              </a:solidFill>
            </a:endParaRPr>
          </a:p>
        </p:txBody>
      </p:sp>
    </p:spTree>
    <p:extLst>
      <p:ext uri="{BB962C8B-B14F-4D97-AF65-F5344CB8AC3E}">
        <p14:creationId xmlns:p14="http://schemas.microsoft.com/office/powerpoint/2010/main" val="2496756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45748"/>
            <a:ext cx="8305800" cy="1143000"/>
          </a:xfrm>
        </p:spPr>
        <p:txBody>
          <a:bodyPr>
            <a:normAutofit/>
          </a:bodyPr>
          <a:lstStyle/>
          <a:p>
            <a:r>
              <a:rPr lang="en-US" altLang="en-US" sz="3200" b="1" dirty="0" smtClean="0"/>
              <a:t>Budget by Investment Class,</a:t>
            </a:r>
            <a:br>
              <a:rPr lang="en-US" altLang="en-US" sz="3200" b="1" dirty="0" smtClean="0"/>
            </a:br>
            <a:r>
              <a:rPr lang="en-US" altLang="en-US" sz="3200" b="1" dirty="0" smtClean="0"/>
              <a:t>NSF 18-531</a:t>
            </a:r>
            <a:endParaRPr lang="en-US" sz="3200" i="1" dirty="0"/>
          </a:p>
        </p:txBody>
      </p:sp>
      <p:graphicFrame>
        <p:nvGraphicFramePr>
          <p:cNvPr id="3" name="Table 2"/>
          <p:cNvGraphicFramePr>
            <a:graphicFrameLocks noGrp="1"/>
          </p:cNvGraphicFramePr>
          <p:nvPr>
            <p:extLst>
              <p:ext uri="{D42A27DB-BD31-4B8C-83A1-F6EECF244321}">
                <p14:modId xmlns:p14="http://schemas.microsoft.com/office/powerpoint/2010/main" val="1767247941"/>
              </p:ext>
            </p:extLst>
          </p:nvPr>
        </p:nvGraphicFramePr>
        <p:xfrm>
          <a:off x="457200" y="1693548"/>
          <a:ext cx="8305800" cy="2802252"/>
        </p:xfrm>
        <a:graphic>
          <a:graphicData uri="http://schemas.openxmlformats.org/drawingml/2006/table">
            <a:tbl>
              <a:tblPr firstRow="1" bandRow="1">
                <a:tableStyleId>{5C22544A-7EE6-4342-B048-85BDC9FD1C3A}</a:tableStyleId>
              </a:tblPr>
              <a:tblGrid>
                <a:gridCol w="1828800"/>
                <a:gridCol w="1402916"/>
                <a:gridCol w="2254684"/>
                <a:gridCol w="2819400"/>
              </a:tblGrid>
              <a:tr h="381000">
                <a:tc>
                  <a:txBody>
                    <a:bodyPr/>
                    <a:lstStyle/>
                    <a:p>
                      <a:pPr algn="ctr"/>
                      <a:r>
                        <a:rPr lang="en-US" dirty="0" smtClean="0"/>
                        <a:t>Investment Class</a:t>
                      </a:r>
                      <a:endParaRPr lang="en-US" dirty="0"/>
                    </a:p>
                  </a:txBody>
                  <a:tcPr/>
                </a:tc>
                <a:tc>
                  <a:txBody>
                    <a:bodyPr/>
                    <a:lstStyle/>
                    <a:p>
                      <a:pPr algn="ctr"/>
                      <a:r>
                        <a:rPr lang="en-US" dirty="0" smtClean="0"/>
                        <a:t>Data </a:t>
                      </a:r>
                      <a:endParaRPr lang="en-US" dirty="0"/>
                    </a:p>
                  </a:txBody>
                  <a:tcPr/>
                </a:tc>
                <a:tc>
                  <a:txBody>
                    <a:bodyPr/>
                    <a:lstStyle/>
                    <a:p>
                      <a:pPr algn="ctr"/>
                      <a:r>
                        <a:rPr lang="en-US" dirty="0" smtClean="0"/>
                        <a:t>Software</a:t>
                      </a:r>
                      <a:endParaRPr lang="en-US" dirty="0"/>
                    </a:p>
                  </a:txBody>
                  <a:tcPr/>
                </a:tc>
                <a:tc>
                  <a:txBody>
                    <a:bodyPr/>
                    <a:lstStyle/>
                    <a:p>
                      <a:pPr algn="ctr"/>
                      <a:r>
                        <a:rPr lang="en-US" dirty="0" smtClean="0"/>
                        <a:t>Budget</a:t>
                      </a:r>
                      <a:endParaRPr lang="en-US" dirty="0"/>
                    </a:p>
                  </a:txBody>
                  <a:tcPr/>
                </a:tc>
              </a:tr>
              <a:tr h="958212">
                <a:tc>
                  <a:txBody>
                    <a:bodyPr/>
                    <a:lstStyle/>
                    <a:p>
                      <a:pPr marL="0" marR="0">
                        <a:spcBef>
                          <a:spcPts val="0"/>
                        </a:spcBef>
                        <a:spcAft>
                          <a:spcPts val="0"/>
                        </a:spcAft>
                      </a:pPr>
                      <a:r>
                        <a:rPr lang="en-US" sz="1800" b="1" dirty="0">
                          <a:solidFill>
                            <a:srgbClr val="000000"/>
                          </a:solidFill>
                          <a:effectLst/>
                          <a:latin typeface="+mn-lt"/>
                          <a:ea typeface="Times New Roman" charset="0"/>
                          <a:cs typeface="Times New Roman" charset="0"/>
                        </a:rPr>
                        <a:t>Elements</a:t>
                      </a:r>
                      <a:endParaRPr lang="en-US" sz="1800" dirty="0">
                        <a:effectLst/>
                        <a:latin typeface="+mn-lt"/>
                        <a:ea typeface="ＭＳ 明朝" charset="-128"/>
                        <a:cs typeface="Times New Roman" charset="0"/>
                      </a:endParaRPr>
                    </a:p>
                  </a:txBody>
                  <a:tcPr marL="68580" marR="68580" marT="0" marB="0"/>
                </a:tc>
                <a:tc>
                  <a:txBody>
                    <a:bodyPr/>
                    <a:lstStyle/>
                    <a:p>
                      <a:pPr marL="0" marR="0">
                        <a:spcBef>
                          <a:spcPts val="0"/>
                        </a:spcBef>
                        <a:spcAft>
                          <a:spcPts val="0"/>
                        </a:spcAft>
                      </a:pPr>
                      <a:r>
                        <a:rPr lang="en-US" sz="1800" i="1" dirty="0">
                          <a:solidFill>
                            <a:srgbClr val="000000"/>
                          </a:solidFill>
                          <a:effectLst/>
                          <a:latin typeface="+mn-lt"/>
                          <a:ea typeface="Times New Roman" charset="0"/>
                          <a:cs typeface="Times New Roman" charset="0"/>
                        </a:rPr>
                        <a:t>Data Elements  </a:t>
                      </a:r>
                      <a:endParaRPr lang="en-US" sz="1800" i="1" dirty="0" smtClean="0">
                        <a:solidFill>
                          <a:srgbClr val="000000"/>
                        </a:solidFill>
                        <a:effectLst/>
                        <a:latin typeface="+mn-lt"/>
                        <a:ea typeface="Times New Roman" charset="0"/>
                        <a:cs typeface="Times New Roman" charset="0"/>
                      </a:endParaRPr>
                    </a:p>
                  </a:txBody>
                  <a:tcPr marL="68580" marR="68580" marT="0" marB="0"/>
                </a:tc>
                <a:tc>
                  <a:txBody>
                    <a:bodyPr/>
                    <a:lstStyle/>
                    <a:p>
                      <a:pPr marL="0" marR="0">
                        <a:spcBef>
                          <a:spcPts val="0"/>
                        </a:spcBef>
                        <a:spcAft>
                          <a:spcPts val="0"/>
                        </a:spcAft>
                      </a:pPr>
                      <a:r>
                        <a:rPr lang="en-US" sz="1800" i="1" dirty="0">
                          <a:solidFill>
                            <a:srgbClr val="000000"/>
                          </a:solidFill>
                          <a:effectLst/>
                          <a:latin typeface="+mn-lt"/>
                          <a:ea typeface="Times New Roman" charset="0"/>
                          <a:cs typeface="Times New Roman" charset="0"/>
                        </a:rPr>
                        <a:t>Software Elements       </a:t>
                      </a:r>
                      <a:endParaRPr lang="en-US" sz="1800" i="1" dirty="0" smtClean="0">
                        <a:solidFill>
                          <a:srgbClr val="000000"/>
                        </a:solidFill>
                        <a:effectLst/>
                        <a:latin typeface="+mn-lt"/>
                        <a:ea typeface="Times New Roman" charset="0"/>
                        <a:cs typeface="Times New Roman" charset="0"/>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solidFill>
                            <a:srgbClr val="000000"/>
                          </a:solidFill>
                          <a:effectLst/>
                          <a:latin typeface="+mn-lt"/>
                          <a:ea typeface="Times New Roman" charset="0"/>
                          <a:cs typeface="Times New Roman" charset="0"/>
                        </a:rPr>
                        <a:t>Up to </a:t>
                      </a:r>
                      <a:r>
                        <a:rPr lang="en-US" sz="1800" b="1" i="1" dirty="0" smtClean="0">
                          <a:solidFill>
                            <a:srgbClr val="000000"/>
                          </a:solidFill>
                          <a:effectLst/>
                          <a:latin typeface="+mn-lt"/>
                          <a:ea typeface="Times New Roman" charset="0"/>
                          <a:cs typeface="Times New Roman" charset="0"/>
                        </a:rPr>
                        <a:t>$600K</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solidFill>
                            <a:srgbClr val="000000"/>
                          </a:solidFill>
                          <a:effectLst/>
                          <a:latin typeface="+mn-lt"/>
                          <a:ea typeface="Times New Roman" charset="0"/>
                          <a:cs typeface="Times New Roman" charset="0"/>
                        </a:rPr>
                        <a:t>Up to 3 years</a:t>
                      </a:r>
                      <a:endParaRPr lang="en-US" sz="1800" dirty="0" smtClean="0">
                        <a:effectLst/>
                        <a:latin typeface="+mn-lt"/>
                        <a:ea typeface="ＭＳ 明朝" charset="-128"/>
                        <a:cs typeface="Times New Roman" charset="0"/>
                      </a:endParaRPr>
                    </a:p>
                    <a:p>
                      <a:pPr marL="0" marR="0">
                        <a:spcBef>
                          <a:spcPts val="0"/>
                        </a:spcBef>
                        <a:spcAft>
                          <a:spcPts val="0"/>
                        </a:spcAft>
                      </a:pPr>
                      <a:endParaRPr lang="en-US" sz="1800" dirty="0">
                        <a:solidFill>
                          <a:srgbClr val="FF0000"/>
                        </a:solidFill>
                        <a:effectLst/>
                        <a:latin typeface="+mn-lt"/>
                        <a:ea typeface="ＭＳ 明朝" charset="-128"/>
                        <a:cs typeface="Times New Roman" charset="0"/>
                      </a:endParaRPr>
                    </a:p>
                  </a:txBody>
                  <a:tcPr marL="68580" marR="68580" marT="0" marB="0"/>
                </a:tc>
              </a:tr>
              <a:tr h="958212">
                <a:tc>
                  <a:txBody>
                    <a:bodyPr/>
                    <a:lstStyle/>
                    <a:p>
                      <a:pPr marL="0" marR="0">
                        <a:spcBef>
                          <a:spcPts val="0"/>
                        </a:spcBef>
                        <a:spcAft>
                          <a:spcPts val="0"/>
                        </a:spcAft>
                      </a:pPr>
                      <a:r>
                        <a:rPr lang="en-US" sz="1800" b="1" dirty="0">
                          <a:solidFill>
                            <a:srgbClr val="000000"/>
                          </a:solidFill>
                          <a:effectLst/>
                          <a:latin typeface="+mn-lt"/>
                          <a:ea typeface="Times New Roman" charset="0"/>
                          <a:cs typeface="Times New Roman" charset="0"/>
                        </a:rPr>
                        <a:t>Framework Implementations</a:t>
                      </a:r>
                      <a:endParaRPr lang="en-US" sz="1800" dirty="0">
                        <a:effectLst/>
                        <a:latin typeface="+mn-lt"/>
                        <a:ea typeface="ＭＳ 明朝" charset="-128"/>
                        <a:cs typeface="Times New Roman" charset="0"/>
                      </a:endParaRPr>
                    </a:p>
                  </a:txBody>
                  <a:tcPr marL="68580" marR="68580" marT="0" marB="0"/>
                </a:tc>
                <a:tc>
                  <a:txBody>
                    <a:bodyPr/>
                    <a:lstStyle/>
                    <a:p>
                      <a:pPr marL="0" marR="0">
                        <a:spcBef>
                          <a:spcPts val="0"/>
                        </a:spcBef>
                        <a:spcAft>
                          <a:spcPts val="0"/>
                        </a:spcAft>
                      </a:pPr>
                      <a:r>
                        <a:rPr lang="en-US" sz="1800" i="1" dirty="0">
                          <a:solidFill>
                            <a:srgbClr val="000000"/>
                          </a:solidFill>
                          <a:effectLst/>
                          <a:latin typeface="+mn-lt"/>
                          <a:ea typeface="Times New Roman" charset="0"/>
                          <a:cs typeface="Times New Roman" charset="0"/>
                        </a:rPr>
                        <a:t>Data Frameworks     </a:t>
                      </a:r>
                      <a:endParaRPr lang="en-US" sz="1800" i="1" dirty="0" smtClean="0">
                        <a:solidFill>
                          <a:srgbClr val="000000"/>
                        </a:solidFill>
                        <a:effectLst/>
                        <a:latin typeface="+mn-lt"/>
                        <a:ea typeface="Times New Roman" charset="0"/>
                        <a:cs typeface="Times New Roman" charset="0"/>
                      </a:endParaRPr>
                    </a:p>
                  </a:txBody>
                  <a:tcPr marL="68580" marR="68580" marT="0" marB="0"/>
                </a:tc>
                <a:tc>
                  <a:txBody>
                    <a:bodyPr/>
                    <a:lstStyle/>
                    <a:p>
                      <a:pPr marL="0" marR="0">
                        <a:spcBef>
                          <a:spcPts val="0"/>
                        </a:spcBef>
                        <a:spcAft>
                          <a:spcPts val="0"/>
                        </a:spcAft>
                      </a:pPr>
                      <a:r>
                        <a:rPr lang="en-US" sz="1800" i="1" dirty="0">
                          <a:solidFill>
                            <a:srgbClr val="000000"/>
                          </a:solidFill>
                          <a:effectLst/>
                          <a:latin typeface="+mn-lt"/>
                          <a:ea typeface="Times New Roman" charset="0"/>
                          <a:cs typeface="Times New Roman" charset="0"/>
                        </a:rPr>
                        <a:t>Software </a:t>
                      </a:r>
                      <a:r>
                        <a:rPr lang="en-US" sz="1800" i="1" dirty="0" smtClean="0">
                          <a:solidFill>
                            <a:srgbClr val="000000"/>
                          </a:solidFill>
                          <a:effectLst/>
                          <a:latin typeface="+mn-lt"/>
                          <a:ea typeface="Times New Roman" charset="0"/>
                          <a:cs typeface="Times New Roman" charset="0"/>
                        </a:rPr>
                        <a:t>Frameworks</a:t>
                      </a: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1" dirty="0" smtClean="0">
                          <a:solidFill>
                            <a:srgbClr val="000000"/>
                          </a:solidFill>
                          <a:effectLst/>
                          <a:latin typeface="+mn-lt"/>
                          <a:ea typeface="Times New Roman" charset="0"/>
                          <a:cs typeface="Times New Roman" charset="0"/>
                        </a:rPr>
                        <a:t>$600K - $5M</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solidFill>
                            <a:srgbClr val="000000"/>
                          </a:solidFill>
                          <a:effectLst/>
                          <a:latin typeface="+mn-lt"/>
                          <a:ea typeface="Times New Roman" charset="0"/>
                          <a:cs typeface="Times New Roman" charset="0"/>
                        </a:rPr>
                        <a:t>($200K-$1M/</a:t>
                      </a:r>
                      <a:r>
                        <a:rPr lang="en-US" sz="1800" i="1" dirty="0" err="1" smtClean="0">
                          <a:solidFill>
                            <a:srgbClr val="000000"/>
                          </a:solidFill>
                          <a:effectLst/>
                          <a:latin typeface="+mn-lt"/>
                          <a:ea typeface="Times New Roman" charset="0"/>
                          <a:cs typeface="Times New Roman" charset="0"/>
                        </a:rPr>
                        <a:t>yr</a:t>
                      </a:r>
                      <a:r>
                        <a:rPr lang="en-US" sz="1800" i="1" dirty="0" smtClean="0">
                          <a:solidFill>
                            <a:srgbClr val="000000"/>
                          </a:solidFill>
                          <a:effectLst/>
                          <a:latin typeface="+mn-lt"/>
                          <a:ea typeface="Times New Roman" charset="0"/>
                          <a:cs typeface="Times New Roman"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solidFill>
                            <a:srgbClr val="000000"/>
                          </a:solidFill>
                          <a:effectLst/>
                          <a:latin typeface="+mn-lt"/>
                          <a:ea typeface="Times New Roman" charset="0"/>
                          <a:cs typeface="Times New Roman" charset="0"/>
                        </a:rPr>
                        <a:t>3-5 years</a:t>
                      </a:r>
                      <a:endParaRPr lang="en-US" sz="1800" dirty="0" smtClean="0">
                        <a:effectLst/>
                        <a:latin typeface="+mn-lt"/>
                        <a:ea typeface="ＭＳ 明朝" charset="-128"/>
                        <a:cs typeface="Times New Roman" charset="0"/>
                      </a:endParaRPr>
                    </a:p>
                    <a:p>
                      <a:pPr marL="0" marR="0">
                        <a:spcBef>
                          <a:spcPts val="0"/>
                        </a:spcBef>
                        <a:spcAft>
                          <a:spcPts val="0"/>
                        </a:spcAft>
                      </a:pPr>
                      <a:endParaRPr lang="en-US" sz="1800" dirty="0">
                        <a:solidFill>
                          <a:srgbClr val="FF0000"/>
                        </a:solidFill>
                        <a:effectLst/>
                        <a:latin typeface="+mn-lt"/>
                        <a:ea typeface="ＭＳ 明朝" charset="-128"/>
                        <a:cs typeface="Times New Roman" charset="0"/>
                      </a:endParaRPr>
                    </a:p>
                  </a:txBody>
                  <a:tcPr marL="68580" marR="68580" marT="0" marB="0"/>
                </a:tc>
              </a:tr>
              <a:tr h="298888">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r>
            </a:tbl>
          </a:graphicData>
        </a:graphic>
      </p:graphicFrame>
      <p:sp>
        <p:nvSpPr>
          <p:cNvPr id="4" name="Slide Number Placeholder 3"/>
          <p:cNvSpPr>
            <a:spLocks noGrp="1"/>
          </p:cNvSpPr>
          <p:nvPr>
            <p:ph type="sldNum" sz="quarter" idx="12"/>
          </p:nvPr>
        </p:nvSpPr>
        <p:spPr/>
        <p:txBody>
          <a:bodyPr/>
          <a:lstStyle/>
          <a:p>
            <a:fld id="{1403A9F4-2153-4E30-848A-357EB84591DA}" type="slidenum">
              <a:rPr lang="en-US" smtClean="0"/>
              <a:pPr/>
              <a:t>21</a:t>
            </a:fld>
            <a:endParaRPr lang="en-US" dirty="0"/>
          </a:p>
        </p:txBody>
      </p:sp>
      <p:sp>
        <p:nvSpPr>
          <p:cNvPr id="5" name="Date Placeholder 4"/>
          <p:cNvSpPr>
            <a:spLocks noGrp="1"/>
          </p:cNvSpPr>
          <p:nvPr>
            <p:ph type="dt" sz="half" idx="10"/>
          </p:nvPr>
        </p:nvSpPr>
        <p:spPr/>
        <p:txBody>
          <a:bodyPr/>
          <a:lstStyle/>
          <a:p>
            <a:r>
              <a:rPr lang="en-US" smtClean="0"/>
              <a:t>NSF 18-531</a:t>
            </a:r>
            <a:endParaRPr lang="en-US" dirty="0"/>
          </a:p>
        </p:txBody>
      </p:sp>
    </p:spTree>
    <p:extLst>
      <p:ext uri="{BB962C8B-B14F-4D97-AF65-F5344CB8AC3E}">
        <p14:creationId xmlns:p14="http://schemas.microsoft.com/office/powerpoint/2010/main" val="7635852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0"/>
            <a:ext cx="7315200" cy="914400"/>
          </a:xfrm>
        </p:spPr>
        <p:txBody>
          <a:bodyPr>
            <a:normAutofit/>
          </a:bodyPr>
          <a:lstStyle/>
          <a:p>
            <a:r>
              <a:rPr lang="en-US" altLang="en-US" sz="3200" b="1" dirty="0" smtClean="0"/>
              <a:t>Anticipated Number of Awards</a:t>
            </a:r>
            <a:endParaRPr lang="en-US" sz="3200" i="1" dirty="0"/>
          </a:p>
        </p:txBody>
      </p:sp>
      <p:graphicFrame>
        <p:nvGraphicFramePr>
          <p:cNvPr id="3" name="Table 2"/>
          <p:cNvGraphicFramePr>
            <a:graphicFrameLocks noGrp="1"/>
          </p:cNvGraphicFramePr>
          <p:nvPr>
            <p:extLst>
              <p:ext uri="{D42A27DB-BD31-4B8C-83A1-F6EECF244321}">
                <p14:modId xmlns:p14="http://schemas.microsoft.com/office/powerpoint/2010/main" val="356673756"/>
              </p:ext>
            </p:extLst>
          </p:nvPr>
        </p:nvGraphicFramePr>
        <p:xfrm>
          <a:off x="1828800" y="762000"/>
          <a:ext cx="5181600" cy="2663184"/>
        </p:xfrm>
        <a:graphic>
          <a:graphicData uri="http://schemas.openxmlformats.org/drawingml/2006/table">
            <a:tbl>
              <a:tblPr firstRow="1" bandRow="1">
                <a:tableStyleId>{5C22544A-7EE6-4342-B048-85BDC9FD1C3A}</a:tableStyleId>
              </a:tblPr>
              <a:tblGrid>
                <a:gridCol w="2667000"/>
                <a:gridCol w="2514600"/>
              </a:tblGrid>
              <a:tr h="381000">
                <a:tc>
                  <a:txBody>
                    <a:bodyPr/>
                    <a:lstStyle/>
                    <a:p>
                      <a:pPr algn="ctr"/>
                      <a:r>
                        <a:rPr lang="en-US" dirty="0" smtClean="0"/>
                        <a:t>Investment Class</a:t>
                      </a:r>
                      <a:endParaRPr lang="en-US" dirty="0"/>
                    </a:p>
                  </a:txBody>
                  <a:tcPr/>
                </a:tc>
                <a:tc>
                  <a:txBody>
                    <a:bodyPr/>
                    <a:lstStyle/>
                    <a:p>
                      <a:pPr algn="ctr"/>
                      <a:r>
                        <a:rPr lang="en-US" dirty="0" smtClean="0"/>
                        <a:t>Anticipate</a:t>
                      </a:r>
                      <a:r>
                        <a:rPr lang="en-US" baseline="0" dirty="0" smtClean="0"/>
                        <a:t>d Awards</a:t>
                      </a:r>
                      <a:endParaRPr lang="en-US" dirty="0"/>
                    </a:p>
                  </a:txBody>
                  <a:tcPr/>
                </a:tc>
              </a:tr>
              <a:tr h="958212">
                <a:tc>
                  <a:txBody>
                    <a:bodyPr/>
                    <a:lstStyle/>
                    <a:p>
                      <a:pPr marL="0" marR="0">
                        <a:spcBef>
                          <a:spcPts val="0"/>
                        </a:spcBef>
                        <a:spcAft>
                          <a:spcPts val="0"/>
                        </a:spcAft>
                      </a:pPr>
                      <a:r>
                        <a:rPr lang="en-US" sz="1800" b="1" dirty="0">
                          <a:solidFill>
                            <a:srgbClr val="000000"/>
                          </a:solidFill>
                          <a:effectLst/>
                          <a:latin typeface="+mn-lt"/>
                          <a:ea typeface="Times New Roman" charset="0"/>
                          <a:cs typeface="Times New Roman" charset="0"/>
                        </a:rPr>
                        <a:t>Elements</a:t>
                      </a:r>
                      <a:endParaRPr lang="en-US" sz="1800" dirty="0">
                        <a:effectLst/>
                        <a:latin typeface="+mn-lt"/>
                        <a:ea typeface="ＭＳ 明朝" charset="-128"/>
                        <a:cs typeface="Times New Roman" charset="0"/>
                      </a:endParaRPr>
                    </a:p>
                  </a:txBody>
                  <a:tcPr marL="68580" marR="68580" marT="0" marB="0"/>
                </a:tc>
                <a:tc>
                  <a:txBody>
                    <a:bodyPr/>
                    <a:lstStyle/>
                    <a:p>
                      <a:pPr marL="0" marR="0">
                        <a:spcBef>
                          <a:spcPts val="0"/>
                        </a:spcBef>
                        <a:spcAft>
                          <a:spcPts val="0"/>
                        </a:spcAft>
                      </a:pPr>
                      <a:r>
                        <a:rPr lang="en-US" sz="1800" i="1" dirty="0" smtClean="0">
                          <a:effectLst/>
                        </a:rPr>
                        <a:t>Up to </a:t>
                      </a:r>
                      <a:r>
                        <a:rPr lang="en-US" sz="1800" b="1" i="1" dirty="0" smtClean="0">
                          <a:effectLst/>
                        </a:rPr>
                        <a:t>15</a:t>
                      </a:r>
                      <a:r>
                        <a:rPr lang="en-US" sz="1800" i="1" dirty="0" smtClean="0">
                          <a:effectLst/>
                        </a:rPr>
                        <a:t> awards, pending availability of funds</a:t>
                      </a:r>
                      <a:endParaRPr lang="en-US" sz="1800" i="1" dirty="0">
                        <a:effectLst/>
                        <a:latin typeface="Helvetica" charset="0"/>
                        <a:ea typeface="ＭＳ 明朝" charset="-128"/>
                        <a:cs typeface="Times New Roman" charset="0"/>
                      </a:endParaRPr>
                    </a:p>
                  </a:txBody>
                  <a:tcPr marL="68580" marR="68580" marT="0" marB="0"/>
                </a:tc>
              </a:tr>
              <a:tr h="958212">
                <a:tc>
                  <a:txBody>
                    <a:bodyPr/>
                    <a:lstStyle/>
                    <a:p>
                      <a:pPr marL="0" marR="0">
                        <a:spcBef>
                          <a:spcPts val="0"/>
                        </a:spcBef>
                        <a:spcAft>
                          <a:spcPts val="0"/>
                        </a:spcAft>
                      </a:pPr>
                      <a:r>
                        <a:rPr lang="en-US" sz="1800" b="1" dirty="0">
                          <a:solidFill>
                            <a:srgbClr val="000000"/>
                          </a:solidFill>
                          <a:effectLst/>
                          <a:latin typeface="+mn-lt"/>
                          <a:ea typeface="Times New Roman" charset="0"/>
                          <a:cs typeface="Times New Roman" charset="0"/>
                        </a:rPr>
                        <a:t>Framework Implementations</a:t>
                      </a:r>
                      <a:endParaRPr lang="en-US" sz="1800" dirty="0">
                        <a:effectLst/>
                        <a:latin typeface="+mn-lt"/>
                        <a:ea typeface="ＭＳ 明朝" charset="-128"/>
                        <a:cs typeface="Times New Roman" charset="0"/>
                      </a:endParaRPr>
                    </a:p>
                  </a:txBody>
                  <a:tcPr marL="68580" marR="68580" marT="0" marB="0"/>
                </a:tc>
                <a:tc>
                  <a:txBody>
                    <a:bodyPr/>
                    <a:lstStyle/>
                    <a:p>
                      <a:pPr marL="0" marR="0">
                        <a:spcBef>
                          <a:spcPts val="0"/>
                        </a:spcBef>
                        <a:spcAft>
                          <a:spcPts val="0"/>
                        </a:spcAft>
                      </a:pPr>
                      <a:r>
                        <a:rPr lang="en-US" sz="1800" i="1" dirty="0" smtClean="0">
                          <a:effectLst/>
                        </a:rPr>
                        <a:t>Up to </a:t>
                      </a:r>
                      <a:r>
                        <a:rPr lang="en-US" sz="1800" b="1" i="1" dirty="0" smtClean="0">
                          <a:effectLst/>
                        </a:rPr>
                        <a:t>13</a:t>
                      </a:r>
                      <a:r>
                        <a:rPr lang="en-US" sz="1800" i="1" dirty="0" smtClean="0">
                          <a:effectLst/>
                        </a:rPr>
                        <a:t> awards, pending availability of funds</a:t>
                      </a:r>
                      <a:endParaRPr lang="en-US" sz="1800" i="1" dirty="0">
                        <a:effectLst/>
                        <a:latin typeface="Helvetica" charset="0"/>
                        <a:ea typeface="ＭＳ 明朝" charset="-128"/>
                        <a:cs typeface="Times New Roman" charset="0"/>
                      </a:endParaRPr>
                    </a:p>
                  </a:txBody>
                  <a:tcPr marL="68580" marR="68580" marT="0" marB="0"/>
                </a:tc>
              </a:tr>
              <a:tr h="298888">
                <a:tc>
                  <a:txBody>
                    <a:bodyPr/>
                    <a:lstStyle/>
                    <a:p>
                      <a:endParaRPr lang="en-US" dirty="0"/>
                    </a:p>
                  </a:txBody>
                  <a:tcPr>
                    <a:solidFill>
                      <a:schemeClr val="bg1"/>
                    </a:solidFill>
                  </a:tcPr>
                </a:tc>
                <a:tc>
                  <a:txBody>
                    <a:bodyPr/>
                    <a:lstStyle/>
                    <a:p>
                      <a:endParaRPr lang="en-US" dirty="0"/>
                    </a:p>
                  </a:txBody>
                  <a:tcPr>
                    <a:solidFill>
                      <a:schemeClr val="bg1"/>
                    </a:solidFill>
                  </a:tcPr>
                </a:tc>
              </a:tr>
            </a:tbl>
          </a:graphicData>
        </a:graphic>
      </p:graphicFrame>
      <p:sp>
        <p:nvSpPr>
          <p:cNvPr id="4" name="Slide Number Placeholder 3"/>
          <p:cNvSpPr>
            <a:spLocks noGrp="1"/>
          </p:cNvSpPr>
          <p:nvPr>
            <p:ph type="sldNum" sz="quarter" idx="12"/>
          </p:nvPr>
        </p:nvSpPr>
        <p:spPr/>
        <p:txBody>
          <a:bodyPr/>
          <a:lstStyle/>
          <a:p>
            <a:fld id="{1403A9F4-2153-4E30-848A-357EB84591DA}" type="slidenum">
              <a:rPr lang="en-US" smtClean="0"/>
              <a:pPr/>
              <a:t>22</a:t>
            </a:fld>
            <a:endParaRPr lang="en-US" dirty="0"/>
          </a:p>
        </p:txBody>
      </p:sp>
      <p:sp>
        <p:nvSpPr>
          <p:cNvPr id="5" name="Date Placeholder 4"/>
          <p:cNvSpPr>
            <a:spLocks noGrp="1"/>
          </p:cNvSpPr>
          <p:nvPr>
            <p:ph type="dt" sz="half" idx="10"/>
          </p:nvPr>
        </p:nvSpPr>
        <p:spPr/>
        <p:txBody>
          <a:bodyPr/>
          <a:lstStyle/>
          <a:p>
            <a:r>
              <a:rPr lang="en-US" smtClean="0"/>
              <a:t>NSF 18-531</a:t>
            </a:r>
            <a:endParaRPr lang="en-US" dirty="0"/>
          </a:p>
        </p:txBody>
      </p:sp>
      <p:sp>
        <p:nvSpPr>
          <p:cNvPr id="6" name="Title 1"/>
          <p:cNvSpPr txBox="1">
            <a:spLocks/>
          </p:cNvSpPr>
          <p:nvPr/>
        </p:nvSpPr>
        <p:spPr>
          <a:xfrm>
            <a:off x="762000" y="3124200"/>
            <a:ext cx="7391400"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3200" b="1" smtClean="0"/>
              <a:t>Anticipated Amount of Funding</a:t>
            </a:r>
            <a:endParaRPr lang="en-US" sz="3200" i="1" dirty="0"/>
          </a:p>
        </p:txBody>
      </p:sp>
      <p:graphicFrame>
        <p:nvGraphicFramePr>
          <p:cNvPr id="7" name="Table 6"/>
          <p:cNvGraphicFramePr>
            <a:graphicFrameLocks noGrp="1"/>
          </p:cNvGraphicFramePr>
          <p:nvPr>
            <p:extLst>
              <p:ext uri="{D42A27DB-BD31-4B8C-83A1-F6EECF244321}">
                <p14:modId xmlns:p14="http://schemas.microsoft.com/office/powerpoint/2010/main" val="867617387"/>
              </p:ext>
            </p:extLst>
          </p:nvPr>
        </p:nvGraphicFramePr>
        <p:xfrm>
          <a:off x="1828800" y="3813816"/>
          <a:ext cx="5181600" cy="2663184"/>
        </p:xfrm>
        <a:graphic>
          <a:graphicData uri="http://schemas.openxmlformats.org/drawingml/2006/table">
            <a:tbl>
              <a:tblPr firstRow="1" bandRow="1">
                <a:tableStyleId>{5C22544A-7EE6-4342-B048-85BDC9FD1C3A}</a:tableStyleId>
              </a:tblPr>
              <a:tblGrid>
                <a:gridCol w="2667000"/>
                <a:gridCol w="2514600"/>
              </a:tblGrid>
              <a:tr h="381000">
                <a:tc>
                  <a:txBody>
                    <a:bodyPr/>
                    <a:lstStyle/>
                    <a:p>
                      <a:pPr algn="ctr"/>
                      <a:r>
                        <a:rPr lang="en-US" dirty="0" smtClean="0"/>
                        <a:t>Investment Class</a:t>
                      </a:r>
                      <a:endParaRPr lang="en-US" dirty="0"/>
                    </a:p>
                  </a:txBody>
                  <a:tcPr/>
                </a:tc>
                <a:tc>
                  <a:txBody>
                    <a:bodyPr/>
                    <a:lstStyle/>
                    <a:p>
                      <a:pPr algn="ctr"/>
                      <a:r>
                        <a:rPr lang="en-US" dirty="0" smtClean="0"/>
                        <a:t>Anticipated Funding </a:t>
                      </a:r>
                      <a:endParaRPr lang="en-US" dirty="0"/>
                    </a:p>
                  </a:txBody>
                  <a:tcPr/>
                </a:tc>
              </a:tr>
              <a:tr h="958212">
                <a:tc>
                  <a:txBody>
                    <a:bodyPr/>
                    <a:lstStyle/>
                    <a:p>
                      <a:pPr marL="0" marR="0">
                        <a:spcBef>
                          <a:spcPts val="0"/>
                        </a:spcBef>
                        <a:spcAft>
                          <a:spcPts val="0"/>
                        </a:spcAft>
                      </a:pPr>
                      <a:r>
                        <a:rPr lang="en-US" sz="1800" b="1" dirty="0">
                          <a:solidFill>
                            <a:srgbClr val="000000"/>
                          </a:solidFill>
                          <a:effectLst/>
                          <a:latin typeface="+mn-lt"/>
                          <a:ea typeface="Times New Roman" charset="0"/>
                          <a:cs typeface="Times New Roman" charset="0"/>
                        </a:rPr>
                        <a:t>Elements</a:t>
                      </a:r>
                      <a:endParaRPr lang="en-US" sz="1800" dirty="0">
                        <a:effectLst/>
                        <a:latin typeface="+mn-lt"/>
                        <a:ea typeface="ＭＳ 明朝" charset="-128"/>
                        <a:cs typeface="Times New Roman" charset="0"/>
                      </a:endParaRPr>
                    </a:p>
                  </a:txBody>
                  <a:tcPr marL="68580" marR="68580" marT="0" marB="0"/>
                </a:tc>
                <a:tc>
                  <a:txBody>
                    <a:bodyPr/>
                    <a:lstStyle/>
                    <a:p>
                      <a:pPr marL="0" marR="0">
                        <a:spcBef>
                          <a:spcPts val="0"/>
                        </a:spcBef>
                        <a:spcAft>
                          <a:spcPts val="0"/>
                        </a:spcAft>
                      </a:pPr>
                      <a:r>
                        <a:rPr lang="en-US" sz="1800" i="1" dirty="0" smtClean="0">
                          <a:effectLst/>
                        </a:rPr>
                        <a:t>Up to </a:t>
                      </a:r>
                      <a:r>
                        <a:rPr lang="en-US" sz="1800" b="1" i="1" dirty="0" smtClean="0">
                          <a:effectLst/>
                        </a:rPr>
                        <a:t>$9M</a:t>
                      </a:r>
                      <a:r>
                        <a:rPr lang="en-US" sz="1800" i="1" dirty="0" smtClean="0">
                          <a:effectLst/>
                        </a:rPr>
                        <a:t>, pending availability of funds</a:t>
                      </a:r>
                      <a:endParaRPr lang="en-US" sz="1800" i="1" dirty="0">
                        <a:effectLst/>
                        <a:latin typeface="Cambria" charset="0"/>
                        <a:ea typeface="ＭＳ 明朝" charset="-128"/>
                        <a:cs typeface="Times New Roman" charset="0"/>
                      </a:endParaRPr>
                    </a:p>
                  </a:txBody>
                  <a:tcPr marL="68580" marR="68580" marT="0" marB="0"/>
                </a:tc>
              </a:tr>
              <a:tr h="958212">
                <a:tc>
                  <a:txBody>
                    <a:bodyPr/>
                    <a:lstStyle/>
                    <a:p>
                      <a:pPr marL="0" marR="0">
                        <a:spcBef>
                          <a:spcPts val="0"/>
                        </a:spcBef>
                        <a:spcAft>
                          <a:spcPts val="0"/>
                        </a:spcAft>
                      </a:pPr>
                      <a:r>
                        <a:rPr lang="en-US" sz="1800" b="1" dirty="0">
                          <a:solidFill>
                            <a:srgbClr val="000000"/>
                          </a:solidFill>
                          <a:effectLst/>
                          <a:latin typeface="+mn-lt"/>
                          <a:ea typeface="Times New Roman" charset="0"/>
                          <a:cs typeface="Times New Roman" charset="0"/>
                        </a:rPr>
                        <a:t>Framework Implementations</a:t>
                      </a:r>
                      <a:endParaRPr lang="en-US" sz="1800" dirty="0">
                        <a:effectLst/>
                        <a:latin typeface="+mn-lt"/>
                        <a:ea typeface="ＭＳ 明朝" charset="-128"/>
                        <a:cs typeface="Times New Roman" charset="0"/>
                      </a:endParaRPr>
                    </a:p>
                  </a:txBody>
                  <a:tcPr marL="68580" marR="68580" marT="0" marB="0"/>
                </a:tc>
                <a:tc>
                  <a:txBody>
                    <a:bodyPr/>
                    <a:lstStyle/>
                    <a:p>
                      <a:pPr marL="0" marR="0">
                        <a:spcBef>
                          <a:spcPts val="0"/>
                        </a:spcBef>
                        <a:spcAft>
                          <a:spcPts val="0"/>
                        </a:spcAft>
                      </a:pPr>
                      <a:r>
                        <a:rPr lang="en-US" sz="1800" i="1" dirty="0" smtClean="0">
                          <a:effectLst/>
                        </a:rPr>
                        <a:t>Up to </a:t>
                      </a:r>
                      <a:r>
                        <a:rPr lang="en-US" sz="1800" b="1" i="1" dirty="0" smtClean="0">
                          <a:effectLst/>
                        </a:rPr>
                        <a:t>$25M</a:t>
                      </a:r>
                      <a:r>
                        <a:rPr lang="en-US" sz="1800" i="1" dirty="0" smtClean="0">
                          <a:effectLst/>
                        </a:rPr>
                        <a:t>, pending availability of funds</a:t>
                      </a:r>
                      <a:endParaRPr lang="en-US" sz="1800" i="1" dirty="0">
                        <a:effectLst/>
                        <a:latin typeface="Cambria" charset="0"/>
                        <a:ea typeface="ＭＳ 明朝" charset="-128"/>
                        <a:cs typeface="Times New Roman" charset="0"/>
                      </a:endParaRPr>
                    </a:p>
                  </a:txBody>
                  <a:tcPr marL="68580" marR="68580" marT="0" marB="0"/>
                </a:tc>
              </a:tr>
              <a:tr h="298888">
                <a:tc>
                  <a:txBody>
                    <a:bodyPr/>
                    <a:lstStyle/>
                    <a:p>
                      <a:endParaRPr lang="en-US" dirty="0"/>
                    </a:p>
                  </a:txBody>
                  <a:tcPr>
                    <a:solidFill>
                      <a:schemeClr val="bg1"/>
                    </a:solidFill>
                  </a:tcPr>
                </a:tc>
                <a:tc>
                  <a:txBody>
                    <a:bodyPr/>
                    <a:lstStyle/>
                    <a:p>
                      <a:endParaRPr lang="en-US" dirty="0"/>
                    </a:p>
                  </a:txBody>
                  <a:tcPr>
                    <a:solidFill>
                      <a:schemeClr val="bg1"/>
                    </a:solidFill>
                  </a:tcPr>
                </a:tc>
              </a:tr>
            </a:tbl>
          </a:graphicData>
        </a:graphic>
      </p:graphicFrame>
    </p:spTree>
    <p:extLst>
      <p:ext uri="{BB962C8B-B14F-4D97-AF65-F5344CB8AC3E}">
        <p14:creationId xmlns:p14="http://schemas.microsoft.com/office/powerpoint/2010/main" val="380195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5642" y="32084"/>
            <a:ext cx="7848600" cy="958516"/>
          </a:xfrm>
        </p:spPr>
        <p:txBody>
          <a:bodyPr>
            <a:normAutofit/>
          </a:bodyPr>
          <a:lstStyle/>
          <a:p>
            <a:r>
              <a:rPr lang="en-US" sz="3200" b="1" dirty="0" smtClean="0"/>
              <a:t>Schedule</a:t>
            </a:r>
            <a:endParaRPr lang="en-US" sz="3200" b="1" dirty="0"/>
          </a:p>
        </p:txBody>
      </p:sp>
      <p:sp>
        <p:nvSpPr>
          <p:cNvPr id="4" name="Subtitle 3"/>
          <p:cNvSpPr>
            <a:spLocks noGrp="1"/>
          </p:cNvSpPr>
          <p:nvPr>
            <p:ph type="subTitle" idx="1"/>
          </p:nvPr>
        </p:nvSpPr>
        <p:spPr>
          <a:xfrm>
            <a:off x="625642" y="1371600"/>
            <a:ext cx="7848600" cy="4876800"/>
          </a:xfrm>
        </p:spPr>
        <p:txBody>
          <a:bodyPr>
            <a:normAutofit/>
          </a:bodyPr>
          <a:lstStyle/>
          <a:p>
            <a:pPr marL="342900" indent="-342900" algn="l">
              <a:buFont typeface="Arial" charset="0"/>
              <a:buChar char="•"/>
            </a:pPr>
            <a:r>
              <a:rPr lang="en-US" sz="2400" dirty="0" smtClean="0">
                <a:solidFill>
                  <a:schemeClr val="tx1"/>
                </a:solidFill>
              </a:rPr>
              <a:t>All proposals to NSF 18-531</a:t>
            </a:r>
            <a:r>
              <a:rPr lang="en-US" sz="2400" dirty="0">
                <a:solidFill>
                  <a:schemeClr val="tx1"/>
                </a:solidFill>
              </a:rPr>
              <a:t> </a:t>
            </a:r>
            <a:r>
              <a:rPr lang="en-US" sz="2400" b="1" i="1" dirty="0" smtClean="0">
                <a:solidFill>
                  <a:schemeClr val="tx1"/>
                </a:solidFill>
              </a:rPr>
              <a:t>have the </a:t>
            </a:r>
            <a:r>
              <a:rPr lang="en-US" sz="2400" b="1" i="1" dirty="0">
                <a:solidFill>
                  <a:schemeClr val="tx1"/>
                </a:solidFill>
              </a:rPr>
              <a:t>same deadline </a:t>
            </a:r>
            <a:r>
              <a:rPr lang="en-US" sz="2400" b="1" i="1" dirty="0" smtClean="0">
                <a:solidFill>
                  <a:schemeClr val="tx1"/>
                </a:solidFill>
              </a:rPr>
              <a:t> - April 18, 2018</a:t>
            </a:r>
          </a:p>
          <a:p>
            <a:pPr marL="342900" lvl="0" indent="-342900" algn="l">
              <a:buFont typeface="Arial" charset="0"/>
              <a:buChar char="•"/>
            </a:pPr>
            <a:endParaRPr lang="en-US" sz="2400" dirty="0">
              <a:solidFill>
                <a:schemeClr val="tx1"/>
              </a:solidFill>
            </a:endParaRPr>
          </a:p>
          <a:p>
            <a:pPr marL="800100" lvl="1" indent="-342900" algn="l">
              <a:buFont typeface="Arial" charset="0"/>
              <a:buChar char="•"/>
            </a:pPr>
            <a:endParaRPr lang="en-US" sz="2400" dirty="0">
              <a:solidFill>
                <a:schemeClr val="tx1"/>
              </a:solidFill>
            </a:endParaRPr>
          </a:p>
          <a:p>
            <a:pPr marL="342900" indent="-342900" algn="l">
              <a:buFont typeface="Arial" charset="0"/>
              <a:buChar char="•"/>
            </a:pPr>
            <a:r>
              <a:rPr lang="en-US" sz="2400" b="1" dirty="0" smtClean="0">
                <a:solidFill>
                  <a:schemeClr val="tx1"/>
                </a:solidFill>
              </a:rPr>
              <a:t>Schedule:</a:t>
            </a:r>
            <a:endParaRPr lang="en-US" sz="2400" b="1" dirty="0">
              <a:solidFill>
                <a:schemeClr val="tx1"/>
              </a:solidFill>
            </a:endParaRPr>
          </a:p>
          <a:p>
            <a:pPr lvl="2" algn="l"/>
            <a:r>
              <a:rPr lang="en-US" dirty="0">
                <a:solidFill>
                  <a:schemeClr val="tx1"/>
                </a:solidFill>
              </a:rPr>
              <a:t>Solicitation Issued:  		</a:t>
            </a:r>
            <a:r>
              <a:rPr lang="en-US" dirty="0" smtClean="0">
                <a:solidFill>
                  <a:schemeClr val="tx1"/>
                </a:solidFill>
              </a:rPr>
              <a:t>January 2018</a:t>
            </a:r>
            <a:endParaRPr lang="en-US" dirty="0">
              <a:solidFill>
                <a:schemeClr val="tx1"/>
              </a:solidFill>
            </a:endParaRPr>
          </a:p>
          <a:p>
            <a:pPr lvl="2" algn="l"/>
            <a:r>
              <a:rPr lang="en-US" dirty="0" smtClean="0">
                <a:solidFill>
                  <a:schemeClr val="tx1"/>
                </a:solidFill>
              </a:rPr>
              <a:t>Proposals </a:t>
            </a:r>
            <a:r>
              <a:rPr lang="en-US" dirty="0">
                <a:solidFill>
                  <a:schemeClr val="tx1"/>
                </a:solidFill>
              </a:rPr>
              <a:t>Due:  		</a:t>
            </a:r>
            <a:r>
              <a:rPr lang="en-US" dirty="0" smtClean="0">
                <a:solidFill>
                  <a:schemeClr val="tx1"/>
                </a:solidFill>
              </a:rPr>
              <a:t>April 18, </a:t>
            </a:r>
            <a:r>
              <a:rPr lang="en-US" dirty="0">
                <a:solidFill>
                  <a:schemeClr val="tx1"/>
                </a:solidFill>
              </a:rPr>
              <a:t>2018</a:t>
            </a:r>
          </a:p>
          <a:p>
            <a:pPr lvl="2" algn="l"/>
            <a:r>
              <a:rPr lang="en-US" dirty="0" smtClean="0">
                <a:solidFill>
                  <a:schemeClr val="tx1"/>
                </a:solidFill>
              </a:rPr>
              <a:t>Review:			May-July 2018</a:t>
            </a:r>
            <a:endParaRPr lang="en-US" dirty="0">
              <a:solidFill>
                <a:schemeClr val="tx1"/>
              </a:solidFill>
            </a:endParaRPr>
          </a:p>
          <a:p>
            <a:pPr lvl="2" algn="l"/>
            <a:r>
              <a:rPr lang="en-US" dirty="0" smtClean="0">
                <a:solidFill>
                  <a:schemeClr val="tx1"/>
                </a:solidFill>
              </a:rPr>
              <a:t>Announcement of Awards:</a:t>
            </a:r>
            <a:r>
              <a:rPr lang="en-US" dirty="0">
                <a:solidFill>
                  <a:schemeClr val="tx1"/>
                </a:solidFill>
              </a:rPr>
              <a:t>  	</a:t>
            </a:r>
            <a:r>
              <a:rPr lang="en-US" dirty="0" smtClean="0">
                <a:solidFill>
                  <a:schemeClr val="tx1"/>
                </a:solidFill>
              </a:rPr>
              <a:t>Fall 2018</a:t>
            </a:r>
            <a:endParaRPr lang="en-US" dirty="0">
              <a:solidFill>
                <a:schemeClr val="tx1"/>
              </a:solidFill>
            </a:endParaRPr>
          </a:p>
          <a:p>
            <a:pPr marL="914400" lvl="1" indent="-457200" algn="l">
              <a:buFont typeface="Arial"/>
              <a:buChar char="•"/>
              <a:defRPr/>
            </a:pPr>
            <a:endParaRPr lang="en-US" dirty="0">
              <a:solidFill>
                <a:schemeClr val="tx1"/>
              </a:solidFill>
              <a:cs typeface="Arial"/>
            </a:endParaRPr>
          </a:p>
          <a:p>
            <a:pPr marL="457200" indent="-457200" algn="l">
              <a:buFont typeface="Arial"/>
              <a:buChar char="•"/>
              <a:defRPr/>
            </a:pPr>
            <a:endParaRPr lang="en-US" sz="2800" dirty="0">
              <a:solidFill>
                <a:schemeClr val="tx1"/>
              </a:solidFill>
              <a:cs typeface="Arial"/>
            </a:endParaRPr>
          </a:p>
          <a:p>
            <a:pPr marL="457200" indent="-457200" algn="l">
              <a:buFont typeface="Arial"/>
              <a:buChar char="•"/>
              <a:defRPr/>
            </a:pPr>
            <a:endParaRPr lang="en-US" sz="2800" dirty="0">
              <a:solidFill>
                <a:schemeClr val="tx1"/>
              </a:solidFill>
              <a:cs typeface="Arial"/>
            </a:endParaRPr>
          </a:p>
        </p:txBody>
      </p:sp>
      <p:sp>
        <p:nvSpPr>
          <p:cNvPr id="3" name="Slide Number Placeholder 2"/>
          <p:cNvSpPr>
            <a:spLocks noGrp="1"/>
          </p:cNvSpPr>
          <p:nvPr>
            <p:ph type="sldNum" sz="quarter" idx="12"/>
          </p:nvPr>
        </p:nvSpPr>
        <p:spPr/>
        <p:txBody>
          <a:bodyPr/>
          <a:lstStyle/>
          <a:p>
            <a:fld id="{1403A9F4-2153-4E30-848A-357EB84591DA}" type="slidenum">
              <a:rPr lang="en-US" smtClean="0"/>
              <a:pPr/>
              <a:t>23</a:t>
            </a:fld>
            <a:endParaRPr lang="en-US" dirty="0"/>
          </a:p>
        </p:txBody>
      </p:sp>
      <p:sp>
        <p:nvSpPr>
          <p:cNvPr id="5" name="Date Placeholder 4"/>
          <p:cNvSpPr>
            <a:spLocks noGrp="1"/>
          </p:cNvSpPr>
          <p:nvPr>
            <p:ph type="dt" sz="half" idx="10"/>
          </p:nvPr>
        </p:nvSpPr>
        <p:spPr/>
        <p:txBody>
          <a:bodyPr/>
          <a:lstStyle/>
          <a:p>
            <a:r>
              <a:rPr lang="en-US" smtClean="0"/>
              <a:t>NSF 18-531</a:t>
            </a:r>
            <a:endParaRPr lang="en-US" dirty="0"/>
          </a:p>
        </p:txBody>
      </p:sp>
    </p:spTree>
    <p:extLst>
      <p:ext uri="{BB962C8B-B14F-4D97-AF65-F5344CB8AC3E}">
        <p14:creationId xmlns:p14="http://schemas.microsoft.com/office/powerpoint/2010/main" val="1785394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5642" y="32084"/>
            <a:ext cx="7848600" cy="958516"/>
          </a:xfrm>
        </p:spPr>
        <p:txBody>
          <a:bodyPr>
            <a:normAutofit/>
          </a:bodyPr>
          <a:lstStyle/>
          <a:p>
            <a:r>
              <a:rPr lang="en-US" sz="3200" b="1" dirty="0" smtClean="0"/>
              <a:t>PI Eligibility</a:t>
            </a:r>
            <a:endParaRPr lang="en-US" sz="3200" b="1" dirty="0"/>
          </a:p>
        </p:txBody>
      </p:sp>
      <p:sp>
        <p:nvSpPr>
          <p:cNvPr id="4" name="Subtitle 3"/>
          <p:cNvSpPr>
            <a:spLocks noGrp="1"/>
          </p:cNvSpPr>
          <p:nvPr>
            <p:ph type="subTitle" idx="1"/>
          </p:nvPr>
        </p:nvSpPr>
        <p:spPr>
          <a:xfrm>
            <a:off x="625642" y="990600"/>
            <a:ext cx="7984958" cy="5562600"/>
          </a:xfrm>
        </p:spPr>
        <p:txBody>
          <a:bodyPr>
            <a:normAutofit fontScale="85000" lnSpcReduction="20000"/>
          </a:bodyPr>
          <a:lstStyle/>
          <a:p>
            <a:pPr marL="342900" indent="-342900" algn="l">
              <a:lnSpc>
                <a:spcPct val="120000"/>
              </a:lnSpc>
              <a:buFont typeface="Arial" charset="0"/>
              <a:buChar char="•"/>
            </a:pPr>
            <a:r>
              <a:rPr lang="en-US" sz="2800" b="1" kern="0" dirty="0">
                <a:solidFill>
                  <a:schemeClr val="tx1"/>
                </a:solidFill>
                <a:ea typeface="Verdana" pitchFamily="34" charset="0"/>
                <a:cs typeface="Verdana" pitchFamily="34" charset="0"/>
              </a:rPr>
              <a:t>Proposals may only be submitted </a:t>
            </a:r>
            <a:r>
              <a:rPr lang="en-US" sz="2800" b="1" kern="0" dirty="0" smtClean="0">
                <a:solidFill>
                  <a:schemeClr val="tx1"/>
                </a:solidFill>
                <a:ea typeface="Verdana" pitchFamily="34" charset="0"/>
                <a:cs typeface="Verdana" pitchFamily="34" charset="0"/>
              </a:rPr>
              <a:t>by:</a:t>
            </a:r>
          </a:p>
          <a:p>
            <a:pPr marL="800100" lvl="1" indent="-342900" algn="l">
              <a:lnSpc>
                <a:spcPct val="120000"/>
              </a:lnSpc>
              <a:buFont typeface="Arial" charset="0"/>
              <a:buChar char="•"/>
            </a:pPr>
            <a:r>
              <a:rPr lang="en-US" sz="2000" kern="0" dirty="0" smtClean="0">
                <a:solidFill>
                  <a:schemeClr val="tx1"/>
                </a:solidFill>
                <a:ea typeface="Verdana" pitchFamily="34" charset="0"/>
                <a:cs typeface="Verdana" pitchFamily="34" charset="0"/>
              </a:rPr>
              <a:t>Universities </a:t>
            </a:r>
            <a:r>
              <a:rPr lang="en-US" sz="2000" kern="0" dirty="0">
                <a:solidFill>
                  <a:schemeClr val="tx1"/>
                </a:solidFill>
                <a:ea typeface="Verdana" pitchFamily="34" charset="0"/>
                <a:cs typeface="Verdana" pitchFamily="34" charset="0"/>
              </a:rPr>
              <a:t>and </a:t>
            </a:r>
            <a:r>
              <a:rPr lang="en-US" sz="2000" kern="0" dirty="0" smtClean="0">
                <a:solidFill>
                  <a:schemeClr val="tx1"/>
                </a:solidFill>
                <a:ea typeface="Verdana" pitchFamily="34" charset="0"/>
                <a:cs typeface="Verdana" pitchFamily="34" charset="0"/>
              </a:rPr>
              <a:t>Colleges</a:t>
            </a:r>
          </a:p>
          <a:p>
            <a:pPr marL="800100" lvl="1" indent="-342900" algn="l">
              <a:lnSpc>
                <a:spcPct val="120000"/>
              </a:lnSpc>
              <a:buFont typeface="Arial" charset="0"/>
              <a:buChar char="•"/>
            </a:pPr>
            <a:r>
              <a:rPr lang="en-US" sz="2000" kern="0" dirty="0" smtClean="0">
                <a:solidFill>
                  <a:schemeClr val="tx1"/>
                </a:solidFill>
                <a:ea typeface="Verdana" pitchFamily="34" charset="0"/>
                <a:cs typeface="Verdana" pitchFamily="34" charset="0"/>
              </a:rPr>
              <a:t>Non-profit</a:t>
            </a:r>
            <a:r>
              <a:rPr lang="en-US" sz="2000" kern="0" dirty="0">
                <a:solidFill>
                  <a:schemeClr val="tx1"/>
                </a:solidFill>
                <a:ea typeface="Verdana" pitchFamily="34" charset="0"/>
                <a:cs typeface="Verdana" pitchFamily="34" charset="0"/>
              </a:rPr>
              <a:t>, non-academic </a:t>
            </a:r>
            <a:r>
              <a:rPr lang="en-US" sz="2000" kern="0" dirty="0" smtClean="0">
                <a:solidFill>
                  <a:schemeClr val="tx1"/>
                </a:solidFill>
                <a:ea typeface="Verdana" pitchFamily="34" charset="0"/>
                <a:cs typeface="Verdana" pitchFamily="34" charset="0"/>
              </a:rPr>
              <a:t>organizations</a:t>
            </a:r>
          </a:p>
          <a:p>
            <a:pPr marL="800100" lvl="1" indent="-342900" algn="l">
              <a:lnSpc>
                <a:spcPct val="120000"/>
              </a:lnSpc>
              <a:buFont typeface="Arial" charset="0"/>
              <a:buChar char="•"/>
            </a:pPr>
            <a:r>
              <a:rPr lang="en-US" sz="2000" dirty="0">
                <a:solidFill>
                  <a:schemeClr val="tx1"/>
                </a:solidFill>
              </a:rPr>
              <a:t>NSF-sponsored federally funded research and development centers (FFRDCs) may apply, provided that that they are not including costs for which federal funds have already been awarded or are expected to be awarded.</a:t>
            </a:r>
          </a:p>
          <a:p>
            <a:pPr marL="800100" lvl="1" indent="-342900" algn="l">
              <a:lnSpc>
                <a:spcPct val="120000"/>
              </a:lnSpc>
              <a:buFont typeface="Arial" charset="0"/>
              <a:buChar char="•"/>
            </a:pPr>
            <a:endParaRPr lang="en-US" sz="1200" kern="0" dirty="0">
              <a:solidFill>
                <a:schemeClr val="tx1"/>
              </a:solidFill>
              <a:ea typeface="Verdana" pitchFamily="34" charset="0"/>
              <a:cs typeface="Verdana" pitchFamily="34" charset="0"/>
            </a:endParaRPr>
          </a:p>
          <a:p>
            <a:pPr marL="342900" indent="-342900" algn="l">
              <a:lnSpc>
                <a:spcPct val="120000"/>
              </a:lnSpc>
              <a:buFont typeface="Arial" charset="0"/>
              <a:buChar char="•"/>
            </a:pPr>
            <a:r>
              <a:rPr lang="en-US" sz="2800" b="1" kern="0" dirty="0" smtClean="0">
                <a:solidFill>
                  <a:schemeClr val="tx1"/>
                </a:solidFill>
                <a:ea typeface="Verdana" pitchFamily="34" charset="0"/>
                <a:cs typeface="Verdana" pitchFamily="34" charset="0"/>
              </a:rPr>
              <a:t>Limit </a:t>
            </a:r>
            <a:r>
              <a:rPr lang="en-US" sz="2800" b="1" kern="0" dirty="0">
                <a:solidFill>
                  <a:schemeClr val="tx1"/>
                </a:solidFill>
                <a:ea typeface="Verdana" pitchFamily="34" charset="0"/>
                <a:cs typeface="Verdana" pitchFamily="34" charset="0"/>
              </a:rPr>
              <a:t>on Number of Proposals per </a:t>
            </a:r>
            <a:r>
              <a:rPr lang="en-US" sz="2800" b="1" kern="0" dirty="0" smtClean="0">
                <a:solidFill>
                  <a:schemeClr val="tx1"/>
                </a:solidFill>
                <a:ea typeface="Verdana" pitchFamily="34" charset="0"/>
                <a:cs typeface="Verdana" pitchFamily="34" charset="0"/>
              </a:rPr>
              <a:t>PI/Co-PI/Senior Personnel:    1</a:t>
            </a:r>
            <a:endParaRPr lang="en-US" sz="2800" b="1" kern="0" dirty="0">
              <a:solidFill>
                <a:schemeClr val="tx1"/>
              </a:solidFill>
              <a:ea typeface="Verdana" pitchFamily="34" charset="0"/>
              <a:cs typeface="Verdana" pitchFamily="34" charset="0"/>
            </a:endParaRPr>
          </a:p>
          <a:p>
            <a:pPr marL="742950" lvl="1" indent="-285750" algn="l">
              <a:lnSpc>
                <a:spcPct val="120000"/>
              </a:lnSpc>
              <a:buFont typeface="Arial" charset="0"/>
              <a:buChar char="•"/>
            </a:pPr>
            <a:r>
              <a:rPr lang="en-US" sz="2000" kern="0" dirty="0">
                <a:solidFill>
                  <a:schemeClr val="tx1"/>
                </a:solidFill>
                <a:ea typeface="Verdana" pitchFamily="34" charset="0"/>
                <a:cs typeface="Verdana" pitchFamily="34" charset="0"/>
              </a:rPr>
              <a:t>An individual may participate as Principal Investigator, co-Principal Investigator or other Senior Personnel in at most one full proposal </a:t>
            </a:r>
            <a:r>
              <a:rPr lang="en-US" sz="2000" kern="0" dirty="0" smtClean="0">
                <a:solidFill>
                  <a:schemeClr val="tx1"/>
                </a:solidFill>
                <a:ea typeface="Verdana" pitchFamily="34" charset="0"/>
                <a:cs typeface="Verdana" pitchFamily="34" charset="0"/>
              </a:rPr>
              <a:t>in </a:t>
            </a:r>
            <a:r>
              <a:rPr lang="en-US" sz="2000" kern="0" dirty="0">
                <a:solidFill>
                  <a:schemeClr val="tx1"/>
                </a:solidFill>
                <a:ea typeface="Verdana" pitchFamily="34" charset="0"/>
                <a:cs typeface="Verdana" pitchFamily="34" charset="0"/>
              </a:rPr>
              <a:t>a given calendar </a:t>
            </a:r>
            <a:r>
              <a:rPr lang="en-US" sz="2000" kern="0" dirty="0" smtClean="0">
                <a:solidFill>
                  <a:schemeClr val="tx1"/>
                </a:solidFill>
                <a:ea typeface="Verdana" pitchFamily="34" charset="0"/>
                <a:cs typeface="Verdana" pitchFamily="34" charset="0"/>
              </a:rPr>
              <a:t>year across all categories of proposal</a:t>
            </a:r>
          </a:p>
          <a:p>
            <a:pPr marL="742950" lvl="1" indent="-285750" algn="l">
              <a:lnSpc>
                <a:spcPct val="120000"/>
              </a:lnSpc>
              <a:buFont typeface="Arial" charset="0"/>
              <a:buChar char="•"/>
            </a:pPr>
            <a:r>
              <a:rPr lang="en-US" sz="2000" dirty="0">
                <a:solidFill>
                  <a:schemeClr val="tx1"/>
                </a:solidFill>
              </a:rPr>
              <a:t>In the event that any individual exceeds this limit, any proposal submitted to this solicitation with this individual listed as PI, co-PI, or Senior Personnel after the first proposal is received at NSF will be returned without review. </a:t>
            </a:r>
            <a:r>
              <a:rPr lang="en-US" sz="2000" dirty="0" smtClean="0">
                <a:solidFill>
                  <a:schemeClr val="tx1"/>
                </a:solidFill>
              </a:rPr>
              <a:t> No </a:t>
            </a:r>
            <a:r>
              <a:rPr lang="en-US" sz="2000" dirty="0">
                <a:solidFill>
                  <a:schemeClr val="tx1"/>
                </a:solidFill>
              </a:rPr>
              <a:t>exceptions will be made. </a:t>
            </a:r>
            <a:endParaRPr lang="en-US" sz="2000" dirty="0" smtClean="0">
              <a:solidFill>
                <a:schemeClr val="tx1"/>
              </a:solidFill>
            </a:endParaRPr>
          </a:p>
          <a:p>
            <a:pPr lvl="1" algn="l">
              <a:lnSpc>
                <a:spcPct val="120000"/>
              </a:lnSpc>
            </a:pPr>
            <a:endParaRPr lang="en-US" sz="2000" b="1" kern="0" dirty="0" smtClean="0">
              <a:solidFill>
                <a:schemeClr val="tx1"/>
              </a:solidFill>
              <a:ea typeface="Verdana" pitchFamily="34" charset="0"/>
              <a:cs typeface="Verdana" pitchFamily="34" charset="0"/>
            </a:endParaRPr>
          </a:p>
          <a:p>
            <a:pPr lvl="1" algn="l">
              <a:lnSpc>
                <a:spcPct val="120000"/>
              </a:lnSpc>
            </a:pPr>
            <a:r>
              <a:rPr lang="en-US" sz="2000" b="1" kern="0" dirty="0" smtClean="0">
                <a:solidFill>
                  <a:schemeClr val="tx1"/>
                </a:solidFill>
                <a:ea typeface="Verdana" pitchFamily="34" charset="0"/>
                <a:cs typeface="Verdana" pitchFamily="34" charset="0"/>
              </a:rPr>
              <a:t>See </a:t>
            </a:r>
            <a:r>
              <a:rPr lang="en-US" sz="2000" b="1" kern="0" dirty="0">
                <a:solidFill>
                  <a:schemeClr val="tx1"/>
                </a:solidFill>
                <a:ea typeface="Verdana" pitchFamily="34" charset="0"/>
                <a:cs typeface="Verdana" pitchFamily="34" charset="0"/>
              </a:rPr>
              <a:t>solicitation for details</a:t>
            </a:r>
          </a:p>
          <a:p>
            <a:pPr marL="914400" lvl="1" indent="-457200" algn="l">
              <a:buFont typeface="Arial"/>
              <a:buChar char="•"/>
              <a:defRPr/>
            </a:pPr>
            <a:endParaRPr lang="en-US" sz="2400" dirty="0">
              <a:solidFill>
                <a:schemeClr val="tx1"/>
              </a:solidFill>
              <a:cs typeface="Arial"/>
            </a:endParaRPr>
          </a:p>
          <a:p>
            <a:pPr marL="457200" indent="-457200" algn="l">
              <a:buFont typeface="Arial"/>
              <a:buChar char="•"/>
              <a:defRPr/>
            </a:pPr>
            <a:endParaRPr lang="en-US" sz="2400" dirty="0">
              <a:solidFill>
                <a:schemeClr val="tx1"/>
              </a:solidFill>
              <a:cs typeface="Arial"/>
            </a:endParaRPr>
          </a:p>
          <a:p>
            <a:pPr marL="457200" indent="-457200" algn="l">
              <a:buFont typeface="Arial"/>
              <a:buChar char="•"/>
              <a:defRPr/>
            </a:pPr>
            <a:endParaRPr lang="en-US" sz="2400" dirty="0">
              <a:solidFill>
                <a:schemeClr val="tx1"/>
              </a:solidFill>
              <a:cs typeface="Arial"/>
            </a:endParaRPr>
          </a:p>
        </p:txBody>
      </p:sp>
      <p:sp>
        <p:nvSpPr>
          <p:cNvPr id="3" name="Slide Number Placeholder 2"/>
          <p:cNvSpPr>
            <a:spLocks noGrp="1"/>
          </p:cNvSpPr>
          <p:nvPr>
            <p:ph type="sldNum" sz="quarter" idx="12"/>
          </p:nvPr>
        </p:nvSpPr>
        <p:spPr/>
        <p:txBody>
          <a:bodyPr/>
          <a:lstStyle/>
          <a:p>
            <a:fld id="{1403A9F4-2153-4E30-848A-357EB84591DA}" type="slidenum">
              <a:rPr lang="en-US" smtClean="0"/>
              <a:pPr/>
              <a:t>24</a:t>
            </a:fld>
            <a:endParaRPr lang="en-US" dirty="0"/>
          </a:p>
        </p:txBody>
      </p:sp>
      <p:sp>
        <p:nvSpPr>
          <p:cNvPr id="5" name="Date Placeholder 4"/>
          <p:cNvSpPr>
            <a:spLocks noGrp="1"/>
          </p:cNvSpPr>
          <p:nvPr>
            <p:ph type="dt" sz="half" idx="10"/>
          </p:nvPr>
        </p:nvSpPr>
        <p:spPr/>
        <p:txBody>
          <a:bodyPr/>
          <a:lstStyle/>
          <a:p>
            <a:r>
              <a:rPr lang="en-US" smtClean="0"/>
              <a:t>NSF 18-531</a:t>
            </a:r>
            <a:endParaRPr lang="en-US" dirty="0"/>
          </a:p>
        </p:txBody>
      </p:sp>
    </p:spTree>
    <p:extLst>
      <p:ext uri="{BB962C8B-B14F-4D97-AF65-F5344CB8AC3E}">
        <p14:creationId xmlns:p14="http://schemas.microsoft.com/office/powerpoint/2010/main" val="12577061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5642" y="32084"/>
            <a:ext cx="7848600" cy="958516"/>
          </a:xfrm>
        </p:spPr>
        <p:txBody>
          <a:bodyPr>
            <a:normAutofit/>
          </a:bodyPr>
          <a:lstStyle/>
          <a:p>
            <a:r>
              <a:rPr lang="en-US" sz="3200" b="1" dirty="0" smtClean="0"/>
              <a:t>CSSI Cover Sheet</a:t>
            </a:r>
            <a:endParaRPr lang="en-US" sz="3200" b="1" dirty="0"/>
          </a:p>
        </p:txBody>
      </p:sp>
      <p:sp>
        <p:nvSpPr>
          <p:cNvPr id="4" name="Subtitle 3"/>
          <p:cNvSpPr>
            <a:spLocks noGrp="1"/>
          </p:cNvSpPr>
          <p:nvPr>
            <p:ph type="subTitle" idx="1"/>
          </p:nvPr>
        </p:nvSpPr>
        <p:spPr>
          <a:xfrm>
            <a:off x="625642" y="892175"/>
            <a:ext cx="7984958" cy="5562600"/>
          </a:xfrm>
        </p:spPr>
        <p:txBody>
          <a:bodyPr>
            <a:normAutofit/>
          </a:bodyPr>
          <a:lstStyle/>
          <a:p>
            <a:pPr marL="342900" indent="-342900" algn="l">
              <a:lnSpc>
                <a:spcPct val="120000"/>
              </a:lnSpc>
              <a:buFont typeface="Arial" charset="0"/>
              <a:buChar char="•"/>
            </a:pPr>
            <a:r>
              <a:rPr lang="en-US" sz="2800" b="1" kern="0" dirty="0" smtClean="0">
                <a:solidFill>
                  <a:schemeClr val="tx1"/>
                </a:solidFill>
                <a:ea typeface="Verdana" pitchFamily="34" charset="0"/>
                <a:cs typeface="Verdana" pitchFamily="34" charset="0"/>
              </a:rPr>
              <a:t>NSF Unit of Consideration (program):</a:t>
            </a:r>
          </a:p>
          <a:p>
            <a:pPr marL="800100" lvl="1" indent="-342900" algn="l">
              <a:lnSpc>
                <a:spcPct val="120000"/>
              </a:lnSpc>
              <a:buFont typeface="Arial" charset="0"/>
              <a:buChar char="•"/>
            </a:pPr>
            <a:r>
              <a:rPr lang="en-US" sz="2000" kern="0" dirty="0" smtClean="0">
                <a:solidFill>
                  <a:schemeClr val="tx1"/>
                </a:solidFill>
                <a:ea typeface="Verdana" pitchFamily="34" charset="0"/>
                <a:cs typeface="Verdana" pitchFamily="34" charset="0"/>
              </a:rPr>
              <a:t>Data Element/Frameworks should choose “DATANET” </a:t>
            </a:r>
          </a:p>
          <a:p>
            <a:pPr marL="800100" lvl="1" indent="-342900" algn="l">
              <a:lnSpc>
                <a:spcPct val="120000"/>
              </a:lnSpc>
              <a:buFont typeface="Arial" charset="0"/>
              <a:buChar char="•"/>
            </a:pPr>
            <a:r>
              <a:rPr lang="en-US" sz="2000" kern="0" dirty="0" smtClean="0">
                <a:solidFill>
                  <a:schemeClr val="tx1"/>
                </a:solidFill>
                <a:ea typeface="Verdana" pitchFamily="34" charset="0"/>
                <a:cs typeface="Verdana" pitchFamily="34" charset="0"/>
              </a:rPr>
              <a:t>Software Element/Frameworks </a:t>
            </a:r>
            <a:r>
              <a:rPr lang="en-US" sz="2000" kern="0" dirty="0">
                <a:solidFill>
                  <a:schemeClr val="tx1"/>
                </a:solidFill>
                <a:ea typeface="Verdana" pitchFamily="34" charset="0"/>
                <a:cs typeface="Verdana" pitchFamily="34" charset="0"/>
              </a:rPr>
              <a:t>should choose </a:t>
            </a:r>
            <a:r>
              <a:rPr lang="en-US" sz="2000" kern="0" dirty="0" smtClean="0">
                <a:solidFill>
                  <a:schemeClr val="tx1"/>
                </a:solidFill>
                <a:ea typeface="Verdana" pitchFamily="34" charset="0"/>
                <a:cs typeface="Verdana" pitchFamily="34" charset="0"/>
              </a:rPr>
              <a:t>“Software Institutes”</a:t>
            </a:r>
          </a:p>
          <a:p>
            <a:pPr marL="342900" indent="-342900" algn="l">
              <a:lnSpc>
                <a:spcPct val="120000"/>
              </a:lnSpc>
              <a:buFont typeface="Arial" charset="0"/>
              <a:buChar char="•"/>
            </a:pPr>
            <a:r>
              <a:rPr lang="en-US" sz="2800" b="1" kern="0" dirty="0" smtClean="0">
                <a:solidFill>
                  <a:schemeClr val="tx1"/>
                </a:solidFill>
                <a:ea typeface="Verdana" pitchFamily="34" charset="0"/>
                <a:cs typeface="Verdana" pitchFamily="34" charset="0"/>
              </a:rPr>
              <a:t>Proposal Title</a:t>
            </a:r>
            <a:endParaRPr lang="en-US" sz="2800" b="1" kern="0" dirty="0">
              <a:solidFill>
                <a:schemeClr val="tx1"/>
              </a:solidFill>
              <a:ea typeface="Verdana" pitchFamily="34" charset="0"/>
              <a:cs typeface="Verdana" pitchFamily="34" charset="0"/>
            </a:endParaRPr>
          </a:p>
          <a:p>
            <a:pPr marL="742950" lvl="1" indent="-285750" algn="l">
              <a:lnSpc>
                <a:spcPct val="120000"/>
              </a:lnSpc>
              <a:buFont typeface="Arial" charset="0"/>
              <a:buChar char="•"/>
            </a:pPr>
            <a:r>
              <a:rPr lang="en-US" sz="2000" kern="0" dirty="0" smtClean="0">
                <a:solidFill>
                  <a:schemeClr val="tx1"/>
                </a:solidFill>
                <a:ea typeface="Verdana" pitchFamily="34" charset="0"/>
                <a:cs typeface="Verdana" pitchFamily="34" charset="0"/>
              </a:rPr>
              <a:t>Proposal titles should begin with “Element:” or “Framework:”, followed by “Data” or “Software”.</a:t>
            </a:r>
          </a:p>
          <a:p>
            <a:pPr marL="742950" lvl="1" indent="-285750" algn="l">
              <a:lnSpc>
                <a:spcPct val="120000"/>
              </a:lnSpc>
              <a:buFont typeface="Arial" charset="0"/>
              <a:buChar char="•"/>
            </a:pPr>
            <a:r>
              <a:rPr lang="en-US" sz="2000" kern="0" dirty="0" smtClean="0">
                <a:solidFill>
                  <a:schemeClr val="tx1"/>
                </a:solidFill>
                <a:ea typeface="Verdana" pitchFamily="34" charset="0"/>
                <a:cs typeface="Verdana" pitchFamily="34" charset="0"/>
              </a:rPr>
              <a:t>Responsiveness to NSCI: additionally prefix title with “NSCI”.</a:t>
            </a:r>
          </a:p>
          <a:p>
            <a:pPr marL="742950" lvl="1" indent="-285750" algn="l">
              <a:lnSpc>
                <a:spcPct val="120000"/>
              </a:lnSpc>
              <a:buFont typeface="Arial" charset="0"/>
              <a:buChar char="•"/>
            </a:pPr>
            <a:r>
              <a:rPr lang="en-US" sz="2000" kern="0" dirty="0">
                <a:solidFill>
                  <a:schemeClr val="tx1"/>
                </a:solidFill>
                <a:ea typeface="Verdana" pitchFamily="34" charset="0"/>
                <a:cs typeface="Verdana" pitchFamily="34" charset="0"/>
              </a:rPr>
              <a:t>Responsiveness to </a:t>
            </a:r>
            <a:r>
              <a:rPr lang="en-US" sz="2000" kern="0" dirty="0" smtClean="0">
                <a:solidFill>
                  <a:schemeClr val="tx1"/>
                </a:solidFill>
                <a:ea typeface="Verdana" pitchFamily="34" charset="0"/>
                <a:cs typeface="Verdana" pitchFamily="34" charset="0"/>
              </a:rPr>
              <a:t>HDR: </a:t>
            </a:r>
            <a:r>
              <a:rPr lang="en-US" sz="2000" kern="0" dirty="0">
                <a:solidFill>
                  <a:schemeClr val="tx1"/>
                </a:solidFill>
                <a:ea typeface="Verdana" pitchFamily="34" charset="0"/>
                <a:cs typeface="Verdana" pitchFamily="34" charset="0"/>
              </a:rPr>
              <a:t>additionally prefix title with </a:t>
            </a:r>
            <a:r>
              <a:rPr lang="en-US" sz="2000" kern="0" dirty="0" smtClean="0">
                <a:solidFill>
                  <a:schemeClr val="tx1"/>
                </a:solidFill>
                <a:ea typeface="Verdana" pitchFamily="34" charset="0"/>
                <a:cs typeface="Verdana" pitchFamily="34" charset="0"/>
              </a:rPr>
              <a:t>“HDR”.</a:t>
            </a:r>
            <a:endParaRPr lang="en-US" sz="2000" kern="0" dirty="0">
              <a:solidFill>
                <a:schemeClr val="tx1"/>
              </a:solidFill>
              <a:ea typeface="Verdana" pitchFamily="34" charset="0"/>
              <a:cs typeface="Verdana" pitchFamily="34" charset="0"/>
            </a:endParaRPr>
          </a:p>
          <a:p>
            <a:pPr marL="742950" lvl="1" indent="-285750" algn="l">
              <a:lnSpc>
                <a:spcPct val="120000"/>
              </a:lnSpc>
              <a:buFont typeface="Arial" charset="0"/>
              <a:buChar char="•"/>
            </a:pPr>
            <a:r>
              <a:rPr lang="en-US" sz="2400" dirty="0" smtClean="0">
                <a:solidFill>
                  <a:schemeClr val="tx1"/>
                </a:solidFill>
                <a:cs typeface="Arial"/>
              </a:rPr>
              <a:t>Examples</a:t>
            </a:r>
          </a:p>
          <a:p>
            <a:pPr marL="1200150" lvl="2" indent="-285750" algn="l">
              <a:lnSpc>
                <a:spcPct val="120000"/>
              </a:lnSpc>
              <a:buFont typeface="Arial" charset="0"/>
              <a:buChar char="•"/>
            </a:pPr>
            <a:r>
              <a:rPr lang="en-US" sz="2000" dirty="0" err="1" smtClean="0">
                <a:solidFill>
                  <a:srgbClr val="0070C0"/>
                </a:solidFill>
                <a:cs typeface="Arial"/>
              </a:rPr>
              <a:t>Element:Data:HDR:</a:t>
            </a:r>
            <a:r>
              <a:rPr lang="en-US" sz="2000" i="1" dirty="0" err="1" smtClean="0">
                <a:solidFill>
                  <a:schemeClr val="tx1"/>
                </a:solidFill>
                <a:cs typeface="Arial"/>
              </a:rPr>
              <a:t>MyProjectTitle</a:t>
            </a:r>
            <a:endParaRPr lang="en-US" sz="2000" i="1" dirty="0" smtClean="0">
              <a:solidFill>
                <a:schemeClr val="tx1"/>
              </a:solidFill>
              <a:cs typeface="Arial"/>
            </a:endParaRPr>
          </a:p>
          <a:p>
            <a:pPr marL="1200150" lvl="2" indent="-285750" algn="l">
              <a:lnSpc>
                <a:spcPct val="120000"/>
              </a:lnSpc>
              <a:buFont typeface="Arial" charset="0"/>
              <a:buChar char="•"/>
            </a:pPr>
            <a:r>
              <a:rPr lang="en-US" sz="2000" dirty="0" err="1" smtClean="0">
                <a:solidFill>
                  <a:srgbClr val="0070C0"/>
                </a:solidFill>
                <a:cs typeface="Arial"/>
              </a:rPr>
              <a:t>Element:Software:</a:t>
            </a:r>
            <a:r>
              <a:rPr lang="en-US" sz="2000" i="1" dirty="0" err="1" smtClean="0">
                <a:solidFill>
                  <a:schemeClr val="tx1"/>
                </a:solidFill>
                <a:cs typeface="Arial"/>
              </a:rPr>
              <a:t>MyProjectTitle</a:t>
            </a:r>
            <a:endParaRPr lang="en-US" sz="2000" i="1" dirty="0" smtClean="0">
              <a:solidFill>
                <a:schemeClr val="tx1"/>
              </a:solidFill>
              <a:cs typeface="Arial"/>
            </a:endParaRPr>
          </a:p>
          <a:p>
            <a:pPr marL="1200150" lvl="2" indent="-285750" algn="l">
              <a:lnSpc>
                <a:spcPct val="120000"/>
              </a:lnSpc>
              <a:buFont typeface="Arial" charset="0"/>
              <a:buChar char="•"/>
            </a:pPr>
            <a:r>
              <a:rPr lang="en-US" sz="2000" dirty="0" err="1" smtClean="0">
                <a:solidFill>
                  <a:srgbClr val="0070C0"/>
                </a:solidFill>
                <a:cs typeface="Arial"/>
              </a:rPr>
              <a:t>Framework:Software:NSCI:</a:t>
            </a:r>
            <a:r>
              <a:rPr lang="en-US" sz="2000" i="1" dirty="0" err="1" smtClean="0">
                <a:solidFill>
                  <a:schemeClr val="tx1"/>
                </a:solidFill>
                <a:cs typeface="Arial"/>
              </a:rPr>
              <a:t>MyProjectTitle</a:t>
            </a:r>
            <a:endParaRPr lang="en-US" sz="2000" i="1" dirty="0">
              <a:solidFill>
                <a:schemeClr val="tx1"/>
              </a:solidFill>
              <a:cs typeface="Arial"/>
            </a:endParaRPr>
          </a:p>
          <a:p>
            <a:pPr marL="1200150" lvl="2" indent="-285750" algn="l">
              <a:lnSpc>
                <a:spcPct val="120000"/>
              </a:lnSpc>
              <a:buFont typeface="Arial" charset="0"/>
              <a:buChar char="•"/>
            </a:pPr>
            <a:endParaRPr lang="en-US" sz="2000" i="1" dirty="0">
              <a:solidFill>
                <a:schemeClr val="tx1"/>
              </a:solidFill>
              <a:cs typeface="Arial"/>
            </a:endParaRPr>
          </a:p>
          <a:p>
            <a:pPr marL="457200" indent="-457200" algn="l">
              <a:buFont typeface="Arial"/>
              <a:buChar char="•"/>
              <a:defRPr/>
            </a:pPr>
            <a:endParaRPr lang="en-US" sz="2400" dirty="0">
              <a:solidFill>
                <a:schemeClr val="tx1"/>
              </a:solidFill>
              <a:cs typeface="Arial"/>
            </a:endParaRPr>
          </a:p>
        </p:txBody>
      </p:sp>
      <p:sp>
        <p:nvSpPr>
          <p:cNvPr id="3" name="Slide Number Placeholder 2"/>
          <p:cNvSpPr>
            <a:spLocks noGrp="1"/>
          </p:cNvSpPr>
          <p:nvPr>
            <p:ph type="sldNum" sz="quarter" idx="12"/>
          </p:nvPr>
        </p:nvSpPr>
        <p:spPr/>
        <p:txBody>
          <a:bodyPr/>
          <a:lstStyle/>
          <a:p>
            <a:fld id="{1403A9F4-2153-4E30-848A-357EB84591DA}" type="slidenum">
              <a:rPr lang="en-US" smtClean="0"/>
              <a:pPr/>
              <a:t>25</a:t>
            </a:fld>
            <a:endParaRPr lang="en-US" dirty="0"/>
          </a:p>
        </p:txBody>
      </p:sp>
      <p:sp>
        <p:nvSpPr>
          <p:cNvPr id="5" name="Date Placeholder 4"/>
          <p:cNvSpPr>
            <a:spLocks noGrp="1"/>
          </p:cNvSpPr>
          <p:nvPr>
            <p:ph type="dt" sz="half" idx="10"/>
          </p:nvPr>
        </p:nvSpPr>
        <p:spPr/>
        <p:txBody>
          <a:bodyPr/>
          <a:lstStyle/>
          <a:p>
            <a:r>
              <a:rPr lang="en-US" smtClean="0"/>
              <a:t>NSF 18-531</a:t>
            </a:r>
            <a:endParaRPr lang="en-US" dirty="0"/>
          </a:p>
        </p:txBody>
      </p:sp>
    </p:spTree>
    <p:extLst>
      <p:ext uri="{BB962C8B-B14F-4D97-AF65-F5344CB8AC3E}">
        <p14:creationId xmlns:p14="http://schemas.microsoft.com/office/powerpoint/2010/main" val="5325588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152400" y="0"/>
            <a:ext cx="8915400" cy="1066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b="1">
                <a:solidFill>
                  <a:srgbClr val="333399"/>
                </a:solidFill>
                <a:effectLst>
                  <a:outerShdw blurRad="38100" dist="38100" dir="2700000" algn="tl">
                    <a:srgbClr val="C0C0C0"/>
                  </a:outerShdw>
                </a:effectLst>
                <a:latin typeface="+mj-lt"/>
                <a:ea typeface="ＭＳ Ｐゴシック" charset="-128"/>
                <a:cs typeface="ＭＳ Ｐゴシック" charset="-128"/>
              </a:defRPr>
            </a:lvl1pPr>
            <a:lvl2pPr algn="l" rtl="0" eaLnBrk="0" fontAlgn="base" hangingPunct="0">
              <a:spcBef>
                <a:spcPct val="0"/>
              </a:spcBef>
              <a:spcAft>
                <a:spcPct val="0"/>
              </a:spcAft>
              <a:defRPr sz="4000" b="1">
                <a:solidFill>
                  <a:srgbClr val="333399"/>
                </a:solidFill>
                <a:effectLst>
                  <a:outerShdw blurRad="38100" dist="38100" dir="2700000" algn="tl">
                    <a:srgbClr val="C0C0C0"/>
                  </a:outerShdw>
                </a:effectLst>
                <a:latin typeface="Tahoma" pitchFamily="34" charset="0"/>
                <a:ea typeface="ＭＳ Ｐゴシック" charset="-128"/>
                <a:cs typeface="ＭＳ Ｐゴシック" charset="-128"/>
              </a:defRPr>
            </a:lvl2pPr>
            <a:lvl3pPr algn="l" rtl="0" eaLnBrk="0" fontAlgn="base" hangingPunct="0">
              <a:spcBef>
                <a:spcPct val="0"/>
              </a:spcBef>
              <a:spcAft>
                <a:spcPct val="0"/>
              </a:spcAft>
              <a:defRPr sz="4000" b="1">
                <a:solidFill>
                  <a:srgbClr val="333399"/>
                </a:solidFill>
                <a:effectLst>
                  <a:outerShdw blurRad="38100" dist="38100" dir="2700000" algn="tl">
                    <a:srgbClr val="C0C0C0"/>
                  </a:outerShdw>
                </a:effectLst>
                <a:latin typeface="Tahoma" pitchFamily="34" charset="0"/>
                <a:ea typeface="ＭＳ Ｐゴシック" charset="-128"/>
                <a:cs typeface="ＭＳ Ｐゴシック" charset="-128"/>
              </a:defRPr>
            </a:lvl3pPr>
            <a:lvl4pPr algn="l" rtl="0" eaLnBrk="0" fontAlgn="base" hangingPunct="0">
              <a:spcBef>
                <a:spcPct val="0"/>
              </a:spcBef>
              <a:spcAft>
                <a:spcPct val="0"/>
              </a:spcAft>
              <a:defRPr sz="4000" b="1">
                <a:solidFill>
                  <a:srgbClr val="333399"/>
                </a:solidFill>
                <a:effectLst>
                  <a:outerShdw blurRad="38100" dist="38100" dir="2700000" algn="tl">
                    <a:srgbClr val="C0C0C0"/>
                  </a:outerShdw>
                </a:effectLst>
                <a:latin typeface="Tahoma" pitchFamily="34" charset="0"/>
                <a:ea typeface="ＭＳ Ｐゴシック" charset="-128"/>
                <a:cs typeface="ＭＳ Ｐゴシック" charset="-128"/>
              </a:defRPr>
            </a:lvl4pPr>
            <a:lvl5pPr algn="l" rtl="0" eaLnBrk="0" fontAlgn="base" hangingPunct="0">
              <a:spcBef>
                <a:spcPct val="0"/>
              </a:spcBef>
              <a:spcAft>
                <a:spcPct val="0"/>
              </a:spcAft>
              <a:defRPr sz="4000" b="1">
                <a:solidFill>
                  <a:srgbClr val="333399"/>
                </a:solidFill>
                <a:effectLst>
                  <a:outerShdw blurRad="38100" dist="38100" dir="2700000" algn="tl">
                    <a:srgbClr val="C0C0C0"/>
                  </a:outerShdw>
                </a:effectLst>
                <a:latin typeface="Tahoma" pitchFamily="34" charset="0"/>
                <a:ea typeface="ＭＳ Ｐゴシック" charset="-128"/>
                <a:cs typeface="ＭＳ Ｐゴシック" charset="-128"/>
              </a:defRPr>
            </a:lvl5pPr>
            <a:lvl6pPr marL="457200" algn="l" rtl="0" fontAlgn="base">
              <a:spcBef>
                <a:spcPct val="0"/>
              </a:spcBef>
              <a:spcAft>
                <a:spcPct val="0"/>
              </a:spcAft>
              <a:defRPr sz="4000" b="1">
                <a:solidFill>
                  <a:srgbClr val="333399"/>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4000" b="1">
                <a:solidFill>
                  <a:srgbClr val="333399"/>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4000" b="1">
                <a:solidFill>
                  <a:srgbClr val="333399"/>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4000" b="1">
                <a:solidFill>
                  <a:srgbClr val="333399"/>
                </a:solidFill>
                <a:effectLst>
                  <a:outerShdw blurRad="38100" dist="38100" dir="2700000" algn="tl">
                    <a:srgbClr val="C0C0C0"/>
                  </a:outerShdw>
                </a:effectLst>
                <a:latin typeface="Tahoma" pitchFamily="34" charset="0"/>
              </a:defRPr>
            </a:lvl9pPr>
          </a:lstStyle>
          <a:p>
            <a:pPr algn="ctr"/>
            <a:r>
              <a:rPr lang="en-US" sz="3200" dirty="0">
                <a:solidFill>
                  <a:schemeClr val="tx1"/>
                </a:solidFill>
                <a:effectLst/>
              </a:rPr>
              <a:t>Supplementary Documents</a:t>
            </a:r>
            <a:r>
              <a:rPr lang="en-US" sz="3200" dirty="0" smtClean="0">
                <a:solidFill>
                  <a:schemeClr val="tx1"/>
                </a:solidFill>
                <a:effectLst/>
                <a:ea typeface="Verdana" pitchFamily="34" charset="0"/>
                <a:cs typeface="Verdana" pitchFamily="34" charset="0"/>
              </a:rPr>
              <a:t> (1)</a:t>
            </a:r>
            <a:endParaRPr lang="en-US" sz="3200" dirty="0">
              <a:solidFill>
                <a:schemeClr val="tx1"/>
              </a:solidFill>
              <a:effectLst/>
              <a:ea typeface="Verdana" pitchFamily="34" charset="0"/>
              <a:cs typeface="Verdana" pitchFamily="34" charset="0"/>
            </a:endParaRPr>
          </a:p>
        </p:txBody>
      </p:sp>
      <p:sp>
        <p:nvSpPr>
          <p:cNvPr id="5" name="Content Placeholder 2"/>
          <p:cNvSpPr>
            <a:spLocks noGrp="1"/>
          </p:cNvSpPr>
          <p:nvPr>
            <p:ph idx="1"/>
          </p:nvPr>
        </p:nvSpPr>
        <p:spPr>
          <a:xfrm>
            <a:off x="609600" y="1066800"/>
            <a:ext cx="8001000" cy="5334000"/>
          </a:xfrm>
        </p:spPr>
        <p:txBody>
          <a:bodyPr>
            <a:normAutofit lnSpcReduction="10000"/>
          </a:bodyPr>
          <a:lstStyle/>
          <a:p>
            <a:r>
              <a:rPr lang="en-US" sz="2400" b="1" kern="1200" dirty="0" smtClean="0">
                <a:ea typeface="Verdana" pitchFamily="34" charset="0"/>
                <a:cs typeface="Verdana" pitchFamily="34" charset="0"/>
              </a:rPr>
              <a:t>Data Management Plan </a:t>
            </a:r>
          </a:p>
          <a:p>
            <a:pPr lvl="1"/>
            <a:r>
              <a:rPr lang="en-US" sz="2000" kern="1200" dirty="0" smtClean="0">
                <a:ea typeface="Verdana" pitchFamily="34" charset="0"/>
                <a:cs typeface="Verdana" pitchFamily="34" charset="0"/>
              </a:rPr>
              <a:t>Standard </a:t>
            </a:r>
            <a:r>
              <a:rPr lang="en-US" sz="2000" kern="1200" dirty="0">
                <a:ea typeface="Verdana" pitchFamily="34" charset="0"/>
                <a:cs typeface="Verdana" pitchFamily="34" charset="0"/>
              </a:rPr>
              <a:t>NSF </a:t>
            </a:r>
            <a:r>
              <a:rPr lang="en-US" sz="2000" kern="1200" dirty="0" smtClean="0">
                <a:ea typeface="Verdana" pitchFamily="34" charset="0"/>
                <a:cs typeface="Verdana" pitchFamily="34" charset="0"/>
              </a:rPr>
              <a:t>requirement</a:t>
            </a:r>
          </a:p>
          <a:p>
            <a:pPr lvl="1"/>
            <a:r>
              <a:rPr lang="en-US" sz="2000" dirty="0" smtClean="0">
                <a:ea typeface="Verdana" pitchFamily="34" charset="0"/>
                <a:cs typeface="Verdana" pitchFamily="34" charset="0"/>
              </a:rPr>
              <a:t>The</a:t>
            </a:r>
            <a:r>
              <a:rPr lang="en-US" sz="2000" kern="1200" dirty="0" smtClean="0">
                <a:ea typeface="Verdana" pitchFamily="34" charset="0"/>
                <a:cs typeface="Verdana" pitchFamily="34" charset="0"/>
              </a:rPr>
              <a:t> reviewers pay close attention to the Data </a:t>
            </a:r>
            <a:r>
              <a:rPr lang="en-US" sz="2000" dirty="0">
                <a:ea typeface="Verdana" pitchFamily="34" charset="0"/>
                <a:cs typeface="Verdana" pitchFamily="34" charset="0"/>
              </a:rPr>
              <a:t>M</a:t>
            </a:r>
            <a:r>
              <a:rPr lang="en-US" sz="2000" kern="1200" dirty="0" smtClean="0">
                <a:ea typeface="Verdana" pitchFamily="34" charset="0"/>
                <a:cs typeface="Verdana" pitchFamily="34" charset="0"/>
              </a:rPr>
              <a:t>anagement </a:t>
            </a:r>
            <a:r>
              <a:rPr lang="en-US" sz="2000" dirty="0">
                <a:ea typeface="Verdana" pitchFamily="34" charset="0"/>
                <a:cs typeface="Verdana" pitchFamily="34" charset="0"/>
              </a:rPr>
              <a:t>P</a:t>
            </a:r>
            <a:r>
              <a:rPr lang="en-US" sz="2000" kern="1200" dirty="0" smtClean="0">
                <a:ea typeface="Verdana" pitchFamily="34" charset="0"/>
                <a:cs typeface="Verdana" pitchFamily="34" charset="0"/>
              </a:rPr>
              <a:t>lan</a:t>
            </a:r>
          </a:p>
          <a:p>
            <a:r>
              <a:rPr lang="en-US" sz="2400" b="1" dirty="0">
                <a:ea typeface="Verdana" pitchFamily="34" charset="0"/>
                <a:cs typeface="Verdana" pitchFamily="34" charset="0"/>
              </a:rPr>
              <a:t>Postdoctoral Trainee Mentoring Plan </a:t>
            </a:r>
            <a:r>
              <a:rPr lang="en-US" sz="2400" dirty="0">
                <a:ea typeface="Verdana" pitchFamily="34" charset="0"/>
                <a:cs typeface="Verdana" pitchFamily="34" charset="0"/>
              </a:rPr>
              <a:t>(if project includes such trainees)</a:t>
            </a:r>
          </a:p>
          <a:p>
            <a:r>
              <a:rPr lang="en-US" sz="2400" b="1" kern="1200" dirty="0" smtClean="0">
                <a:ea typeface="Verdana" pitchFamily="34" charset="0"/>
                <a:cs typeface="Verdana" pitchFamily="34" charset="0"/>
              </a:rPr>
              <a:t>Management and Coordination Plan</a:t>
            </a:r>
            <a:r>
              <a:rPr lang="en-US" sz="2400" kern="1200" dirty="0" smtClean="0">
                <a:ea typeface="Verdana" pitchFamily="34" charset="0"/>
                <a:cs typeface="Verdana" pitchFamily="34" charset="0"/>
              </a:rPr>
              <a:t> </a:t>
            </a:r>
            <a:r>
              <a:rPr lang="en-US" sz="2400" dirty="0" smtClean="0">
                <a:ea typeface="Verdana" pitchFamily="34" charset="0"/>
                <a:cs typeface="Verdana" pitchFamily="34" charset="0"/>
              </a:rPr>
              <a:t>(for </a:t>
            </a:r>
            <a:r>
              <a:rPr lang="en-US" sz="2400" dirty="0">
                <a:ea typeface="Verdana" pitchFamily="34" charset="0"/>
                <a:cs typeface="Verdana" pitchFamily="34" charset="0"/>
              </a:rPr>
              <a:t>Framework Implementation </a:t>
            </a:r>
            <a:r>
              <a:rPr lang="en-US" sz="2400" dirty="0" smtClean="0">
                <a:ea typeface="Verdana" pitchFamily="34" charset="0"/>
                <a:cs typeface="Verdana" pitchFamily="34" charset="0"/>
              </a:rPr>
              <a:t>proposals) </a:t>
            </a:r>
            <a:r>
              <a:rPr lang="en-US" sz="2400" dirty="0">
                <a:ea typeface="Verdana" pitchFamily="34" charset="0"/>
                <a:cs typeface="Verdana" pitchFamily="34" charset="0"/>
              </a:rPr>
              <a:t>should </a:t>
            </a:r>
            <a:r>
              <a:rPr lang="en-US" sz="2400" kern="1200" dirty="0" smtClean="0">
                <a:ea typeface="Verdana" pitchFamily="34" charset="0"/>
                <a:cs typeface="Verdana" pitchFamily="34" charset="0"/>
              </a:rPr>
              <a:t>include:</a:t>
            </a:r>
          </a:p>
          <a:p>
            <a:pPr lvl="1"/>
            <a:r>
              <a:rPr lang="en-US" sz="2000" kern="1200" dirty="0" smtClean="0">
                <a:ea typeface="Verdana" pitchFamily="34" charset="0"/>
                <a:cs typeface="Verdana" pitchFamily="34" charset="0"/>
              </a:rPr>
              <a:t>the </a:t>
            </a:r>
            <a:r>
              <a:rPr lang="en-US" sz="2000" kern="1200" dirty="0">
                <a:ea typeface="Verdana" pitchFamily="34" charset="0"/>
                <a:cs typeface="Verdana" pitchFamily="34" charset="0"/>
              </a:rPr>
              <a:t>specific roles of the PI, co-PIs, other senior personnel and paid consultants at all institutions involved</a:t>
            </a:r>
          </a:p>
          <a:p>
            <a:pPr lvl="1"/>
            <a:r>
              <a:rPr lang="en-US" sz="2000" kern="1200" dirty="0">
                <a:ea typeface="Verdana" pitchFamily="34" charset="0"/>
                <a:cs typeface="Verdana" pitchFamily="34" charset="0"/>
              </a:rPr>
              <a:t>how the project will be managed across institutions and disciplines</a:t>
            </a:r>
          </a:p>
          <a:p>
            <a:pPr lvl="1"/>
            <a:r>
              <a:rPr lang="en-US" sz="2000" kern="1200" dirty="0">
                <a:ea typeface="Verdana" pitchFamily="34" charset="0"/>
                <a:cs typeface="Verdana" pitchFamily="34" charset="0"/>
              </a:rPr>
              <a:t>identification of the specific coordination mechanisms that will enable cross-institution and/or cross-discipline scientific integration</a:t>
            </a:r>
          </a:p>
          <a:p>
            <a:pPr lvl="1"/>
            <a:r>
              <a:rPr lang="en-US" sz="2000" kern="1200" dirty="0">
                <a:ea typeface="Verdana" pitchFamily="34" charset="0"/>
                <a:cs typeface="Verdana" pitchFamily="34" charset="0"/>
              </a:rPr>
              <a:t>pointers to the budget line items that support these management and coordination </a:t>
            </a:r>
            <a:r>
              <a:rPr lang="en-US" sz="2000" kern="1200" dirty="0" smtClean="0">
                <a:ea typeface="Verdana" pitchFamily="34" charset="0"/>
                <a:cs typeface="Verdana" pitchFamily="34" charset="0"/>
              </a:rPr>
              <a:t>mechanisms</a:t>
            </a:r>
          </a:p>
          <a:p>
            <a:r>
              <a:rPr lang="en-US" sz="2400" b="1" kern="1200" dirty="0" smtClean="0">
                <a:ea typeface="Verdana" pitchFamily="34" charset="0"/>
                <a:cs typeface="Verdana" pitchFamily="34" charset="0"/>
              </a:rPr>
              <a:t>Letters of Collaboration</a:t>
            </a:r>
            <a:r>
              <a:rPr lang="en-US" sz="2400" kern="1200" dirty="0" smtClean="0">
                <a:ea typeface="Verdana" pitchFamily="34" charset="0"/>
                <a:cs typeface="Verdana" pitchFamily="34" charset="0"/>
              </a:rPr>
              <a:t>, if any</a:t>
            </a:r>
          </a:p>
          <a:p>
            <a:pPr marL="0" indent="0">
              <a:buNone/>
            </a:pPr>
            <a:endParaRPr lang="en-US" sz="2000" kern="1200" dirty="0">
              <a:ea typeface="Verdana" pitchFamily="34" charset="0"/>
              <a:cs typeface="Verdana" pitchFamily="34" charset="0"/>
            </a:endParaRPr>
          </a:p>
        </p:txBody>
      </p:sp>
      <p:sp>
        <p:nvSpPr>
          <p:cNvPr id="2" name="Slide Number Placeholder 1"/>
          <p:cNvSpPr>
            <a:spLocks noGrp="1"/>
          </p:cNvSpPr>
          <p:nvPr>
            <p:ph type="sldNum" sz="quarter" idx="12"/>
          </p:nvPr>
        </p:nvSpPr>
        <p:spPr/>
        <p:txBody>
          <a:bodyPr/>
          <a:lstStyle/>
          <a:p>
            <a:fld id="{1403A9F4-2153-4E30-848A-357EB84591DA}" type="slidenum">
              <a:rPr lang="en-US" smtClean="0"/>
              <a:t>26</a:t>
            </a:fld>
            <a:endParaRPr lang="en-US"/>
          </a:p>
        </p:txBody>
      </p:sp>
      <p:sp>
        <p:nvSpPr>
          <p:cNvPr id="3" name="Date Placeholder 2"/>
          <p:cNvSpPr>
            <a:spLocks noGrp="1"/>
          </p:cNvSpPr>
          <p:nvPr>
            <p:ph type="dt" sz="half" idx="10"/>
          </p:nvPr>
        </p:nvSpPr>
        <p:spPr/>
        <p:txBody>
          <a:bodyPr/>
          <a:lstStyle/>
          <a:p>
            <a:r>
              <a:rPr lang="en-US" smtClean="0"/>
              <a:t>NSF 18-531</a:t>
            </a:r>
            <a:endParaRPr lang="en-US" dirty="0"/>
          </a:p>
        </p:txBody>
      </p:sp>
    </p:spTree>
    <p:extLst>
      <p:ext uri="{BB962C8B-B14F-4D97-AF65-F5344CB8AC3E}">
        <p14:creationId xmlns:p14="http://schemas.microsoft.com/office/powerpoint/2010/main" val="15081323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0" y="0"/>
            <a:ext cx="9067800" cy="1219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b="1">
                <a:solidFill>
                  <a:srgbClr val="333399"/>
                </a:solidFill>
                <a:effectLst>
                  <a:outerShdw blurRad="38100" dist="38100" dir="2700000" algn="tl">
                    <a:srgbClr val="C0C0C0"/>
                  </a:outerShdw>
                </a:effectLst>
                <a:latin typeface="+mj-lt"/>
                <a:ea typeface="ＭＳ Ｐゴシック" charset="-128"/>
                <a:cs typeface="ＭＳ Ｐゴシック" charset="-128"/>
              </a:defRPr>
            </a:lvl1pPr>
            <a:lvl2pPr algn="l" rtl="0" eaLnBrk="0" fontAlgn="base" hangingPunct="0">
              <a:spcBef>
                <a:spcPct val="0"/>
              </a:spcBef>
              <a:spcAft>
                <a:spcPct val="0"/>
              </a:spcAft>
              <a:defRPr sz="4000" b="1">
                <a:solidFill>
                  <a:srgbClr val="333399"/>
                </a:solidFill>
                <a:effectLst>
                  <a:outerShdw blurRad="38100" dist="38100" dir="2700000" algn="tl">
                    <a:srgbClr val="C0C0C0"/>
                  </a:outerShdw>
                </a:effectLst>
                <a:latin typeface="Tahoma" pitchFamily="34" charset="0"/>
                <a:ea typeface="ＭＳ Ｐゴシック" charset="-128"/>
                <a:cs typeface="ＭＳ Ｐゴシック" charset="-128"/>
              </a:defRPr>
            </a:lvl2pPr>
            <a:lvl3pPr algn="l" rtl="0" eaLnBrk="0" fontAlgn="base" hangingPunct="0">
              <a:spcBef>
                <a:spcPct val="0"/>
              </a:spcBef>
              <a:spcAft>
                <a:spcPct val="0"/>
              </a:spcAft>
              <a:defRPr sz="4000" b="1">
                <a:solidFill>
                  <a:srgbClr val="333399"/>
                </a:solidFill>
                <a:effectLst>
                  <a:outerShdw blurRad="38100" dist="38100" dir="2700000" algn="tl">
                    <a:srgbClr val="C0C0C0"/>
                  </a:outerShdw>
                </a:effectLst>
                <a:latin typeface="Tahoma" pitchFamily="34" charset="0"/>
                <a:ea typeface="ＭＳ Ｐゴシック" charset="-128"/>
                <a:cs typeface="ＭＳ Ｐゴシック" charset="-128"/>
              </a:defRPr>
            </a:lvl3pPr>
            <a:lvl4pPr algn="l" rtl="0" eaLnBrk="0" fontAlgn="base" hangingPunct="0">
              <a:spcBef>
                <a:spcPct val="0"/>
              </a:spcBef>
              <a:spcAft>
                <a:spcPct val="0"/>
              </a:spcAft>
              <a:defRPr sz="4000" b="1">
                <a:solidFill>
                  <a:srgbClr val="333399"/>
                </a:solidFill>
                <a:effectLst>
                  <a:outerShdw blurRad="38100" dist="38100" dir="2700000" algn="tl">
                    <a:srgbClr val="C0C0C0"/>
                  </a:outerShdw>
                </a:effectLst>
                <a:latin typeface="Tahoma" pitchFamily="34" charset="0"/>
                <a:ea typeface="ＭＳ Ｐゴシック" charset="-128"/>
                <a:cs typeface="ＭＳ Ｐゴシック" charset="-128"/>
              </a:defRPr>
            </a:lvl4pPr>
            <a:lvl5pPr algn="l" rtl="0" eaLnBrk="0" fontAlgn="base" hangingPunct="0">
              <a:spcBef>
                <a:spcPct val="0"/>
              </a:spcBef>
              <a:spcAft>
                <a:spcPct val="0"/>
              </a:spcAft>
              <a:defRPr sz="4000" b="1">
                <a:solidFill>
                  <a:srgbClr val="333399"/>
                </a:solidFill>
                <a:effectLst>
                  <a:outerShdw blurRad="38100" dist="38100" dir="2700000" algn="tl">
                    <a:srgbClr val="C0C0C0"/>
                  </a:outerShdw>
                </a:effectLst>
                <a:latin typeface="Tahoma" pitchFamily="34" charset="0"/>
                <a:ea typeface="ＭＳ Ｐゴシック" charset="-128"/>
                <a:cs typeface="ＭＳ Ｐゴシック" charset="-128"/>
              </a:defRPr>
            </a:lvl5pPr>
            <a:lvl6pPr marL="457200" algn="l" rtl="0" fontAlgn="base">
              <a:spcBef>
                <a:spcPct val="0"/>
              </a:spcBef>
              <a:spcAft>
                <a:spcPct val="0"/>
              </a:spcAft>
              <a:defRPr sz="4000" b="1">
                <a:solidFill>
                  <a:srgbClr val="333399"/>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4000" b="1">
                <a:solidFill>
                  <a:srgbClr val="333399"/>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4000" b="1">
                <a:solidFill>
                  <a:srgbClr val="333399"/>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4000" b="1">
                <a:solidFill>
                  <a:srgbClr val="333399"/>
                </a:solidFill>
                <a:effectLst>
                  <a:outerShdw blurRad="38100" dist="38100" dir="2700000" algn="tl">
                    <a:srgbClr val="C0C0C0"/>
                  </a:outerShdw>
                </a:effectLst>
                <a:latin typeface="Tahoma" pitchFamily="34" charset="0"/>
              </a:defRPr>
            </a:lvl9pPr>
          </a:lstStyle>
          <a:p>
            <a:pPr algn="ctr"/>
            <a:r>
              <a:rPr lang="en-US" sz="3200" dirty="0">
                <a:solidFill>
                  <a:schemeClr val="tx1"/>
                </a:solidFill>
                <a:effectLst/>
              </a:rPr>
              <a:t>Supplementary </a:t>
            </a:r>
            <a:r>
              <a:rPr lang="en-US" sz="3200" dirty="0" smtClean="0">
                <a:solidFill>
                  <a:schemeClr val="tx1"/>
                </a:solidFill>
                <a:effectLst/>
              </a:rPr>
              <a:t>Documents </a:t>
            </a:r>
            <a:r>
              <a:rPr lang="en-US" sz="3200" dirty="0" smtClean="0">
                <a:solidFill>
                  <a:schemeClr val="tx1"/>
                </a:solidFill>
                <a:effectLst/>
                <a:ea typeface="Verdana" pitchFamily="34" charset="0"/>
                <a:cs typeface="Verdana" pitchFamily="34" charset="0"/>
              </a:rPr>
              <a:t>(2)</a:t>
            </a:r>
          </a:p>
        </p:txBody>
      </p:sp>
      <p:sp>
        <p:nvSpPr>
          <p:cNvPr id="5" name="Content Placeholder 2"/>
          <p:cNvSpPr>
            <a:spLocks noGrp="1"/>
          </p:cNvSpPr>
          <p:nvPr>
            <p:ph idx="1"/>
          </p:nvPr>
        </p:nvSpPr>
        <p:spPr>
          <a:xfrm>
            <a:off x="685800" y="1371600"/>
            <a:ext cx="7924800" cy="5029200"/>
          </a:xfrm>
        </p:spPr>
        <p:txBody>
          <a:bodyPr>
            <a:normAutofit/>
          </a:bodyPr>
          <a:lstStyle/>
          <a:p>
            <a:pPr marL="0" indent="0">
              <a:buNone/>
            </a:pPr>
            <a:r>
              <a:rPr lang="en-US" sz="2400" b="1" dirty="0">
                <a:ea typeface="Verdana" pitchFamily="34" charset="0"/>
                <a:cs typeface="Verdana" pitchFamily="34" charset="0"/>
              </a:rPr>
              <a:t>Project Personnel and Partner </a:t>
            </a:r>
            <a:r>
              <a:rPr lang="en-US" sz="2400" b="1" dirty="0" smtClean="0">
                <a:ea typeface="Verdana" pitchFamily="34" charset="0"/>
                <a:cs typeface="Verdana" pitchFamily="34" charset="0"/>
              </a:rPr>
              <a:t>Institutions</a:t>
            </a:r>
            <a:endParaRPr lang="en-US" sz="2400" dirty="0" smtClean="0"/>
          </a:p>
          <a:p>
            <a:r>
              <a:rPr lang="en-US" sz="2400" dirty="0" smtClean="0"/>
              <a:t>Provide </a:t>
            </a:r>
            <a:r>
              <a:rPr lang="en-US" sz="2400" dirty="0"/>
              <a:t>current, accurate information for all personnel and institutions involved in the </a:t>
            </a:r>
            <a:r>
              <a:rPr lang="en-US" sz="2400" dirty="0" smtClean="0"/>
              <a:t>project</a:t>
            </a:r>
          </a:p>
          <a:p>
            <a:r>
              <a:rPr lang="en-US" sz="2400" dirty="0" smtClean="0"/>
              <a:t>The </a:t>
            </a:r>
            <a:r>
              <a:rPr lang="en-US" sz="2400" dirty="0"/>
              <a:t>list must include all PIs, Co-PIs, Senior Personnel, </a:t>
            </a:r>
            <a:r>
              <a:rPr lang="en-US" sz="2400" dirty="0" smtClean="0"/>
              <a:t>Consultants, Collaborators</a:t>
            </a:r>
            <a:r>
              <a:rPr lang="en-US" sz="2400" dirty="0"/>
              <a:t>, </a:t>
            </a:r>
            <a:r>
              <a:rPr lang="en-US" sz="2400" dirty="0" smtClean="0"/>
              <a:t>Sub-awardees</a:t>
            </a:r>
            <a:r>
              <a:rPr lang="en-US" sz="2400" dirty="0"/>
              <a:t>, Postdocs, </a:t>
            </a:r>
            <a:r>
              <a:rPr lang="en-US" sz="2400" dirty="0" smtClean="0"/>
              <a:t>advisory </a:t>
            </a:r>
            <a:r>
              <a:rPr lang="en-US" sz="2400" dirty="0"/>
              <a:t>committee members, and writers of letters of </a:t>
            </a:r>
            <a:r>
              <a:rPr lang="en-US" sz="2400" dirty="0" smtClean="0"/>
              <a:t>collaboration</a:t>
            </a:r>
          </a:p>
          <a:p>
            <a:r>
              <a:rPr lang="en-US" sz="2400" dirty="0"/>
              <a:t>NSF staff will use this information in the merit review process to manage conflicts of </a:t>
            </a:r>
            <a:r>
              <a:rPr lang="en-US" sz="2400" dirty="0" smtClean="0"/>
              <a:t>interest</a:t>
            </a:r>
            <a:endParaRPr lang="en-US" sz="2400" dirty="0"/>
          </a:p>
          <a:p>
            <a:r>
              <a:rPr lang="en-US" sz="2400" dirty="0" smtClean="0"/>
              <a:t>See </a:t>
            </a:r>
            <a:r>
              <a:rPr lang="en-US" sz="2400" dirty="0"/>
              <a:t>details in the </a:t>
            </a:r>
            <a:r>
              <a:rPr lang="en-US" sz="2400" dirty="0" smtClean="0"/>
              <a:t>solicitation</a:t>
            </a:r>
            <a:r>
              <a:rPr lang="en-US" sz="2400" dirty="0"/>
              <a:t/>
            </a:r>
            <a:br>
              <a:rPr lang="en-US" sz="2400" dirty="0"/>
            </a:br>
            <a:endParaRPr lang="en-US" sz="2400" dirty="0"/>
          </a:p>
          <a:p>
            <a:pPr marL="0" indent="0">
              <a:buNone/>
            </a:pPr>
            <a:endParaRPr lang="en-US" sz="2800" kern="1200" dirty="0">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2"/>
          </p:nvPr>
        </p:nvSpPr>
        <p:spPr/>
        <p:txBody>
          <a:bodyPr/>
          <a:lstStyle/>
          <a:p>
            <a:fld id="{1403A9F4-2153-4E30-848A-357EB84591DA}" type="slidenum">
              <a:rPr lang="en-US" smtClean="0"/>
              <a:t>27</a:t>
            </a:fld>
            <a:endParaRPr lang="en-US"/>
          </a:p>
        </p:txBody>
      </p:sp>
      <p:sp>
        <p:nvSpPr>
          <p:cNvPr id="3" name="Date Placeholder 2"/>
          <p:cNvSpPr>
            <a:spLocks noGrp="1"/>
          </p:cNvSpPr>
          <p:nvPr>
            <p:ph type="dt" sz="half" idx="10"/>
          </p:nvPr>
        </p:nvSpPr>
        <p:spPr/>
        <p:txBody>
          <a:bodyPr/>
          <a:lstStyle/>
          <a:p>
            <a:r>
              <a:rPr lang="en-US" smtClean="0"/>
              <a:t>NSF 18-531</a:t>
            </a:r>
            <a:endParaRPr lang="en-US" dirty="0"/>
          </a:p>
        </p:txBody>
      </p:sp>
    </p:spTree>
    <p:extLst>
      <p:ext uri="{BB962C8B-B14F-4D97-AF65-F5344CB8AC3E}">
        <p14:creationId xmlns:p14="http://schemas.microsoft.com/office/powerpoint/2010/main" val="3254341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0" y="0"/>
            <a:ext cx="9067800" cy="1066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b="1">
                <a:solidFill>
                  <a:srgbClr val="333399"/>
                </a:solidFill>
                <a:effectLst>
                  <a:outerShdw blurRad="38100" dist="38100" dir="2700000" algn="tl">
                    <a:srgbClr val="C0C0C0"/>
                  </a:outerShdw>
                </a:effectLst>
                <a:latin typeface="+mj-lt"/>
                <a:ea typeface="ＭＳ Ｐゴシック" charset="-128"/>
                <a:cs typeface="ＭＳ Ｐゴシック" charset="-128"/>
              </a:defRPr>
            </a:lvl1pPr>
            <a:lvl2pPr algn="l" rtl="0" eaLnBrk="0" fontAlgn="base" hangingPunct="0">
              <a:spcBef>
                <a:spcPct val="0"/>
              </a:spcBef>
              <a:spcAft>
                <a:spcPct val="0"/>
              </a:spcAft>
              <a:defRPr sz="4000" b="1">
                <a:solidFill>
                  <a:srgbClr val="333399"/>
                </a:solidFill>
                <a:effectLst>
                  <a:outerShdw blurRad="38100" dist="38100" dir="2700000" algn="tl">
                    <a:srgbClr val="C0C0C0"/>
                  </a:outerShdw>
                </a:effectLst>
                <a:latin typeface="Tahoma" pitchFamily="34" charset="0"/>
                <a:ea typeface="ＭＳ Ｐゴシック" charset="-128"/>
                <a:cs typeface="ＭＳ Ｐゴシック" charset="-128"/>
              </a:defRPr>
            </a:lvl2pPr>
            <a:lvl3pPr algn="l" rtl="0" eaLnBrk="0" fontAlgn="base" hangingPunct="0">
              <a:spcBef>
                <a:spcPct val="0"/>
              </a:spcBef>
              <a:spcAft>
                <a:spcPct val="0"/>
              </a:spcAft>
              <a:defRPr sz="4000" b="1">
                <a:solidFill>
                  <a:srgbClr val="333399"/>
                </a:solidFill>
                <a:effectLst>
                  <a:outerShdw blurRad="38100" dist="38100" dir="2700000" algn="tl">
                    <a:srgbClr val="C0C0C0"/>
                  </a:outerShdw>
                </a:effectLst>
                <a:latin typeface="Tahoma" pitchFamily="34" charset="0"/>
                <a:ea typeface="ＭＳ Ｐゴシック" charset="-128"/>
                <a:cs typeface="ＭＳ Ｐゴシック" charset="-128"/>
              </a:defRPr>
            </a:lvl3pPr>
            <a:lvl4pPr algn="l" rtl="0" eaLnBrk="0" fontAlgn="base" hangingPunct="0">
              <a:spcBef>
                <a:spcPct val="0"/>
              </a:spcBef>
              <a:spcAft>
                <a:spcPct val="0"/>
              </a:spcAft>
              <a:defRPr sz="4000" b="1">
                <a:solidFill>
                  <a:srgbClr val="333399"/>
                </a:solidFill>
                <a:effectLst>
                  <a:outerShdw blurRad="38100" dist="38100" dir="2700000" algn="tl">
                    <a:srgbClr val="C0C0C0"/>
                  </a:outerShdw>
                </a:effectLst>
                <a:latin typeface="Tahoma" pitchFamily="34" charset="0"/>
                <a:ea typeface="ＭＳ Ｐゴシック" charset="-128"/>
                <a:cs typeface="ＭＳ Ｐゴシック" charset="-128"/>
              </a:defRPr>
            </a:lvl4pPr>
            <a:lvl5pPr algn="l" rtl="0" eaLnBrk="0" fontAlgn="base" hangingPunct="0">
              <a:spcBef>
                <a:spcPct val="0"/>
              </a:spcBef>
              <a:spcAft>
                <a:spcPct val="0"/>
              </a:spcAft>
              <a:defRPr sz="4000" b="1">
                <a:solidFill>
                  <a:srgbClr val="333399"/>
                </a:solidFill>
                <a:effectLst>
                  <a:outerShdw blurRad="38100" dist="38100" dir="2700000" algn="tl">
                    <a:srgbClr val="C0C0C0"/>
                  </a:outerShdw>
                </a:effectLst>
                <a:latin typeface="Tahoma" pitchFamily="34" charset="0"/>
                <a:ea typeface="ＭＳ Ｐゴシック" charset="-128"/>
                <a:cs typeface="ＭＳ Ｐゴシック" charset="-128"/>
              </a:defRPr>
            </a:lvl5pPr>
            <a:lvl6pPr marL="457200" algn="l" rtl="0" fontAlgn="base">
              <a:spcBef>
                <a:spcPct val="0"/>
              </a:spcBef>
              <a:spcAft>
                <a:spcPct val="0"/>
              </a:spcAft>
              <a:defRPr sz="4000" b="1">
                <a:solidFill>
                  <a:srgbClr val="333399"/>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4000" b="1">
                <a:solidFill>
                  <a:srgbClr val="333399"/>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4000" b="1">
                <a:solidFill>
                  <a:srgbClr val="333399"/>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4000" b="1">
                <a:solidFill>
                  <a:srgbClr val="333399"/>
                </a:solidFill>
                <a:effectLst>
                  <a:outerShdw blurRad="38100" dist="38100" dir="2700000" algn="tl">
                    <a:srgbClr val="C0C0C0"/>
                  </a:outerShdw>
                </a:effectLst>
                <a:latin typeface="Tahoma" pitchFamily="34" charset="0"/>
              </a:defRPr>
            </a:lvl9pPr>
          </a:lstStyle>
          <a:p>
            <a:pPr algn="ctr"/>
            <a:r>
              <a:rPr lang="en-US" sz="3200" dirty="0">
                <a:solidFill>
                  <a:schemeClr val="tx1"/>
                </a:solidFill>
                <a:effectLst/>
              </a:rPr>
              <a:t>Single Copy </a:t>
            </a:r>
            <a:r>
              <a:rPr lang="en-US" sz="3200" dirty="0" smtClean="0">
                <a:solidFill>
                  <a:schemeClr val="tx1"/>
                </a:solidFill>
                <a:effectLst/>
                <a:ea typeface="Verdana" pitchFamily="34" charset="0"/>
                <a:cs typeface="Verdana" pitchFamily="34" charset="0"/>
              </a:rPr>
              <a:t>Documents</a:t>
            </a:r>
          </a:p>
        </p:txBody>
      </p:sp>
      <p:sp>
        <p:nvSpPr>
          <p:cNvPr id="5" name="Content Placeholder 2"/>
          <p:cNvSpPr>
            <a:spLocks noGrp="1"/>
          </p:cNvSpPr>
          <p:nvPr>
            <p:ph idx="1"/>
          </p:nvPr>
        </p:nvSpPr>
        <p:spPr>
          <a:xfrm>
            <a:off x="838200" y="1439780"/>
            <a:ext cx="7696200" cy="4884820"/>
          </a:xfrm>
        </p:spPr>
        <p:txBody>
          <a:bodyPr>
            <a:normAutofit lnSpcReduction="10000"/>
          </a:bodyPr>
          <a:lstStyle/>
          <a:p>
            <a:pPr marL="0" indent="0">
              <a:buNone/>
            </a:pPr>
            <a:r>
              <a:rPr lang="en-US" sz="2400" b="1" dirty="0">
                <a:ea typeface="Verdana" pitchFamily="34" charset="0"/>
                <a:cs typeface="Verdana" pitchFamily="34" charset="0"/>
              </a:rPr>
              <a:t>Collaborators and Other </a:t>
            </a:r>
            <a:r>
              <a:rPr lang="en-US" sz="2400" b="1" dirty="0" smtClean="0">
                <a:ea typeface="Verdana" pitchFamily="34" charset="0"/>
                <a:cs typeface="Verdana" pitchFamily="34" charset="0"/>
              </a:rPr>
              <a:t>Affiliations</a:t>
            </a:r>
            <a:endParaRPr lang="en-US" sz="2400" b="1" dirty="0" smtClean="0"/>
          </a:p>
          <a:p>
            <a:r>
              <a:rPr lang="en-US" sz="2400" dirty="0" smtClean="0"/>
              <a:t>Provide information as specified </a:t>
            </a:r>
            <a:r>
              <a:rPr lang="en-US" sz="2400" dirty="0"/>
              <a:t>in the </a:t>
            </a:r>
            <a:r>
              <a:rPr lang="en-US" sz="2400" dirty="0" smtClean="0"/>
              <a:t>NSF proposal guide </a:t>
            </a:r>
          </a:p>
          <a:p>
            <a:r>
              <a:rPr lang="en-US" sz="2400" dirty="0" smtClean="0"/>
              <a:t>A </a:t>
            </a:r>
            <a:r>
              <a:rPr lang="en-US" sz="2400" dirty="0"/>
              <a:t>completed spreadsheet for each PI, co-PI, or senior </a:t>
            </a:r>
            <a:r>
              <a:rPr lang="en-US" sz="2400" dirty="0" smtClean="0"/>
              <a:t>personnel </a:t>
            </a:r>
          </a:p>
          <a:p>
            <a:pPr lvl="1"/>
            <a:r>
              <a:rPr lang="en-US" sz="2000" dirty="0"/>
              <a:t>spreadsheet template found at https://</a:t>
            </a:r>
            <a:r>
              <a:rPr lang="en-US" sz="2000" dirty="0" err="1"/>
              <a:t>www.nsf.gov</a:t>
            </a:r>
            <a:r>
              <a:rPr lang="en-US" sz="2000" dirty="0"/>
              <a:t>/</a:t>
            </a:r>
            <a:r>
              <a:rPr lang="en-US" sz="2000" dirty="0" err="1"/>
              <a:t>cise</a:t>
            </a:r>
            <a:r>
              <a:rPr lang="en-US" sz="2000" dirty="0"/>
              <a:t>/</a:t>
            </a:r>
            <a:r>
              <a:rPr lang="en-US" sz="2000" dirty="0" err="1"/>
              <a:t>collab</a:t>
            </a:r>
            <a:r>
              <a:rPr lang="en-US" sz="2000" dirty="0"/>
              <a:t>/</a:t>
            </a:r>
            <a:endParaRPr lang="en-US" sz="2000" dirty="0" smtClean="0"/>
          </a:p>
          <a:p>
            <a:r>
              <a:rPr lang="en-US" sz="2400" dirty="0" smtClean="0"/>
              <a:t>NSF </a:t>
            </a:r>
            <a:r>
              <a:rPr lang="en-US" sz="2400" dirty="0"/>
              <a:t>staff use this information in the merit review process to help manage reviewer </a:t>
            </a:r>
            <a:r>
              <a:rPr lang="en-US" sz="2400" dirty="0" smtClean="0"/>
              <a:t>selection </a:t>
            </a:r>
          </a:p>
          <a:p>
            <a:r>
              <a:rPr lang="en-US" sz="2400" dirty="0"/>
              <a:t>Note the distinction </a:t>
            </a:r>
            <a:r>
              <a:rPr lang="en-US" sz="2400" dirty="0" smtClean="0"/>
              <a:t>between requirement on previous slide (on Additional Documents - 2)</a:t>
            </a:r>
            <a:endParaRPr lang="en-US" sz="2400" dirty="0"/>
          </a:p>
          <a:p>
            <a:r>
              <a:rPr lang="en-US" sz="2400" dirty="0" smtClean="0"/>
              <a:t>See </a:t>
            </a:r>
            <a:r>
              <a:rPr lang="en-US" sz="2400" dirty="0"/>
              <a:t>details in the </a:t>
            </a:r>
            <a:r>
              <a:rPr lang="en-US" sz="2400" dirty="0" smtClean="0"/>
              <a:t>solicitation</a:t>
            </a:r>
            <a:r>
              <a:rPr lang="en-US" sz="2800" dirty="0"/>
              <a:t/>
            </a:r>
            <a:br>
              <a:rPr lang="en-US" sz="2800" dirty="0"/>
            </a:br>
            <a:endParaRPr lang="en-US" sz="2800" dirty="0"/>
          </a:p>
          <a:p>
            <a:pPr marL="0" indent="0">
              <a:buNone/>
            </a:pPr>
            <a:endParaRPr lang="en-US" sz="2800" kern="1200" dirty="0">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2"/>
          </p:nvPr>
        </p:nvSpPr>
        <p:spPr/>
        <p:txBody>
          <a:bodyPr/>
          <a:lstStyle/>
          <a:p>
            <a:fld id="{1403A9F4-2153-4E30-848A-357EB84591DA}" type="slidenum">
              <a:rPr lang="en-US" smtClean="0"/>
              <a:t>28</a:t>
            </a:fld>
            <a:endParaRPr lang="en-US"/>
          </a:p>
        </p:txBody>
      </p:sp>
      <p:sp>
        <p:nvSpPr>
          <p:cNvPr id="3" name="Date Placeholder 2"/>
          <p:cNvSpPr>
            <a:spLocks noGrp="1"/>
          </p:cNvSpPr>
          <p:nvPr>
            <p:ph type="dt" sz="half" idx="10"/>
          </p:nvPr>
        </p:nvSpPr>
        <p:spPr/>
        <p:txBody>
          <a:bodyPr/>
          <a:lstStyle/>
          <a:p>
            <a:r>
              <a:rPr lang="en-US" smtClean="0"/>
              <a:t>NSF 18-531</a:t>
            </a:r>
            <a:endParaRPr lang="en-US" dirty="0"/>
          </a:p>
        </p:txBody>
      </p:sp>
    </p:spTree>
    <p:extLst>
      <p:ext uri="{BB962C8B-B14F-4D97-AF65-F5344CB8AC3E}">
        <p14:creationId xmlns:p14="http://schemas.microsoft.com/office/powerpoint/2010/main" val="19532892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0" y="0"/>
            <a:ext cx="9067800" cy="1066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b="1">
                <a:solidFill>
                  <a:srgbClr val="333399"/>
                </a:solidFill>
                <a:effectLst>
                  <a:outerShdw blurRad="38100" dist="38100" dir="2700000" algn="tl">
                    <a:srgbClr val="C0C0C0"/>
                  </a:outerShdw>
                </a:effectLst>
                <a:latin typeface="+mj-lt"/>
                <a:ea typeface="ＭＳ Ｐゴシック" charset="-128"/>
                <a:cs typeface="ＭＳ Ｐゴシック" charset="-128"/>
              </a:defRPr>
            </a:lvl1pPr>
            <a:lvl2pPr algn="l" rtl="0" eaLnBrk="0" fontAlgn="base" hangingPunct="0">
              <a:spcBef>
                <a:spcPct val="0"/>
              </a:spcBef>
              <a:spcAft>
                <a:spcPct val="0"/>
              </a:spcAft>
              <a:defRPr sz="4000" b="1">
                <a:solidFill>
                  <a:srgbClr val="333399"/>
                </a:solidFill>
                <a:effectLst>
                  <a:outerShdw blurRad="38100" dist="38100" dir="2700000" algn="tl">
                    <a:srgbClr val="C0C0C0"/>
                  </a:outerShdw>
                </a:effectLst>
                <a:latin typeface="Tahoma" pitchFamily="34" charset="0"/>
                <a:ea typeface="ＭＳ Ｐゴシック" charset="-128"/>
                <a:cs typeface="ＭＳ Ｐゴシック" charset="-128"/>
              </a:defRPr>
            </a:lvl2pPr>
            <a:lvl3pPr algn="l" rtl="0" eaLnBrk="0" fontAlgn="base" hangingPunct="0">
              <a:spcBef>
                <a:spcPct val="0"/>
              </a:spcBef>
              <a:spcAft>
                <a:spcPct val="0"/>
              </a:spcAft>
              <a:defRPr sz="4000" b="1">
                <a:solidFill>
                  <a:srgbClr val="333399"/>
                </a:solidFill>
                <a:effectLst>
                  <a:outerShdw blurRad="38100" dist="38100" dir="2700000" algn="tl">
                    <a:srgbClr val="C0C0C0"/>
                  </a:outerShdw>
                </a:effectLst>
                <a:latin typeface="Tahoma" pitchFamily="34" charset="0"/>
                <a:ea typeface="ＭＳ Ｐゴシック" charset="-128"/>
                <a:cs typeface="ＭＳ Ｐゴシック" charset="-128"/>
              </a:defRPr>
            </a:lvl3pPr>
            <a:lvl4pPr algn="l" rtl="0" eaLnBrk="0" fontAlgn="base" hangingPunct="0">
              <a:spcBef>
                <a:spcPct val="0"/>
              </a:spcBef>
              <a:spcAft>
                <a:spcPct val="0"/>
              </a:spcAft>
              <a:defRPr sz="4000" b="1">
                <a:solidFill>
                  <a:srgbClr val="333399"/>
                </a:solidFill>
                <a:effectLst>
                  <a:outerShdw blurRad="38100" dist="38100" dir="2700000" algn="tl">
                    <a:srgbClr val="C0C0C0"/>
                  </a:outerShdw>
                </a:effectLst>
                <a:latin typeface="Tahoma" pitchFamily="34" charset="0"/>
                <a:ea typeface="ＭＳ Ｐゴシック" charset="-128"/>
                <a:cs typeface="ＭＳ Ｐゴシック" charset="-128"/>
              </a:defRPr>
            </a:lvl4pPr>
            <a:lvl5pPr algn="l" rtl="0" eaLnBrk="0" fontAlgn="base" hangingPunct="0">
              <a:spcBef>
                <a:spcPct val="0"/>
              </a:spcBef>
              <a:spcAft>
                <a:spcPct val="0"/>
              </a:spcAft>
              <a:defRPr sz="4000" b="1">
                <a:solidFill>
                  <a:srgbClr val="333399"/>
                </a:solidFill>
                <a:effectLst>
                  <a:outerShdw blurRad="38100" dist="38100" dir="2700000" algn="tl">
                    <a:srgbClr val="C0C0C0"/>
                  </a:outerShdw>
                </a:effectLst>
                <a:latin typeface="Tahoma" pitchFamily="34" charset="0"/>
                <a:ea typeface="ＭＳ Ｐゴシック" charset="-128"/>
                <a:cs typeface="ＭＳ Ｐゴシック" charset="-128"/>
              </a:defRPr>
            </a:lvl5pPr>
            <a:lvl6pPr marL="457200" algn="l" rtl="0" fontAlgn="base">
              <a:spcBef>
                <a:spcPct val="0"/>
              </a:spcBef>
              <a:spcAft>
                <a:spcPct val="0"/>
              </a:spcAft>
              <a:defRPr sz="4000" b="1">
                <a:solidFill>
                  <a:srgbClr val="333399"/>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4000" b="1">
                <a:solidFill>
                  <a:srgbClr val="333399"/>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4000" b="1">
                <a:solidFill>
                  <a:srgbClr val="333399"/>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4000" b="1">
                <a:solidFill>
                  <a:srgbClr val="333399"/>
                </a:solidFill>
                <a:effectLst>
                  <a:outerShdw blurRad="38100" dist="38100" dir="2700000" algn="tl">
                    <a:srgbClr val="C0C0C0"/>
                  </a:outerShdw>
                </a:effectLst>
                <a:latin typeface="Tahoma" pitchFamily="34" charset="0"/>
              </a:defRPr>
            </a:lvl9pPr>
          </a:lstStyle>
          <a:p>
            <a:pPr algn="ctr"/>
            <a:r>
              <a:rPr lang="en-US" sz="3200" dirty="0" smtClean="0">
                <a:solidFill>
                  <a:schemeClr val="tx1"/>
                </a:solidFill>
                <a:effectLst/>
                <a:ea typeface="Verdana" pitchFamily="34" charset="0"/>
                <a:cs typeface="Verdana" pitchFamily="34" charset="0"/>
              </a:rPr>
              <a:t>NSF Review </a:t>
            </a:r>
            <a:r>
              <a:rPr lang="en-US" sz="3200" dirty="0">
                <a:solidFill>
                  <a:schemeClr val="tx1"/>
                </a:solidFill>
                <a:effectLst/>
                <a:ea typeface="Verdana" pitchFamily="34" charset="0"/>
                <a:cs typeface="Verdana" pitchFamily="34" charset="0"/>
              </a:rPr>
              <a:t>C</a:t>
            </a:r>
            <a:r>
              <a:rPr lang="en-US" sz="3200" dirty="0" smtClean="0">
                <a:solidFill>
                  <a:schemeClr val="tx1"/>
                </a:solidFill>
                <a:effectLst/>
                <a:ea typeface="Verdana" pitchFamily="34" charset="0"/>
                <a:cs typeface="Verdana" pitchFamily="34" charset="0"/>
              </a:rPr>
              <a:t>riteria</a:t>
            </a:r>
            <a:endParaRPr lang="en-US" sz="3200" dirty="0">
              <a:solidFill>
                <a:schemeClr val="tx1"/>
              </a:solidFill>
              <a:effectLst/>
              <a:ea typeface="Verdana" pitchFamily="34" charset="0"/>
              <a:cs typeface="Verdana" pitchFamily="34" charset="0"/>
            </a:endParaRPr>
          </a:p>
        </p:txBody>
      </p:sp>
      <p:sp>
        <p:nvSpPr>
          <p:cNvPr id="29699" name="Rectangle 3"/>
          <p:cNvSpPr>
            <a:spLocks noGrp="1" noChangeArrowheads="1"/>
          </p:cNvSpPr>
          <p:nvPr>
            <p:ph idx="1"/>
          </p:nvPr>
        </p:nvSpPr>
        <p:spPr>
          <a:xfrm>
            <a:off x="838200" y="1447799"/>
            <a:ext cx="7696200" cy="4792513"/>
          </a:xfrm>
        </p:spPr>
        <p:txBody>
          <a:bodyPr>
            <a:normAutofit/>
          </a:bodyPr>
          <a:lstStyle/>
          <a:p>
            <a:pPr marL="0" indent="0" eaLnBrk="1" hangingPunct="1">
              <a:lnSpc>
                <a:spcPts val="3600"/>
              </a:lnSpc>
              <a:spcBef>
                <a:spcPct val="0"/>
              </a:spcBef>
              <a:buNone/>
            </a:pPr>
            <a:r>
              <a:rPr lang="en-US" sz="2400" dirty="0" smtClean="0">
                <a:ea typeface="Verdana" pitchFamily="34" charset="0"/>
                <a:cs typeface="Verdana" pitchFamily="34" charset="0"/>
              </a:rPr>
              <a:t>Reviewers and review panel will </a:t>
            </a:r>
            <a:r>
              <a:rPr lang="en-US" sz="2400" dirty="0">
                <a:ea typeface="Verdana" pitchFamily="34" charset="0"/>
                <a:cs typeface="Verdana" pitchFamily="34" charset="0"/>
              </a:rPr>
              <a:t>address:</a:t>
            </a:r>
          </a:p>
          <a:p>
            <a:pPr marL="0" indent="0" eaLnBrk="1" hangingPunct="1">
              <a:lnSpc>
                <a:spcPts val="3600"/>
              </a:lnSpc>
              <a:spcBef>
                <a:spcPct val="0"/>
              </a:spcBef>
              <a:buNone/>
            </a:pPr>
            <a:endParaRPr lang="en-US" sz="2400" dirty="0">
              <a:ea typeface="Verdana" pitchFamily="34" charset="0"/>
              <a:cs typeface="Verdana" pitchFamily="34" charset="0"/>
            </a:endParaRPr>
          </a:p>
          <a:p>
            <a:pPr eaLnBrk="1" hangingPunct="1">
              <a:lnSpc>
                <a:spcPts val="3600"/>
              </a:lnSpc>
              <a:spcBef>
                <a:spcPct val="0"/>
              </a:spcBef>
              <a:buFont typeface="Arial" pitchFamily="34" charset="0"/>
              <a:buChar char="•"/>
            </a:pPr>
            <a:r>
              <a:rPr lang="en-US" sz="2400" dirty="0">
                <a:ea typeface="Verdana" pitchFamily="34" charset="0"/>
                <a:cs typeface="Verdana" pitchFamily="34" charset="0"/>
              </a:rPr>
              <a:t>Intellectual Merit, </a:t>
            </a:r>
          </a:p>
          <a:p>
            <a:pPr eaLnBrk="1" hangingPunct="1">
              <a:lnSpc>
                <a:spcPts val="3600"/>
              </a:lnSpc>
              <a:spcBef>
                <a:spcPct val="0"/>
              </a:spcBef>
              <a:buFont typeface="Arial" pitchFamily="34" charset="0"/>
              <a:buChar char="•"/>
            </a:pPr>
            <a:r>
              <a:rPr lang="en-US" sz="2400" dirty="0">
                <a:ea typeface="Verdana" pitchFamily="34" charset="0"/>
                <a:cs typeface="Verdana" pitchFamily="34" charset="0"/>
              </a:rPr>
              <a:t>Broader Impacts, and </a:t>
            </a:r>
            <a:endParaRPr lang="en-US" sz="2400" dirty="0" smtClean="0">
              <a:ea typeface="Verdana" pitchFamily="34" charset="0"/>
              <a:cs typeface="Verdana" pitchFamily="34" charset="0"/>
            </a:endParaRPr>
          </a:p>
          <a:p>
            <a:pPr eaLnBrk="1" hangingPunct="1">
              <a:lnSpc>
                <a:spcPts val="3600"/>
              </a:lnSpc>
              <a:spcBef>
                <a:spcPct val="0"/>
              </a:spcBef>
              <a:buFont typeface="Arial" pitchFamily="34" charset="0"/>
              <a:buChar char="•"/>
            </a:pPr>
            <a:endParaRPr lang="en-US" sz="2400" dirty="0">
              <a:ea typeface="Verdana" pitchFamily="34" charset="0"/>
              <a:cs typeface="Verdana" pitchFamily="34" charset="0"/>
            </a:endParaRPr>
          </a:p>
          <a:p>
            <a:pPr eaLnBrk="1" hangingPunct="1">
              <a:lnSpc>
                <a:spcPts val="3600"/>
              </a:lnSpc>
              <a:spcBef>
                <a:spcPct val="0"/>
              </a:spcBef>
              <a:buFont typeface="Arial" pitchFamily="34" charset="0"/>
              <a:buChar char="•"/>
            </a:pPr>
            <a:r>
              <a:rPr lang="en-US" sz="2400" dirty="0" smtClean="0">
                <a:solidFill>
                  <a:srgbClr val="FF0000"/>
                </a:solidFill>
                <a:ea typeface="Verdana" pitchFamily="34" charset="0"/>
                <a:cs typeface="Verdana" pitchFamily="34" charset="0"/>
              </a:rPr>
              <a:t>CSSI Specific </a:t>
            </a:r>
            <a:r>
              <a:rPr lang="en-US" sz="2400" dirty="0">
                <a:solidFill>
                  <a:srgbClr val="FF0000"/>
                </a:solidFill>
                <a:ea typeface="Verdana" pitchFamily="34" charset="0"/>
                <a:cs typeface="Verdana" pitchFamily="34" charset="0"/>
              </a:rPr>
              <a:t>Review Criteria</a:t>
            </a:r>
          </a:p>
          <a:p>
            <a:pPr marL="0" indent="0" eaLnBrk="1" hangingPunct="1">
              <a:lnSpc>
                <a:spcPts val="3600"/>
              </a:lnSpc>
              <a:spcBef>
                <a:spcPct val="0"/>
              </a:spcBef>
              <a:buNone/>
            </a:pPr>
            <a:endParaRPr lang="en-US" sz="2400" dirty="0">
              <a:ea typeface="Verdana" pitchFamily="34" charset="0"/>
              <a:cs typeface="Verdana" pitchFamily="34" charset="0"/>
            </a:endParaRPr>
          </a:p>
          <a:p>
            <a:pPr marL="0" indent="0" eaLnBrk="1" hangingPunct="1">
              <a:lnSpc>
                <a:spcPts val="3600"/>
              </a:lnSpc>
              <a:spcBef>
                <a:spcPct val="0"/>
              </a:spcBef>
              <a:buNone/>
            </a:pPr>
            <a:r>
              <a:rPr lang="en-US" sz="2400" dirty="0">
                <a:ea typeface="Verdana" pitchFamily="34" charset="0"/>
                <a:cs typeface="Verdana" pitchFamily="34" charset="0"/>
              </a:rPr>
              <a:t>in </a:t>
            </a:r>
            <a:r>
              <a:rPr lang="en-US" sz="2400" dirty="0" smtClean="0">
                <a:ea typeface="Verdana" pitchFamily="34" charset="0"/>
                <a:cs typeface="Verdana" pitchFamily="34" charset="0"/>
              </a:rPr>
              <a:t>their reviews</a:t>
            </a:r>
            <a:r>
              <a:rPr lang="en-US" sz="2400" dirty="0">
                <a:ea typeface="Verdana" pitchFamily="34" charset="0"/>
                <a:cs typeface="Verdana" pitchFamily="34" charset="0"/>
              </a:rPr>
              <a:t>, panel discussions, and panel </a:t>
            </a:r>
            <a:r>
              <a:rPr lang="en-US" sz="2400" dirty="0" smtClean="0">
                <a:ea typeface="Verdana" pitchFamily="34" charset="0"/>
                <a:cs typeface="Verdana" pitchFamily="34" charset="0"/>
              </a:rPr>
              <a:t>summaries</a:t>
            </a:r>
            <a:endParaRPr lang="en-US" sz="2400" dirty="0">
              <a:ea typeface="Verdana" pitchFamily="34" charset="0"/>
              <a:cs typeface="Verdana" pitchFamily="34" charset="0"/>
            </a:endParaRPr>
          </a:p>
        </p:txBody>
      </p:sp>
      <p:sp>
        <p:nvSpPr>
          <p:cNvPr id="2" name="Left Arrow Callout 1"/>
          <p:cNvSpPr/>
          <p:nvPr/>
        </p:nvSpPr>
        <p:spPr>
          <a:xfrm>
            <a:off x="5181600" y="3505200"/>
            <a:ext cx="3276600" cy="1066800"/>
          </a:xfrm>
          <a:prstGeom prst="leftArrowCallou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a:solidFill>
                  <a:srgbClr val="FF0000"/>
                </a:solidFill>
              </a:rPr>
              <a:t>CSSI-Specific Review Criteria</a:t>
            </a:r>
            <a:endParaRPr lang="en-US" sz="2400" baseline="30000">
              <a:solidFill>
                <a:srgbClr val="FF0000"/>
              </a:solidFill>
            </a:endParaRPr>
          </a:p>
          <a:p>
            <a:pPr algn="ctr"/>
            <a:endParaRPr lang="en-US" sz="2400" baseline="30000" dirty="0">
              <a:solidFill>
                <a:srgbClr val="FF0000"/>
              </a:solidFill>
            </a:endParaRPr>
          </a:p>
        </p:txBody>
      </p:sp>
      <p:sp>
        <p:nvSpPr>
          <p:cNvPr id="3" name="Slide Number Placeholder 2"/>
          <p:cNvSpPr>
            <a:spLocks noGrp="1"/>
          </p:cNvSpPr>
          <p:nvPr>
            <p:ph type="sldNum" sz="quarter" idx="12"/>
          </p:nvPr>
        </p:nvSpPr>
        <p:spPr/>
        <p:txBody>
          <a:bodyPr/>
          <a:lstStyle/>
          <a:p>
            <a:fld id="{1403A9F4-2153-4E30-848A-357EB84591DA}" type="slidenum">
              <a:rPr lang="en-US" smtClean="0"/>
              <a:t>29</a:t>
            </a:fld>
            <a:endParaRPr lang="en-US"/>
          </a:p>
        </p:txBody>
      </p:sp>
      <p:sp>
        <p:nvSpPr>
          <p:cNvPr id="5" name="Date Placeholder 4"/>
          <p:cNvSpPr>
            <a:spLocks noGrp="1"/>
          </p:cNvSpPr>
          <p:nvPr>
            <p:ph type="dt" sz="half" idx="10"/>
          </p:nvPr>
        </p:nvSpPr>
        <p:spPr/>
        <p:txBody>
          <a:bodyPr/>
          <a:lstStyle/>
          <a:p>
            <a:r>
              <a:rPr lang="en-US" smtClean="0"/>
              <a:t>NSF 18-531</a:t>
            </a:r>
            <a:endParaRPr lang="en-US" dirty="0"/>
          </a:p>
        </p:txBody>
      </p:sp>
      <p:sp>
        <p:nvSpPr>
          <p:cNvPr id="7" name="Left Arrow Callout 6"/>
          <p:cNvSpPr/>
          <p:nvPr/>
        </p:nvSpPr>
        <p:spPr>
          <a:xfrm>
            <a:off x="5181600" y="2286000"/>
            <a:ext cx="3276600" cy="1066800"/>
          </a:xfrm>
          <a:prstGeom prst="leftArrowCallou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Standard NSF Review Criteria</a:t>
            </a:r>
            <a:endParaRPr lang="en-US" sz="2400" baseline="30000" dirty="0">
              <a:solidFill>
                <a:schemeClr val="tx1"/>
              </a:solidFill>
            </a:endParaRPr>
          </a:p>
        </p:txBody>
      </p:sp>
    </p:spTree>
    <p:extLst>
      <p:ext uri="{BB962C8B-B14F-4D97-AF65-F5344CB8AC3E}">
        <p14:creationId xmlns:p14="http://schemas.microsoft.com/office/powerpoint/2010/main" val="19237325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2057400"/>
            <a:ext cx="9144000" cy="6096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1447800" y="2133601"/>
            <a:ext cx="7696200" cy="533399"/>
          </a:xfrm>
        </p:spPr>
        <p:txBody>
          <a:bodyPr>
            <a:noAutofit/>
          </a:bodyPr>
          <a:lstStyle/>
          <a:p>
            <a:r>
              <a:rPr lang="en-US" sz="3600" b="1" kern="1200" dirty="0">
                <a:solidFill>
                  <a:srgbClr val="333399"/>
                </a:solidFill>
                <a:ea typeface="Verdana" pitchFamily="34" charset="0"/>
                <a:cs typeface="Verdana" pitchFamily="34" charset="0"/>
              </a:rPr>
              <a:t>NSF </a:t>
            </a:r>
            <a:r>
              <a:rPr lang="en-US" sz="3600" b="1" dirty="0" smtClean="0">
                <a:solidFill>
                  <a:srgbClr val="333399"/>
                </a:solidFill>
                <a:ea typeface="Verdana" pitchFamily="34" charset="0"/>
                <a:cs typeface="Verdana" pitchFamily="34" charset="0"/>
              </a:rPr>
              <a:t>CSSI </a:t>
            </a:r>
            <a:endParaRPr lang="en-US" sz="3600" b="1" kern="1200" dirty="0">
              <a:solidFill>
                <a:srgbClr val="333399"/>
              </a:solidFill>
              <a:ea typeface="Verdana" pitchFamily="34" charset="0"/>
              <a:cs typeface="Verdana" pitchFamily="34" charset="0"/>
            </a:endParaRPr>
          </a:p>
        </p:txBody>
      </p:sp>
      <p:sp>
        <p:nvSpPr>
          <p:cNvPr id="4" name="Slide Number Placeholder 3"/>
          <p:cNvSpPr>
            <a:spLocks noGrp="1"/>
          </p:cNvSpPr>
          <p:nvPr>
            <p:ph type="sldNum" sz="quarter" idx="12"/>
          </p:nvPr>
        </p:nvSpPr>
        <p:spPr/>
        <p:txBody>
          <a:bodyPr/>
          <a:lstStyle/>
          <a:p>
            <a:fld id="{1403A9F4-2153-4E30-848A-357EB84591DA}" type="slidenum">
              <a:rPr lang="en-US" smtClean="0"/>
              <a:t>3</a:t>
            </a:fld>
            <a:endParaRPr lang="en-US"/>
          </a:p>
        </p:txBody>
      </p:sp>
      <p:sp>
        <p:nvSpPr>
          <p:cNvPr id="6" name="Date Placeholder 5"/>
          <p:cNvSpPr>
            <a:spLocks noGrp="1"/>
          </p:cNvSpPr>
          <p:nvPr>
            <p:ph type="dt" sz="half" idx="10"/>
          </p:nvPr>
        </p:nvSpPr>
        <p:spPr/>
        <p:txBody>
          <a:bodyPr/>
          <a:lstStyle/>
          <a:p>
            <a:r>
              <a:rPr lang="en-US" smtClean="0"/>
              <a:t>NSF 18-531</a:t>
            </a:r>
            <a:endParaRPr lang="en-US"/>
          </a:p>
        </p:txBody>
      </p:sp>
      <p:sp>
        <p:nvSpPr>
          <p:cNvPr id="5" name="TextBox 4"/>
          <p:cNvSpPr txBox="1"/>
          <p:nvPr/>
        </p:nvSpPr>
        <p:spPr>
          <a:xfrm>
            <a:off x="1905000" y="2819400"/>
            <a:ext cx="4077270" cy="1200329"/>
          </a:xfrm>
          <a:prstGeom prst="rect">
            <a:avLst/>
          </a:prstGeom>
          <a:noFill/>
        </p:spPr>
        <p:txBody>
          <a:bodyPr wrap="none" rtlCol="0">
            <a:spAutoFit/>
          </a:bodyPr>
          <a:lstStyle/>
          <a:p>
            <a:pPr marL="285750" indent="-285750">
              <a:buFont typeface="Arial" charset="0"/>
              <a:buChar char="•"/>
            </a:pPr>
            <a:r>
              <a:rPr lang="en-US" sz="2400" dirty="0" smtClean="0"/>
              <a:t>Program description</a:t>
            </a:r>
          </a:p>
          <a:p>
            <a:pPr marL="285750" indent="-285750">
              <a:buFont typeface="Arial" charset="0"/>
              <a:buChar char="•"/>
            </a:pPr>
            <a:r>
              <a:rPr lang="en-US" sz="2400" dirty="0" smtClean="0"/>
              <a:t>Participating organizations</a:t>
            </a:r>
          </a:p>
          <a:p>
            <a:pPr marL="285750" indent="-285750">
              <a:buFont typeface="Arial" charset="0"/>
              <a:buChar char="•"/>
            </a:pPr>
            <a:r>
              <a:rPr lang="en-US" sz="2400" dirty="0" smtClean="0"/>
              <a:t>Directorate specific priorities</a:t>
            </a:r>
            <a:endParaRPr lang="en-US" sz="2400" dirty="0"/>
          </a:p>
        </p:txBody>
      </p:sp>
    </p:spTree>
    <p:extLst>
      <p:ext uri="{BB962C8B-B14F-4D97-AF65-F5344CB8AC3E}">
        <p14:creationId xmlns:p14="http://schemas.microsoft.com/office/powerpoint/2010/main" val="13769546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0" y="0"/>
            <a:ext cx="9067800" cy="1219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b="1">
                <a:solidFill>
                  <a:srgbClr val="333399"/>
                </a:solidFill>
                <a:effectLst>
                  <a:outerShdw blurRad="38100" dist="38100" dir="2700000" algn="tl">
                    <a:srgbClr val="C0C0C0"/>
                  </a:outerShdw>
                </a:effectLst>
                <a:latin typeface="+mj-lt"/>
                <a:ea typeface="ＭＳ Ｐゴシック" charset="-128"/>
                <a:cs typeface="ＭＳ Ｐゴシック" charset="-128"/>
              </a:defRPr>
            </a:lvl1pPr>
            <a:lvl2pPr algn="l" rtl="0" eaLnBrk="0" fontAlgn="base" hangingPunct="0">
              <a:spcBef>
                <a:spcPct val="0"/>
              </a:spcBef>
              <a:spcAft>
                <a:spcPct val="0"/>
              </a:spcAft>
              <a:defRPr sz="4000" b="1">
                <a:solidFill>
                  <a:srgbClr val="333399"/>
                </a:solidFill>
                <a:effectLst>
                  <a:outerShdw blurRad="38100" dist="38100" dir="2700000" algn="tl">
                    <a:srgbClr val="C0C0C0"/>
                  </a:outerShdw>
                </a:effectLst>
                <a:latin typeface="Tahoma" pitchFamily="34" charset="0"/>
                <a:ea typeface="ＭＳ Ｐゴシック" charset="-128"/>
                <a:cs typeface="ＭＳ Ｐゴシック" charset="-128"/>
              </a:defRPr>
            </a:lvl2pPr>
            <a:lvl3pPr algn="l" rtl="0" eaLnBrk="0" fontAlgn="base" hangingPunct="0">
              <a:spcBef>
                <a:spcPct val="0"/>
              </a:spcBef>
              <a:spcAft>
                <a:spcPct val="0"/>
              </a:spcAft>
              <a:defRPr sz="4000" b="1">
                <a:solidFill>
                  <a:srgbClr val="333399"/>
                </a:solidFill>
                <a:effectLst>
                  <a:outerShdw blurRad="38100" dist="38100" dir="2700000" algn="tl">
                    <a:srgbClr val="C0C0C0"/>
                  </a:outerShdw>
                </a:effectLst>
                <a:latin typeface="Tahoma" pitchFamily="34" charset="0"/>
                <a:ea typeface="ＭＳ Ｐゴシック" charset="-128"/>
                <a:cs typeface="ＭＳ Ｐゴシック" charset="-128"/>
              </a:defRPr>
            </a:lvl3pPr>
            <a:lvl4pPr algn="l" rtl="0" eaLnBrk="0" fontAlgn="base" hangingPunct="0">
              <a:spcBef>
                <a:spcPct val="0"/>
              </a:spcBef>
              <a:spcAft>
                <a:spcPct val="0"/>
              </a:spcAft>
              <a:defRPr sz="4000" b="1">
                <a:solidFill>
                  <a:srgbClr val="333399"/>
                </a:solidFill>
                <a:effectLst>
                  <a:outerShdw blurRad="38100" dist="38100" dir="2700000" algn="tl">
                    <a:srgbClr val="C0C0C0"/>
                  </a:outerShdw>
                </a:effectLst>
                <a:latin typeface="Tahoma" pitchFamily="34" charset="0"/>
                <a:ea typeface="ＭＳ Ｐゴシック" charset="-128"/>
                <a:cs typeface="ＭＳ Ｐゴシック" charset="-128"/>
              </a:defRPr>
            </a:lvl4pPr>
            <a:lvl5pPr algn="l" rtl="0" eaLnBrk="0" fontAlgn="base" hangingPunct="0">
              <a:spcBef>
                <a:spcPct val="0"/>
              </a:spcBef>
              <a:spcAft>
                <a:spcPct val="0"/>
              </a:spcAft>
              <a:defRPr sz="4000" b="1">
                <a:solidFill>
                  <a:srgbClr val="333399"/>
                </a:solidFill>
                <a:effectLst>
                  <a:outerShdw blurRad="38100" dist="38100" dir="2700000" algn="tl">
                    <a:srgbClr val="C0C0C0"/>
                  </a:outerShdw>
                </a:effectLst>
                <a:latin typeface="Tahoma" pitchFamily="34" charset="0"/>
                <a:ea typeface="ＭＳ Ｐゴシック" charset="-128"/>
                <a:cs typeface="ＭＳ Ｐゴシック" charset="-128"/>
              </a:defRPr>
            </a:lvl5pPr>
            <a:lvl6pPr marL="457200" algn="l" rtl="0" fontAlgn="base">
              <a:spcBef>
                <a:spcPct val="0"/>
              </a:spcBef>
              <a:spcAft>
                <a:spcPct val="0"/>
              </a:spcAft>
              <a:defRPr sz="4000" b="1">
                <a:solidFill>
                  <a:srgbClr val="333399"/>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4000" b="1">
                <a:solidFill>
                  <a:srgbClr val="333399"/>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4000" b="1">
                <a:solidFill>
                  <a:srgbClr val="333399"/>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4000" b="1">
                <a:solidFill>
                  <a:srgbClr val="333399"/>
                </a:solidFill>
                <a:effectLst>
                  <a:outerShdw blurRad="38100" dist="38100" dir="2700000" algn="tl">
                    <a:srgbClr val="C0C0C0"/>
                  </a:outerShdw>
                </a:effectLst>
                <a:latin typeface="Tahoma" pitchFamily="34" charset="0"/>
              </a:defRPr>
            </a:lvl9pPr>
          </a:lstStyle>
          <a:p>
            <a:pPr algn="ctr"/>
            <a:r>
              <a:rPr lang="en-US" sz="3200" dirty="0" smtClean="0">
                <a:solidFill>
                  <a:schemeClr val="tx1"/>
                </a:solidFill>
                <a:effectLst/>
                <a:ea typeface="Verdana" pitchFamily="34" charset="0"/>
                <a:cs typeface="Verdana" pitchFamily="34" charset="0"/>
              </a:rPr>
              <a:t>Standard NSF Review </a:t>
            </a:r>
            <a:r>
              <a:rPr lang="en-US" sz="3200" dirty="0">
                <a:solidFill>
                  <a:schemeClr val="tx1"/>
                </a:solidFill>
                <a:effectLst/>
                <a:ea typeface="Verdana" pitchFamily="34" charset="0"/>
                <a:cs typeface="Verdana" pitchFamily="34" charset="0"/>
              </a:rPr>
              <a:t>C</a:t>
            </a:r>
            <a:r>
              <a:rPr lang="en-US" sz="3200" dirty="0" smtClean="0">
                <a:solidFill>
                  <a:schemeClr val="tx1"/>
                </a:solidFill>
                <a:effectLst/>
                <a:ea typeface="Verdana" pitchFamily="34" charset="0"/>
                <a:cs typeface="Verdana" pitchFamily="34" charset="0"/>
              </a:rPr>
              <a:t>riteria</a:t>
            </a:r>
            <a:endParaRPr lang="en-US" sz="3200" dirty="0">
              <a:solidFill>
                <a:schemeClr val="tx1"/>
              </a:solidFill>
              <a:effectLst/>
              <a:ea typeface="Verdana" pitchFamily="34" charset="0"/>
              <a:cs typeface="Verdana" pitchFamily="34" charset="0"/>
            </a:endParaRPr>
          </a:p>
        </p:txBody>
      </p:sp>
      <p:sp>
        <p:nvSpPr>
          <p:cNvPr id="6" name="Rectangle 3"/>
          <p:cNvSpPr>
            <a:spLocks noGrp="1" noChangeArrowheads="1"/>
          </p:cNvSpPr>
          <p:nvPr>
            <p:ph idx="1"/>
          </p:nvPr>
        </p:nvSpPr>
        <p:spPr>
          <a:xfrm>
            <a:off x="685800" y="1219200"/>
            <a:ext cx="7696200" cy="5029200"/>
          </a:xfrm>
        </p:spPr>
        <p:txBody>
          <a:bodyPr>
            <a:normAutofit/>
          </a:bodyPr>
          <a:lstStyle/>
          <a:p>
            <a:pPr marL="0" indent="0">
              <a:spcBef>
                <a:spcPct val="0"/>
              </a:spcBef>
              <a:buNone/>
            </a:pPr>
            <a:r>
              <a:rPr lang="en-US" sz="2400" dirty="0" smtClean="0">
                <a:ea typeface="Verdana" pitchFamily="34" charset="0"/>
                <a:cs typeface="Verdana" pitchFamily="34" charset="0"/>
              </a:rPr>
              <a:t>When </a:t>
            </a:r>
            <a:r>
              <a:rPr lang="en-US" sz="2400" dirty="0">
                <a:ea typeface="Verdana" pitchFamily="34" charset="0"/>
                <a:cs typeface="Verdana" pitchFamily="34" charset="0"/>
              </a:rPr>
              <a:t>evaluating NSF proposals, reviewers </a:t>
            </a:r>
            <a:r>
              <a:rPr lang="en-US" sz="2400" dirty="0" smtClean="0">
                <a:ea typeface="Verdana" pitchFamily="34" charset="0"/>
                <a:cs typeface="Verdana" pitchFamily="34" charset="0"/>
              </a:rPr>
              <a:t>will consider</a:t>
            </a:r>
            <a:r>
              <a:rPr lang="en-US" sz="2400" dirty="0">
                <a:ea typeface="Verdana" pitchFamily="34" charset="0"/>
                <a:cs typeface="Verdana" pitchFamily="34" charset="0"/>
              </a:rPr>
              <a:t>: </a:t>
            </a:r>
          </a:p>
          <a:p>
            <a:pPr marL="0" indent="0">
              <a:spcBef>
                <a:spcPct val="0"/>
              </a:spcBef>
              <a:buNone/>
            </a:pPr>
            <a:endParaRPr lang="en-US" sz="2400" dirty="0">
              <a:ea typeface="Verdana" pitchFamily="34" charset="0"/>
              <a:cs typeface="Verdana" pitchFamily="34" charset="0"/>
            </a:endParaRPr>
          </a:p>
          <a:p>
            <a:pPr lvl="1">
              <a:spcBef>
                <a:spcPct val="0"/>
              </a:spcBef>
            </a:pPr>
            <a:r>
              <a:rPr lang="en-US" sz="2400" dirty="0">
                <a:ea typeface="Verdana" pitchFamily="34" charset="0"/>
                <a:cs typeface="Verdana" pitchFamily="34" charset="0"/>
              </a:rPr>
              <a:t>W</a:t>
            </a:r>
            <a:r>
              <a:rPr lang="en-US" sz="2400" dirty="0" smtClean="0">
                <a:ea typeface="Verdana" pitchFamily="34" charset="0"/>
                <a:cs typeface="Verdana" pitchFamily="34" charset="0"/>
              </a:rPr>
              <a:t>hat </a:t>
            </a:r>
            <a:r>
              <a:rPr lang="en-US" sz="2400" dirty="0">
                <a:ea typeface="Verdana" pitchFamily="34" charset="0"/>
                <a:cs typeface="Verdana" pitchFamily="34" charset="0"/>
              </a:rPr>
              <a:t>the proposers want to </a:t>
            </a:r>
            <a:r>
              <a:rPr lang="en-US" sz="2400" dirty="0" smtClean="0">
                <a:ea typeface="Verdana" pitchFamily="34" charset="0"/>
                <a:cs typeface="Verdana" pitchFamily="34" charset="0"/>
              </a:rPr>
              <a:t>do?</a:t>
            </a:r>
            <a:endParaRPr lang="en-US" sz="2400" dirty="0">
              <a:ea typeface="Verdana" pitchFamily="34" charset="0"/>
              <a:cs typeface="Verdana" pitchFamily="34" charset="0"/>
            </a:endParaRPr>
          </a:p>
          <a:p>
            <a:pPr lvl="1">
              <a:spcBef>
                <a:spcPct val="0"/>
              </a:spcBef>
            </a:pPr>
            <a:r>
              <a:rPr lang="en-US" sz="2400" dirty="0">
                <a:ea typeface="Verdana" pitchFamily="34" charset="0"/>
                <a:cs typeface="Verdana" pitchFamily="34" charset="0"/>
              </a:rPr>
              <a:t>W</a:t>
            </a:r>
            <a:r>
              <a:rPr lang="en-US" sz="2400" dirty="0" smtClean="0">
                <a:ea typeface="Verdana" pitchFamily="34" charset="0"/>
                <a:cs typeface="Verdana" pitchFamily="34" charset="0"/>
              </a:rPr>
              <a:t>hy </a:t>
            </a:r>
            <a:r>
              <a:rPr lang="en-US" sz="2400" dirty="0">
                <a:ea typeface="Verdana" pitchFamily="34" charset="0"/>
                <a:cs typeface="Verdana" pitchFamily="34" charset="0"/>
              </a:rPr>
              <a:t>they want to do </a:t>
            </a:r>
            <a:r>
              <a:rPr lang="en-US" sz="2400" dirty="0" smtClean="0">
                <a:ea typeface="Verdana" pitchFamily="34" charset="0"/>
                <a:cs typeface="Verdana" pitchFamily="34" charset="0"/>
              </a:rPr>
              <a:t>it?</a:t>
            </a:r>
            <a:endParaRPr lang="en-US" sz="2400" dirty="0">
              <a:ea typeface="Verdana" pitchFamily="34" charset="0"/>
              <a:cs typeface="Verdana" pitchFamily="34" charset="0"/>
            </a:endParaRPr>
          </a:p>
          <a:p>
            <a:pPr lvl="1">
              <a:spcBef>
                <a:spcPct val="0"/>
              </a:spcBef>
            </a:pPr>
            <a:r>
              <a:rPr lang="en-US" sz="2400" dirty="0">
                <a:ea typeface="Verdana" pitchFamily="34" charset="0"/>
                <a:cs typeface="Verdana" pitchFamily="34" charset="0"/>
              </a:rPr>
              <a:t>H</a:t>
            </a:r>
            <a:r>
              <a:rPr lang="en-US" sz="2400" dirty="0" smtClean="0">
                <a:ea typeface="Verdana" pitchFamily="34" charset="0"/>
                <a:cs typeface="Verdana" pitchFamily="34" charset="0"/>
              </a:rPr>
              <a:t>ow </a:t>
            </a:r>
            <a:r>
              <a:rPr lang="en-US" sz="2400" dirty="0">
                <a:ea typeface="Verdana" pitchFamily="34" charset="0"/>
                <a:cs typeface="Verdana" pitchFamily="34" charset="0"/>
              </a:rPr>
              <a:t>they plan to do </a:t>
            </a:r>
            <a:r>
              <a:rPr lang="en-US" sz="2400" dirty="0" smtClean="0">
                <a:ea typeface="Verdana" pitchFamily="34" charset="0"/>
                <a:cs typeface="Verdana" pitchFamily="34" charset="0"/>
              </a:rPr>
              <a:t>it?</a:t>
            </a:r>
            <a:endParaRPr lang="en-US" sz="2400" dirty="0">
              <a:ea typeface="Verdana" pitchFamily="34" charset="0"/>
              <a:cs typeface="Verdana" pitchFamily="34" charset="0"/>
            </a:endParaRPr>
          </a:p>
          <a:p>
            <a:pPr lvl="1">
              <a:spcBef>
                <a:spcPct val="0"/>
              </a:spcBef>
            </a:pPr>
            <a:r>
              <a:rPr lang="en-US" sz="2400" dirty="0">
                <a:ea typeface="Verdana" pitchFamily="34" charset="0"/>
                <a:cs typeface="Verdana" pitchFamily="34" charset="0"/>
              </a:rPr>
              <a:t>H</a:t>
            </a:r>
            <a:r>
              <a:rPr lang="en-US" sz="2400" dirty="0" smtClean="0">
                <a:ea typeface="Verdana" pitchFamily="34" charset="0"/>
                <a:cs typeface="Verdana" pitchFamily="34" charset="0"/>
              </a:rPr>
              <a:t>ow </a:t>
            </a:r>
            <a:r>
              <a:rPr lang="en-US" sz="2400" dirty="0">
                <a:ea typeface="Verdana" pitchFamily="34" charset="0"/>
                <a:cs typeface="Verdana" pitchFamily="34" charset="0"/>
              </a:rPr>
              <a:t>they will know if they </a:t>
            </a:r>
            <a:r>
              <a:rPr lang="en-US" sz="2400" dirty="0" smtClean="0">
                <a:ea typeface="Verdana" pitchFamily="34" charset="0"/>
                <a:cs typeface="Verdana" pitchFamily="34" charset="0"/>
              </a:rPr>
              <a:t>succeed?</a:t>
            </a:r>
            <a:endParaRPr lang="en-US" sz="2400" dirty="0">
              <a:ea typeface="Verdana" pitchFamily="34" charset="0"/>
              <a:cs typeface="Verdana" pitchFamily="34" charset="0"/>
            </a:endParaRPr>
          </a:p>
          <a:p>
            <a:pPr lvl="1">
              <a:spcBef>
                <a:spcPct val="0"/>
              </a:spcBef>
            </a:pPr>
            <a:r>
              <a:rPr lang="en-US" sz="2400" dirty="0">
                <a:ea typeface="Verdana" pitchFamily="34" charset="0"/>
                <a:cs typeface="Verdana" pitchFamily="34" charset="0"/>
              </a:rPr>
              <a:t>W</a:t>
            </a:r>
            <a:r>
              <a:rPr lang="en-US" sz="2400" dirty="0" smtClean="0">
                <a:ea typeface="Verdana" pitchFamily="34" charset="0"/>
                <a:cs typeface="Verdana" pitchFamily="34" charset="0"/>
              </a:rPr>
              <a:t>hat </a:t>
            </a:r>
            <a:r>
              <a:rPr lang="en-US" sz="2400" dirty="0">
                <a:ea typeface="Verdana" pitchFamily="34" charset="0"/>
                <a:cs typeface="Verdana" pitchFamily="34" charset="0"/>
              </a:rPr>
              <a:t>benefits would accrue if the project is </a:t>
            </a:r>
            <a:r>
              <a:rPr lang="en-US" sz="2400" dirty="0" smtClean="0">
                <a:ea typeface="Verdana" pitchFamily="34" charset="0"/>
                <a:cs typeface="Verdana" pitchFamily="34" charset="0"/>
              </a:rPr>
              <a:t>successful?</a:t>
            </a:r>
            <a:endParaRPr lang="en-US" sz="2400" dirty="0">
              <a:ea typeface="Verdana" pitchFamily="34" charset="0"/>
              <a:cs typeface="Verdana" pitchFamily="34" charset="0"/>
            </a:endParaRPr>
          </a:p>
          <a:p>
            <a:pPr marL="0" indent="0">
              <a:spcBef>
                <a:spcPct val="0"/>
              </a:spcBef>
              <a:buNone/>
            </a:pPr>
            <a:endParaRPr lang="en-US" sz="2400" dirty="0">
              <a:ea typeface="Verdana" pitchFamily="34" charset="0"/>
              <a:cs typeface="Verdana" pitchFamily="34" charset="0"/>
            </a:endParaRPr>
          </a:p>
          <a:p>
            <a:pPr marL="0" indent="0">
              <a:spcBef>
                <a:spcPct val="0"/>
              </a:spcBef>
              <a:buNone/>
            </a:pPr>
            <a:r>
              <a:rPr lang="en-US" sz="2400" dirty="0">
                <a:ea typeface="Verdana" pitchFamily="34" charset="0"/>
                <a:cs typeface="Verdana" pitchFamily="34" charset="0"/>
              </a:rPr>
              <a:t>These issues apply both to the technical aspects of the proposal </a:t>
            </a:r>
            <a:r>
              <a:rPr lang="en-US" sz="2400" dirty="0" smtClean="0">
                <a:ea typeface="Verdana" pitchFamily="34" charset="0"/>
                <a:cs typeface="Verdana" pitchFamily="34" charset="0"/>
              </a:rPr>
              <a:t>(intellectual merit) and </a:t>
            </a:r>
            <a:r>
              <a:rPr lang="en-US" sz="2400" dirty="0">
                <a:ea typeface="Verdana" pitchFamily="34" charset="0"/>
                <a:cs typeface="Verdana" pitchFamily="34" charset="0"/>
              </a:rPr>
              <a:t>the way in which the project may make broader </a:t>
            </a:r>
            <a:r>
              <a:rPr lang="en-US" sz="2400" dirty="0" smtClean="0">
                <a:ea typeface="Verdana" pitchFamily="34" charset="0"/>
                <a:cs typeface="Verdana" pitchFamily="34" charset="0"/>
              </a:rPr>
              <a:t>contributions (broader impacts)</a:t>
            </a:r>
            <a:endParaRPr lang="en-US" sz="2400" dirty="0">
              <a:ea typeface="Verdana" pitchFamily="34" charset="0"/>
              <a:cs typeface="Verdana" pitchFamily="34" charset="0"/>
            </a:endParaRPr>
          </a:p>
        </p:txBody>
      </p:sp>
      <p:sp>
        <p:nvSpPr>
          <p:cNvPr id="2" name="Slide Number Placeholder 1"/>
          <p:cNvSpPr>
            <a:spLocks noGrp="1"/>
          </p:cNvSpPr>
          <p:nvPr>
            <p:ph type="sldNum" sz="quarter" idx="12"/>
          </p:nvPr>
        </p:nvSpPr>
        <p:spPr/>
        <p:txBody>
          <a:bodyPr/>
          <a:lstStyle/>
          <a:p>
            <a:fld id="{1403A9F4-2153-4E30-848A-357EB84591DA}" type="slidenum">
              <a:rPr lang="en-US" smtClean="0"/>
              <a:t>30</a:t>
            </a:fld>
            <a:endParaRPr lang="en-US"/>
          </a:p>
        </p:txBody>
      </p:sp>
      <p:sp>
        <p:nvSpPr>
          <p:cNvPr id="3" name="Date Placeholder 2"/>
          <p:cNvSpPr>
            <a:spLocks noGrp="1"/>
          </p:cNvSpPr>
          <p:nvPr>
            <p:ph type="dt" sz="half" idx="10"/>
          </p:nvPr>
        </p:nvSpPr>
        <p:spPr/>
        <p:txBody>
          <a:bodyPr/>
          <a:lstStyle/>
          <a:p>
            <a:r>
              <a:rPr lang="en-US" smtClean="0"/>
              <a:t>NSF 18-531</a:t>
            </a:r>
            <a:endParaRPr lang="en-US" dirty="0"/>
          </a:p>
        </p:txBody>
      </p:sp>
    </p:spTree>
    <p:extLst>
      <p:ext uri="{BB962C8B-B14F-4D97-AF65-F5344CB8AC3E}">
        <p14:creationId xmlns:p14="http://schemas.microsoft.com/office/powerpoint/2010/main" val="14983202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b="1" dirty="0" smtClean="0"/>
              <a:t>CSSI-Specific </a:t>
            </a:r>
            <a:r>
              <a:rPr lang="en-US" sz="3200" b="1" dirty="0"/>
              <a:t>R</a:t>
            </a:r>
            <a:r>
              <a:rPr lang="en-US" sz="3200" b="1" dirty="0" smtClean="0"/>
              <a:t>eview </a:t>
            </a:r>
            <a:r>
              <a:rPr lang="en-US" sz="3200" b="1" dirty="0"/>
              <a:t>C</a:t>
            </a:r>
            <a:r>
              <a:rPr lang="en-US" sz="3200" b="1" dirty="0" smtClean="0"/>
              <a:t>riteria</a:t>
            </a:r>
            <a:endParaRPr lang="en-US" sz="3200" b="1" i="1" dirty="0"/>
          </a:p>
        </p:txBody>
      </p:sp>
      <p:sp>
        <p:nvSpPr>
          <p:cNvPr id="6" name="Rectangle 5"/>
          <p:cNvSpPr/>
          <p:nvPr/>
        </p:nvSpPr>
        <p:spPr>
          <a:xfrm>
            <a:off x="685800" y="1305342"/>
            <a:ext cx="8229600" cy="4216539"/>
          </a:xfrm>
          <a:prstGeom prst="rect">
            <a:avLst/>
          </a:prstGeom>
        </p:spPr>
        <p:txBody>
          <a:bodyPr wrap="square">
            <a:spAutoFit/>
          </a:bodyPr>
          <a:lstStyle/>
          <a:p>
            <a:pPr marL="457200" lvl="0" indent="-457200">
              <a:buFont typeface="Arial" charset="0"/>
              <a:buChar char="•"/>
            </a:pPr>
            <a:r>
              <a:rPr lang="en-US" sz="2400" dirty="0"/>
              <a:t>To what extent is the proposed project science-driven</a:t>
            </a:r>
            <a:r>
              <a:rPr lang="en-US" sz="2400" dirty="0" smtClean="0"/>
              <a:t>?</a:t>
            </a:r>
          </a:p>
          <a:p>
            <a:pPr marL="457200" lvl="0" indent="-457200">
              <a:buFont typeface="Arial" charset="0"/>
              <a:buChar char="•"/>
            </a:pPr>
            <a:r>
              <a:rPr lang="en-US" sz="2400" dirty="0"/>
              <a:t>To what extent is the proposed project innovative? </a:t>
            </a:r>
            <a:endParaRPr lang="en-US" sz="2400" dirty="0" smtClean="0"/>
          </a:p>
          <a:p>
            <a:pPr marL="457200" lvl="0" indent="-457200">
              <a:buFont typeface="Arial" charset="0"/>
              <a:buChar char="•"/>
            </a:pPr>
            <a:r>
              <a:rPr lang="en-US" sz="2400" dirty="0"/>
              <a:t>To what extent does the proposed project involve close collaborations among stakeholders? </a:t>
            </a:r>
            <a:r>
              <a:rPr lang="en-US" sz="2400" dirty="0" smtClean="0"/>
              <a:t> </a:t>
            </a:r>
          </a:p>
          <a:p>
            <a:pPr marL="457200" lvl="0" indent="-457200">
              <a:buFont typeface="Arial" charset="0"/>
              <a:buChar char="•"/>
            </a:pPr>
            <a:r>
              <a:rPr lang="en-US" sz="2400" dirty="0"/>
              <a:t>To what extent does the proposed project build on existing, recognized capabilities? </a:t>
            </a:r>
            <a:endParaRPr lang="en-US" sz="2400" dirty="0" smtClean="0"/>
          </a:p>
          <a:p>
            <a:pPr marL="457200" lvl="0" indent="-457200">
              <a:buFont typeface="Arial" charset="0"/>
              <a:buChar char="•"/>
            </a:pPr>
            <a:r>
              <a:rPr lang="en-US" sz="2400" dirty="0"/>
              <a:t>How well described are the project plans, and system and process architecture? </a:t>
            </a:r>
            <a:endParaRPr lang="en-US" sz="2400" dirty="0" smtClean="0"/>
          </a:p>
          <a:p>
            <a:pPr marL="457200" lvl="0" indent="-457200">
              <a:buFont typeface="Arial" charset="0"/>
              <a:buChar char="•"/>
            </a:pPr>
            <a:r>
              <a:rPr lang="en-US" sz="2400" dirty="0"/>
              <a:t>How well does the project address the achievement of sustained and sustainable impacts? </a:t>
            </a:r>
            <a:endParaRPr lang="en-US" sz="2400" dirty="0" smtClean="0"/>
          </a:p>
          <a:p>
            <a:pPr marL="457200" lvl="0" indent="-457200">
              <a:buFont typeface="Arial" charset="0"/>
              <a:buChar char="•"/>
            </a:pPr>
            <a:endParaRPr lang="en-US" sz="2800" dirty="0"/>
          </a:p>
        </p:txBody>
      </p:sp>
      <p:sp>
        <p:nvSpPr>
          <p:cNvPr id="3" name="Slide Number Placeholder 2"/>
          <p:cNvSpPr>
            <a:spLocks noGrp="1"/>
          </p:cNvSpPr>
          <p:nvPr>
            <p:ph type="sldNum" sz="quarter" idx="12"/>
          </p:nvPr>
        </p:nvSpPr>
        <p:spPr/>
        <p:txBody>
          <a:bodyPr/>
          <a:lstStyle/>
          <a:p>
            <a:fld id="{1403A9F4-2153-4E30-848A-357EB84591DA}" type="slidenum">
              <a:rPr lang="en-US" smtClean="0"/>
              <a:t>31</a:t>
            </a:fld>
            <a:endParaRPr lang="en-US"/>
          </a:p>
        </p:txBody>
      </p:sp>
      <p:sp>
        <p:nvSpPr>
          <p:cNvPr id="4" name="Date Placeholder 3"/>
          <p:cNvSpPr>
            <a:spLocks noGrp="1"/>
          </p:cNvSpPr>
          <p:nvPr>
            <p:ph type="dt" sz="half" idx="10"/>
          </p:nvPr>
        </p:nvSpPr>
        <p:spPr/>
        <p:txBody>
          <a:bodyPr/>
          <a:lstStyle/>
          <a:p>
            <a:r>
              <a:rPr lang="en-US" smtClean="0"/>
              <a:t>NSF 18-531</a:t>
            </a:r>
            <a:endParaRPr lang="en-US" dirty="0"/>
          </a:p>
        </p:txBody>
      </p:sp>
    </p:spTree>
    <p:extLst>
      <p:ext uri="{BB962C8B-B14F-4D97-AF65-F5344CB8AC3E}">
        <p14:creationId xmlns:p14="http://schemas.microsoft.com/office/powerpoint/2010/main" val="10836918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b="1" dirty="0" smtClean="0"/>
              <a:t>A Competitive CSSI Proposal Will:</a:t>
            </a:r>
            <a:endParaRPr lang="en-US" sz="3200" b="1" i="1" dirty="0"/>
          </a:p>
        </p:txBody>
      </p:sp>
      <p:sp>
        <p:nvSpPr>
          <p:cNvPr id="6" name="Rectangle 5"/>
          <p:cNvSpPr/>
          <p:nvPr/>
        </p:nvSpPr>
        <p:spPr>
          <a:xfrm>
            <a:off x="685800" y="1305342"/>
            <a:ext cx="8229600" cy="4893647"/>
          </a:xfrm>
          <a:prstGeom prst="rect">
            <a:avLst/>
          </a:prstGeom>
        </p:spPr>
        <p:txBody>
          <a:bodyPr wrap="square">
            <a:spAutoFit/>
          </a:bodyPr>
          <a:lstStyle/>
          <a:p>
            <a:pPr marL="342900" marR="0" lvl="0" indent="-342900">
              <a:spcBef>
                <a:spcPts val="0"/>
              </a:spcBef>
              <a:spcAft>
                <a:spcPts val="0"/>
              </a:spcAft>
              <a:buSzPct val="100000"/>
              <a:buFont typeface="Arial" charset="0"/>
              <a:buChar char="•"/>
              <a:tabLst>
                <a:tab pos="457200" algn="l"/>
              </a:tabLst>
            </a:pPr>
            <a:r>
              <a:rPr lang="en-US" sz="2400" dirty="0">
                <a:ea typeface="Times New Roman" charset="0"/>
                <a:cs typeface="Times New Roman" charset="0"/>
              </a:rPr>
              <a:t>Identify science and engineering challenges where the proposed cyberinfrastructure enables fundamental new science advances, and describe how the proposed project fosters partnerships and community development that will have a significant impact on science and engineering </a:t>
            </a:r>
            <a:r>
              <a:rPr lang="en-US" sz="2400" dirty="0" smtClean="0">
                <a:ea typeface="Times New Roman" charset="0"/>
                <a:cs typeface="Times New Roman" charset="0"/>
              </a:rPr>
              <a:t>research</a:t>
            </a:r>
          </a:p>
          <a:p>
            <a:pPr marL="342900" marR="0" lvl="0" indent="-342900">
              <a:spcBef>
                <a:spcPts val="0"/>
              </a:spcBef>
              <a:spcAft>
                <a:spcPts val="0"/>
              </a:spcAft>
              <a:buSzPct val="100000"/>
              <a:buFont typeface="Arial" charset="0"/>
              <a:buChar char="•"/>
              <a:tabLst>
                <a:tab pos="457200" algn="l"/>
              </a:tabLst>
            </a:pPr>
            <a:endParaRPr lang="en-US" sz="2400" dirty="0" smtClean="0">
              <a:ea typeface="ＭＳ 明朝" charset="-128"/>
              <a:cs typeface="Times New Roman" charset="0"/>
            </a:endParaRPr>
          </a:p>
          <a:p>
            <a:pPr marL="342900" marR="0" lvl="0" indent="-342900">
              <a:spcBef>
                <a:spcPts val="0"/>
              </a:spcBef>
              <a:spcAft>
                <a:spcPts val="0"/>
              </a:spcAft>
              <a:buSzPct val="100000"/>
              <a:buFont typeface="Arial" charset="0"/>
              <a:buChar char="•"/>
              <a:tabLst>
                <a:tab pos="457200" algn="l"/>
              </a:tabLst>
            </a:pPr>
            <a:r>
              <a:rPr lang="en-US" sz="2400" dirty="0" smtClean="0">
                <a:ea typeface="Times New Roman" charset="0"/>
                <a:cs typeface="Times New Roman" charset="0"/>
              </a:rPr>
              <a:t>Indicate </a:t>
            </a:r>
            <a:r>
              <a:rPr lang="en-US" sz="2400" dirty="0">
                <a:ea typeface="Times New Roman" charset="0"/>
                <a:cs typeface="Times New Roman" charset="0"/>
              </a:rPr>
              <a:t>how the proposed cyberinfrastructure builds capability, capacity and cohesiveness of a national CI ecosystem; </a:t>
            </a:r>
            <a:r>
              <a:rPr lang="en-US" sz="2400" dirty="0" smtClean="0">
                <a:ea typeface="Times New Roman" charset="0"/>
                <a:cs typeface="Times New Roman" charset="0"/>
              </a:rPr>
              <a:t>and</a:t>
            </a:r>
          </a:p>
          <a:p>
            <a:pPr marL="342900" marR="0" lvl="0" indent="-342900">
              <a:spcBef>
                <a:spcPts val="0"/>
              </a:spcBef>
              <a:spcAft>
                <a:spcPts val="0"/>
              </a:spcAft>
              <a:buSzPct val="100000"/>
              <a:buFont typeface="Arial" charset="0"/>
              <a:buChar char="•"/>
              <a:tabLst>
                <a:tab pos="457200" algn="l"/>
              </a:tabLst>
            </a:pPr>
            <a:endParaRPr lang="en-US" sz="2400" dirty="0" smtClean="0">
              <a:ea typeface="ＭＳ 明朝" charset="-128"/>
              <a:cs typeface="Times New Roman" charset="0"/>
            </a:endParaRPr>
          </a:p>
          <a:p>
            <a:pPr marL="342900" marR="0" lvl="0" indent="-342900">
              <a:spcBef>
                <a:spcPts val="0"/>
              </a:spcBef>
              <a:spcAft>
                <a:spcPts val="0"/>
              </a:spcAft>
              <a:buSzPct val="100000"/>
              <a:buFont typeface="Arial" charset="0"/>
              <a:buChar char="•"/>
              <a:tabLst>
                <a:tab pos="457200" algn="l"/>
              </a:tabLst>
            </a:pPr>
            <a:r>
              <a:rPr lang="en-US" sz="2400" dirty="0" smtClean="0">
                <a:ea typeface="Times New Roman" charset="0"/>
                <a:cs typeface="Times New Roman" charset="0"/>
              </a:rPr>
              <a:t>Provide </a:t>
            </a:r>
            <a:r>
              <a:rPr lang="en-US" sz="2400" dirty="0">
                <a:ea typeface="Times New Roman" charset="0"/>
                <a:cs typeface="Times New Roman" charset="0"/>
              </a:rPr>
              <a:t>a compelling discussion of the cyberinfrastructure’s potential use by a wider audience and its contribution to a national cyberinfrastructure.</a:t>
            </a:r>
            <a:endParaRPr lang="en-US" sz="2400" dirty="0">
              <a:effectLst/>
              <a:ea typeface="ＭＳ 明朝" charset="-128"/>
              <a:cs typeface="Times New Roman" charset="0"/>
            </a:endParaRPr>
          </a:p>
        </p:txBody>
      </p:sp>
      <p:sp>
        <p:nvSpPr>
          <p:cNvPr id="3" name="Slide Number Placeholder 2"/>
          <p:cNvSpPr>
            <a:spLocks noGrp="1"/>
          </p:cNvSpPr>
          <p:nvPr>
            <p:ph type="sldNum" sz="quarter" idx="12"/>
          </p:nvPr>
        </p:nvSpPr>
        <p:spPr/>
        <p:txBody>
          <a:bodyPr/>
          <a:lstStyle/>
          <a:p>
            <a:fld id="{1403A9F4-2153-4E30-848A-357EB84591DA}" type="slidenum">
              <a:rPr lang="en-US" smtClean="0"/>
              <a:t>32</a:t>
            </a:fld>
            <a:endParaRPr lang="en-US"/>
          </a:p>
        </p:txBody>
      </p:sp>
      <p:sp>
        <p:nvSpPr>
          <p:cNvPr id="4" name="Date Placeholder 3"/>
          <p:cNvSpPr>
            <a:spLocks noGrp="1"/>
          </p:cNvSpPr>
          <p:nvPr>
            <p:ph type="dt" sz="half" idx="10"/>
          </p:nvPr>
        </p:nvSpPr>
        <p:spPr/>
        <p:txBody>
          <a:bodyPr/>
          <a:lstStyle/>
          <a:p>
            <a:r>
              <a:rPr lang="en-US" smtClean="0"/>
              <a:t>NSF 18-531</a:t>
            </a:r>
            <a:endParaRPr lang="en-US" dirty="0"/>
          </a:p>
        </p:txBody>
      </p:sp>
    </p:spTree>
    <p:extLst>
      <p:ext uri="{BB962C8B-B14F-4D97-AF65-F5344CB8AC3E}">
        <p14:creationId xmlns:p14="http://schemas.microsoft.com/office/powerpoint/2010/main" val="17126631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62200"/>
            <a:ext cx="8229600" cy="1143000"/>
          </a:xfrm>
        </p:spPr>
        <p:txBody>
          <a:bodyPr/>
          <a:lstStyle/>
          <a:p>
            <a:r>
              <a:rPr lang="en-US" dirty="0" smtClean="0"/>
              <a:t>Questions?</a:t>
            </a:r>
            <a:endParaRPr lang="en-US" dirty="0"/>
          </a:p>
        </p:txBody>
      </p:sp>
    </p:spTree>
    <p:extLst>
      <p:ext uri="{BB962C8B-B14F-4D97-AF65-F5344CB8AC3E}">
        <p14:creationId xmlns:p14="http://schemas.microsoft.com/office/powerpoint/2010/main" val="12709225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3200" b="1" dirty="0" smtClean="0"/>
              <a:t>Questions and Answers (1)</a:t>
            </a:r>
            <a:endParaRPr lang="en-US" sz="3200" b="1" dirty="0"/>
          </a:p>
        </p:txBody>
      </p:sp>
      <p:sp>
        <p:nvSpPr>
          <p:cNvPr id="3" name="TextBox 2"/>
          <p:cNvSpPr txBox="1"/>
          <p:nvPr/>
        </p:nvSpPr>
        <p:spPr>
          <a:xfrm>
            <a:off x="533400" y="685800"/>
            <a:ext cx="8077200" cy="5909310"/>
          </a:xfrm>
          <a:prstGeom prst="rect">
            <a:avLst/>
          </a:prstGeom>
          <a:noFill/>
        </p:spPr>
        <p:txBody>
          <a:bodyPr wrap="square" rtlCol="0">
            <a:spAutoFit/>
          </a:bodyPr>
          <a:lstStyle/>
          <a:p>
            <a:pPr marL="285750" indent="-285750">
              <a:buFont typeface="Arial" charset="0"/>
              <a:buChar char="•"/>
            </a:pPr>
            <a:r>
              <a:rPr lang="en-US" dirty="0" smtClean="0"/>
              <a:t>If I am the PI on a proposal to NSF 18-531:</a:t>
            </a:r>
          </a:p>
          <a:p>
            <a:pPr marL="742950" lvl="1" indent="-285750">
              <a:buFont typeface="Arial" charset="0"/>
              <a:buChar char="•"/>
            </a:pPr>
            <a:r>
              <a:rPr lang="en-US" dirty="0" smtClean="0"/>
              <a:t>Can I be the PI on any other </a:t>
            </a:r>
            <a:r>
              <a:rPr lang="en-US" dirty="0"/>
              <a:t>proposal to NSF 18-531</a:t>
            </a:r>
            <a:r>
              <a:rPr lang="en-US" dirty="0" smtClean="0"/>
              <a:t>?		NO</a:t>
            </a:r>
          </a:p>
          <a:p>
            <a:pPr marL="742950" lvl="1" indent="-285750">
              <a:buFont typeface="Arial" charset="0"/>
              <a:buChar char="•"/>
            </a:pPr>
            <a:r>
              <a:rPr lang="en-US" dirty="0"/>
              <a:t>Can I be </a:t>
            </a:r>
            <a:r>
              <a:rPr lang="en-US" dirty="0" smtClean="0"/>
              <a:t>a co-PI </a:t>
            </a:r>
            <a:r>
              <a:rPr lang="en-US" dirty="0"/>
              <a:t>on any other proposal to NSF 18-531</a:t>
            </a:r>
            <a:r>
              <a:rPr lang="en-US" dirty="0" smtClean="0"/>
              <a:t>?</a:t>
            </a:r>
            <a:r>
              <a:rPr lang="en-US" dirty="0"/>
              <a:t>	</a:t>
            </a:r>
            <a:r>
              <a:rPr lang="en-US" dirty="0" smtClean="0"/>
              <a:t>	NO</a:t>
            </a:r>
            <a:endParaRPr lang="en-US" dirty="0"/>
          </a:p>
          <a:p>
            <a:pPr marL="742950" lvl="1" indent="-285750">
              <a:buFont typeface="Arial" charset="0"/>
              <a:buChar char="•"/>
            </a:pPr>
            <a:r>
              <a:rPr lang="en-US" dirty="0"/>
              <a:t>Can I be </a:t>
            </a:r>
            <a:r>
              <a:rPr lang="en-US" dirty="0" smtClean="0"/>
              <a:t>Senior Personnel on </a:t>
            </a:r>
            <a:r>
              <a:rPr lang="en-US" dirty="0"/>
              <a:t>any other </a:t>
            </a:r>
            <a:r>
              <a:rPr lang="en-US" dirty="0" smtClean="0"/>
              <a:t>proposal </a:t>
            </a:r>
            <a:r>
              <a:rPr lang="en-US" dirty="0"/>
              <a:t>to NSF 18-531</a:t>
            </a:r>
            <a:r>
              <a:rPr lang="en-US" dirty="0" smtClean="0"/>
              <a:t>?</a:t>
            </a:r>
            <a:r>
              <a:rPr lang="en-US" dirty="0"/>
              <a:t>	NO</a:t>
            </a:r>
          </a:p>
          <a:p>
            <a:pPr marL="742950" lvl="1" indent="-285750">
              <a:buFont typeface="Arial" charset="0"/>
              <a:buChar char="•"/>
            </a:pPr>
            <a:endParaRPr lang="en-US" dirty="0" smtClean="0"/>
          </a:p>
          <a:p>
            <a:pPr marL="285750" indent="-285750">
              <a:buFont typeface="Arial" charset="0"/>
              <a:buChar char="•"/>
            </a:pPr>
            <a:r>
              <a:rPr lang="en-US" dirty="0"/>
              <a:t>If I am a co-PI </a:t>
            </a:r>
            <a:r>
              <a:rPr lang="en-US" dirty="0" smtClean="0"/>
              <a:t>on </a:t>
            </a:r>
            <a:r>
              <a:rPr lang="en-US" dirty="0"/>
              <a:t>a proposal to NSF </a:t>
            </a:r>
            <a:r>
              <a:rPr lang="en-US" dirty="0" smtClean="0"/>
              <a:t>18-531:</a:t>
            </a:r>
            <a:endParaRPr lang="en-US" dirty="0"/>
          </a:p>
          <a:p>
            <a:pPr marL="742950" lvl="1" indent="-285750">
              <a:buFont typeface="Arial" charset="0"/>
              <a:buChar char="•"/>
            </a:pPr>
            <a:r>
              <a:rPr lang="en-US" dirty="0"/>
              <a:t>Can I be the PI on any other proposal to NSF 18-531?		NO</a:t>
            </a:r>
          </a:p>
          <a:p>
            <a:pPr marL="742950" lvl="1" indent="-285750">
              <a:buFont typeface="Arial" charset="0"/>
              <a:buChar char="•"/>
            </a:pPr>
            <a:r>
              <a:rPr lang="en-US" dirty="0"/>
              <a:t>Can I be a co-PI on any other proposal to NSF 18-531?		NO</a:t>
            </a:r>
          </a:p>
          <a:p>
            <a:pPr marL="742950" lvl="1" indent="-285750">
              <a:buFont typeface="Arial" charset="0"/>
              <a:buChar char="•"/>
            </a:pPr>
            <a:r>
              <a:rPr lang="en-US" dirty="0"/>
              <a:t>Can I be Senior Personnel on any other proposal to NSF 18-531?	NO</a:t>
            </a:r>
          </a:p>
          <a:p>
            <a:pPr marL="742950" lvl="1" indent="-285750">
              <a:buFont typeface="Arial" charset="0"/>
              <a:buChar char="•"/>
            </a:pPr>
            <a:endParaRPr lang="en-US" dirty="0" smtClean="0"/>
          </a:p>
          <a:p>
            <a:pPr marL="285750" indent="-285750">
              <a:buFont typeface="Arial" charset="0"/>
              <a:buChar char="•"/>
            </a:pPr>
            <a:r>
              <a:rPr lang="en-US" dirty="0"/>
              <a:t>If I am Senior Personnel </a:t>
            </a:r>
            <a:r>
              <a:rPr lang="en-US" dirty="0" smtClean="0"/>
              <a:t>on </a:t>
            </a:r>
            <a:r>
              <a:rPr lang="en-US" dirty="0"/>
              <a:t>a proposal to NSF </a:t>
            </a:r>
            <a:r>
              <a:rPr lang="en-US" dirty="0" smtClean="0"/>
              <a:t>18-531:</a:t>
            </a:r>
            <a:endParaRPr lang="en-US" dirty="0"/>
          </a:p>
          <a:p>
            <a:pPr marL="742950" lvl="1" indent="-285750">
              <a:buFont typeface="Arial" charset="0"/>
              <a:buChar char="•"/>
            </a:pPr>
            <a:r>
              <a:rPr lang="en-US" dirty="0"/>
              <a:t>Can I be the PI on any other proposal to NSF 18-531?		NO</a:t>
            </a:r>
          </a:p>
          <a:p>
            <a:pPr marL="742950" lvl="1" indent="-285750">
              <a:buFont typeface="Arial" charset="0"/>
              <a:buChar char="•"/>
            </a:pPr>
            <a:r>
              <a:rPr lang="en-US" dirty="0"/>
              <a:t>Can I be a co-PI on any other proposal to NSF 18-531?		NO</a:t>
            </a:r>
          </a:p>
          <a:p>
            <a:pPr marL="742950" lvl="1" indent="-285750">
              <a:buFont typeface="Arial" charset="0"/>
              <a:buChar char="•"/>
            </a:pPr>
            <a:r>
              <a:rPr lang="en-US" dirty="0"/>
              <a:t>Can I be Senior Personnel on any other proposal to NSF 18-531?	NO</a:t>
            </a:r>
          </a:p>
          <a:p>
            <a:pPr marL="742950" lvl="1" indent="-285750">
              <a:buFont typeface="Arial" charset="0"/>
              <a:buChar char="•"/>
            </a:pPr>
            <a:endParaRPr lang="en-US" dirty="0"/>
          </a:p>
          <a:p>
            <a:r>
              <a:rPr lang="en-US" b="1" i="1" dirty="0"/>
              <a:t>An individual may participate as PI, co-PI, or other Senior Personnel on at most one proposal across the Elements and Framework Implementations for this solicitation</a:t>
            </a:r>
            <a:r>
              <a:rPr lang="en-US" b="1" i="1" dirty="0" smtClean="0"/>
              <a:t>.</a:t>
            </a:r>
          </a:p>
          <a:p>
            <a:endParaRPr lang="en-US" b="1" i="1" dirty="0"/>
          </a:p>
          <a:p>
            <a:r>
              <a:rPr lang="en-US" b="1" i="1" dirty="0"/>
              <a:t>In the event that any individual exceeds this limit, any proposal submitted to this solicitation with this individual listed as PI, co-PI, or Senior Personnel after the first proposal is received at NSF </a:t>
            </a:r>
            <a:r>
              <a:rPr lang="en-US" b="1" i="1" u="sng" dirty="0"/>
              <a:t>will be returned without review</a:t>
            </a:r>
            <a:r>
              <a:rPr lang="en-US" b="1" i="1" dirty="0"/>
              <a:t>.</a:t>
            </a:r>
          </a:p>
        </p:txBody>
      </p:sp>
    </p:spTree>
    <p:extLst>
      <p:ext uri="{BB962C8B-B14F-4D97-AF65-F5344CB8AC3E}">
        <p14:creationId xmlns:p14="http://schemas.microsoft.com/office/powerpoint/2010/main" val="15788799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3200" b="1" dirty="0" smtClean="0"/>
              <a:t>Questions and Answers (2) </a:t>
            </a:r>
            <a:endParaRPr lang="en-US" sz="3200" b="1" dirty="0"/>
          </a:p>
        </p:txBody>
      </p:sp>
      <p:sp>
        <p:nvSpPr>
          <p:cNvPr id="3" name="TextBox 2"/>
          <p:cNvSpPr txBox="1"/>
          <p:nvPr/>
        </p:nvSpPr>
        <p:spPr>
          <a:xfrm>
            <a:off x="533400" y="838200"/>
            <a:ext cx="8077200" cy="4524315"/>
          </a:xfrm>
          <a:prstGeom prst="rect">
            <a:avLst/>
          </a:prstGeom>
          <a:noFill/>
        </p:spPr>
        <p:txBody>
          <a:bodyPr wrap="square" rtlCol="0">
            <a:spAutoFit/>
          </a:bodyPr>
          <a:lstStyle/>
          <a:p>
            <a:pPr marL="285750" indent="-285750">
              <a:buFont typeface="Arial" charset="0"/>
              <a:buChar char="•"/>
            </a:pPr>
            <a:r>
              <a:rPr lang="en-US" dirty="0" smtClean="0"/>
              <a:t>When are proposals due?</a:t>
            </a:r>
          </a:p>
          <a:p>
            <a:pPr marL="742950" lvl="1" indent="-285750">
              <a:buFont typeface="Arial" charset="0"/>
              <a:buChar char="•"/>
            </a:pPr>
            <a:r>
              <a:rPr lang="en-US" b="1" i="1" dirty="0" smtClean="0"/>
              <a:t>April 18, 2018</a:t>
            </a:r>
            <a:r>
              <a:rPr lang="en-US" dirty="0" smtClean="0"/>
              <a:t>. </a:t>
            </a:r>
            <a:endParaRPr lang="en-US" dirty="0"/>
          </a:p>
          <a:p>
            <a:pPr marL="742950" lvl="1" indent="-285750">
              <a:buFont typeface="Arial" charset="0"/>
              <a:buChar char="•"/>
            </a:pPr>
            <a:r>
              <a:rPr lang="en-US" dirty="0"/>
              <a:t>Proposals must be received by </a:t>
            </a:r>
            <a:r>
              <a:rPr lang="en-US" b="1" dirty="0"/>
              <a:t>5 p.m. submitter's local </a:t>
            </a:r>
            <a:r>
              <a:rPr lang="en-US" b="1" dirty="0" smtClean="0"/>
              <a:t>time</a:t>
            </a:r>
            <a:r>
              <a:rPr lang="en-US" dirty="0" smtClean="0"/>
              <a:t>. </a:t>
            </a:r>
          </a:p>
          <a:p>
            <a:pPr marL="742950" lvl="1" indent="-285750">
              <a:buFont typeface="Arial" charset="0"/>
              <a:buChar char="•"/>
            </a:pPr>
            <a:r>
              <a:rPr lang="en-US" dirty="0" smtClean="0"/>
              <a:t>Failure </a:t>
            </a:r>
            <a:r>
              <a:rPr lang="en-US" dirty="0"/>
              <a:t>to submit by </a:t>
            </a:r>
            <a:r>
              <a:rPr lang="en-US" dirty="0" smtClean="0"/>
              <a:t>5 p.m</a:t>
            </a:r>
            <a:r>
              <a:rPr lang="en-US" dirty="0"/>
              <a:t>. submitter’s local time will result in the proposal not being accepted. </a:t>
            </a:r>
            <a:endParaRPr lang="en-US" dirty="0" smtClean="0"/>
          </a:p>
          <a:p>
            <a:pPr marL="742950" lvl="1" indent="-285750">
              <a:buFont typeface="Arial" charset="0"/>
              <a:buChar char="•"/>
            </a:pPr>
            <a:endParaRPr lang="en-US" dirty="0"/>
          </a:p>
          <a:p>
            <a:pPr marL="285750" indent="-285750">
              <a:buFont typeface="Arial" charset="0"/>
              <a:buChar char="•"/>
            </a:pPr>
            <a:r>
              <a:rPr lang="en-US" dirty="0" smtClean="0"/>
              <a:t>How </a:t>
            </a:r>
            <a:r>
              <a:rPr lang="en-US" dirty="0"/>
              <a:t>do I submit a proposal to this program?</a:t>
            </a:r>
          </a:p>
          <a:p>
            <a:pPr marL="742950" lvl="1" indent="-285750">
              <a:buFont typeface="Arial" charset="0"/>
              <a:buChar char="•"/>
            </a:pPr>
            <a:r>
              <a:rPr lang="en-US" dirty="0"/>
              <a:t>Please carefully read and follow the instructions provided in </a:t>
            </a:r>
            <a:r>
              <a:rPr lang="en-US" dirty="0" smtClean="0"/>
              <a:t>the </a:t>
            </a:r>
            <a:r>
              <a:rPr lang="en-US" dirty="0"/>
              <a:t>solicitation itself </a:t>
            </a:r>
            <a:r>
              <a:rPr lang="en-US" dirty="0" smtClean="0"/>
              <a:t>(</a:t>
            </a:r>
            <a:r>
              <a:rPr lang="en-US" u="sng" dirty="0">
                <a:hlinkClick r:id="rId3"/>
              </a:rPr>
              <a:t>https://</a:t>
            </a:r>
            <a:r>
              <a:rPr lang="en-US" u="sng" dirty="0" smtClean="0">
                <a:hlinkClick r:id="rId3"/>
              </a:rPr>
              <a:t>www.nsf.gov/pubs/2018/nsf18531/nsf18531.htm</a:t>
            </a:r>
            <a:r>
              <a:rPr lang="en-US" dirty="0" smtClean="0"/>
              <a:t>) </a:t>
            </a:r>
            <a:r>
              <a:rPr lang="en-US" dirty="0"/>
              <a:t>and </a:t>
            </a:r>
            <a:r>
              <a:rPr lang="en-US" dirty="0" smtClean="0"/>
              <a:t>the </a:t>
            </a:r>
            <a:r>
              <a:rPr lang="en-US" dirty="0"/>
              <a:t>NSF </a:t>
            </a:r>
            <a:r>
              <a:rPr lang="en-US" i="1" dirty="0"/>
              <a:t>Proposal &amp; Award Policies &amp; Procedures Guide (PAPPG</a:t>
            </a:r>
            <a:r>
              <a:rPr lang="en-US" i="1" dirty="0" smtClean="0"/>
              <a:t>) </a:t>
            </a:r>
            <a:r>
              <a:rPr lang="en-US" dirty="0" smtClean="0"/>
              <a:t>available </a:t>
            </a:r>
            <a:r>
              <a:rPr lang="en-US" dirty="0"/>
              <a:t>at </a:t>
            </a:r>
            <a:r>
              <a:rPr lang="en-US" dirty="0" smtClean="0"/>
              <a:t>(</a:t>
            </a:r>
            <a:r>
              <a:rPr lang="en-US" u="sng" dirty="0">
                <a:hlinkClick r:id="rId4"/>
              </a:rPr>
              <a:t>https://</a:t>
            </a:r>
            <a:r>
              <a:rPr lang="en-US" u="sng" dirty="0" smtClean="0">
                <a:hlinkClick r:id="rId4"/>
              </a:rPr>
              <a:t>www.nsf.gov/pubs/policydocs/pappg18_1/index.jsp</a:t>
            </a:r>
            <a:r>
              <a:rPr lang="en-US" dirty="0" smtClean="0"/>
              <a:t>).  </a:t>
            </a:r>
            <a:r>
              <a:rPr lang="en-US" dirty="0"/>
              <a:t>If you need additional help preparing and submitting your proposal, we recommend that you contact your institution's Sponsored Projects Office. </a:t>
            </a:r>
          </a:p>
          <a:p>
            <a:pPr lvl="0"/>
            <a:endParaRPr lang="en-US" b="1" dirty="0"/>
          </a:p>
          <a:p>
            <a:pPr marL="285750" lvl="0" indent="-285750">
              <a:buFont typeface="Arial" charset="0"/>
              <a:buChar char="•"/>
            </a:pPr>
            <a:r>
              <a:rPr lang="en-US" dirty="0" smtClean="0"/>
              <a:t>Do </a:t>
            </a:r>
            <a:r>
              <a:rPr lang="en-US" dirty="0"/>
              <a:t>I need to use </a:t>
            </a:r>
            <a:r>
              <a:rPr lang="en-US" dirty="0" err="1"/>
              <a:t>Grants.gov</a:t>
            </a:r>
            <a:r>
              <a:rPr lang="en-US" dirty="0"/>
              <a:t> or Fastlane to apply?</a:t>
            </a:r>
          </a:p>
          <a:p>
            <a:pPr marL="742950" lvl="1" indent="-285750">
              <a:buFont typeface="Arial" charset="0"/>
              <a:buChar char="•"/>
            </a:pPr>
            <a:r>
              <a:rPr lang="en-US" dirty="0"/>
              <a:t>You may use either </a:t>
            </a:r>
            <a:r>
              <a:rPr lang="en-US" dirty="0" err="1"/>
              <a:t>Grants.gov</a:t>
            </a:r>
            <a:r>
              <a:rPr lang="en-US" dirty="0"/>
              <a:t> or Fastlane. </a:t>
            </a:r>
          </a:p>
        </p:txBody>
      </p:sp>
    </p:spTree>
    <p:extLst>
      <p:ext uri="{BB962C8B-B14F-4D97-AF65-F5344CB8AC3E}">
        <p14:creationId xmlns:p14="http://schemas.microsoft.com/office/powerpoint/2010/main" val="8962118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3200" b="1" dirty="0" smtClean="0"/>
              <a:t>Questions and Answers (3)</a:t>
            </a:r>
            <a:endParaRPr lang="en-US" sz="3200" b="1" dirty="0"/>
          </a:p>
        </p:txBody>
      </p:sp>
      <p:sp>
        <p:nvSpPr>
          <p:cNvPr id="3" name="TextBox 2"/>
          <p:cNvSpPr txBox="1"/>
          <p:nvPr/>
        </p:nvSpPr>
        <p:spPr>
          <a:xfrm>
            <a:off x="533400" y="838200"/>
            <a:ext cx="8077200" cy="4524315"/>
          </a:xfrm>
          <a:prstGeom prst="rect">
            <a:avLst/>
          </a:prstGeom>
          <a:noFill/>
        </p:spPr>
        <p:txBody>
          <a:bodyPr wrap="square" rtlCol="0">
            <a:spAutoFit/>
          </a:bodyPr>
          <a:lstStyle/>
          <a:p>
            <a:pPr marL="285750" indent="-285750">
              <a:buFont typeface="Arial" charset="0"/>
              <a:buChar char="•"/>
            </a:pPr>
            <a:r>
              <a:rPr lang="en-US" b="1" i="1" dirty="0" smtClean="0"/>
              <a:t>What types of organizations organizations are allowed to submit proposals?</a:t>
            </a:r>
          </a:p>
          <a:p>
            <a:pPr marL="742950" lvl="1" indent="-285750">
              <a:buFont typeface="Arial" charset="0"/>
              <a:buChar char="•"/>
            </a:pPr>
            <a:r>
              <a:rPr lang="en-US" b="1" i="1" dirty="0"/>
              <a:t>Universities and Colleges </a:t>
            </a:r>
            <a:r>
              <a:rPr lang="en-US" dirty="0"/>
              <a:t>- Universities and two- and four-year colleges (including community colleges) accredited in, and having a campus located in, the US acting on behalf of their faculty members. Such organizations also are referred to as academic institutions. </a:t>
            </a:r>
          </a:p>
          <a:p>
            <a:pPr marL="742950" lvl="1" indent="-285750">
              <a:buFont typeface="Arial" charset="0"/>
              <a:buChar char="•"/>
            </a:pPr>
            <a:r>
              <a:rPr lang="en-US" b="1" i="1" dirty="0"/>
              <a:t>Non-profit, non-academic organizations</a:t>
            </a:r>
            <a:r>
              <a:rPr lang="en-US" dirty="0"/>
              <a:t>: Independent museums, observatories, research labs, professional societies and similar organizations in the U.S. associated with educational or research activities. </a:t>
            </a:r>
          </a:p>
          <a:p>
            <a:pPr marL="742950" lvl="1" indent="-285750">
              <a:buFont typeface="Arial" charset="0"/>
              <a:buChar char="•"/>
            </a:pPr>
            <a:r>
              <a:rPr lang="en-US" b="1" i="1" dirty="0"/>
              <a:t>NSF-sponsored federally funded research and development centers (FFRDCs</a:t>
            </a:r>
            <a:r>
              <a:rPr lang="en-US" b="1" i="1" dirty="0" smtClean="0"/>
              <a:t>)</a:t>
            </a:r>
            <a:r>
              <a:rPr lang="en-US" dirty="0" smtClean="0"/>
              <a:t>, </a:t>
            </a:r>
            <a:r>
              <a:rPr lang="en-US" dirty="0"/>
              <a:t>provided that they are not including costs for which federal funds have already been awarded or are expected to be awarded. </a:t>
            </a:r>
          </a:p>
          <a:p>
            <a:pPr marL="1200150" lvl="2" indent="-285750">
              <a:buFont typeface="Arial" charset="0"/>
              <a:buChar char="•"/>
            </a:pPr>
            <a:endParaRPr lang="en-US" dirty="0" smtClean="0"/>
          </a:p>
          <a:p>
            <a:pPr marL="285750" indent="-285750">
              <a:buFont typeface="Arial" charset="0"/>
              <a:buChar char="•"/>
            </a:pPr>
            <a:r>
              <a:rPr lang="en-US" b="1" i="1" dirty="0" smtClean="0"/>
              <a:t>How can other organizations (e.g., industry, international partners) participate?</a:t>
            </a:r>
            <a:endParaRPr lang="en-US" b="1" i="1" dirty="0"/>
          </a:p>
          <a:p>
            <a:pPr marL="742950" lvl="1" indent="-285750">
              <a:buFont typeface="Arial" charset="0"/>
              <a:buChar char="•"/>
            </a:pPr>
            <a:r>
              <a:rPr lang="en-US" dirty="0" smtClean="0"/>
              <a:t>Organizations </a:t>
            </a:r>
            <a:r>
              <a:rPr lang="en-US" dirty="0"/>
              <a:t>eligible to serve as </a:t>
            </a:r>
            <a:r>
              <a:rPr lang="en-US" dirty="0" err="1"/>
              <a:t>subawardees</a:t>
            </a:r>
            <a:r>
              <a:rPr lang="en-US" dirty="0"/>
              <a:t> are all </a:t>
            </a:r>
            <a:r>
              <a:rPr lang="en-US" dirty="0" smtClean="0"/>
              <a:t>organizations </a:t>
            </a:r>
            <a:r>
              <a:rPr lang="en-US" dirty="0"/>
              <a:t>eligible under the guidelines of the NSF </a:t>
            </a:r>
            <a:r>
              <a:rPr lang="en-US" i="1" dirty="0"/>
              <a:t>Proposal &amp; Award Policies &amp; Procedures Guide (PAPPG</a:t>
            </a:r>
            <a:r>
              <a:rPr lang="en-US" i="1" dirty="0" smtClean="0"/>
              <a:t>)</a:t>
            </a:r>
            <a:r>
              <a:rPr lang="en-US" dirty="0" smtClean="0"/>
              <a:t>.</a:t>
            </a:r>
            <a:endParaRPr lang="en-US" dirty="0"/>
          </a:p>
        </p:txBody>
      </p:sp>
    </p:spTree>
    <p:extLst>
      <p:ext uri="{BB962C8B-B14F-4D97-AF65-F5344CB8AC3E}">
        <p14:creationId xmlns:p14="http://schemas.microsoft.com/office/powerpoint/2010/main" val="9807452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3200" b="1" dirty="0" smtClean="0"/>
              <a:t>Questions and Answers (4)</a:t>
            </a:r>
            <a:endParaRPr lang="en-US" sz="3200" b="1" dirty="0"/>
          </a:p>
        </p:txBody>
      </p:sp>
      <p:sp>
        <p:nvSpPr>
          <p:cNvPr id="3" name="TextBox 2"/>
          <p:cNvSpPr txBox="1"/>
          <p:nvPr/>
        </p:nvSpPr>
        <p:spPr>
          <a:xfrm>
            <a:off x="533400" y="838200"/>
            <a:ext cx="8077200" cy="3416320"/>
          </a:xfrm>
          <a:prstGeom prst="rect">
            <a:avLst/>
          </a:prstGeom>
          <a:noFill/>
        </p:spPr>
        <p:txBody>
          <a:bodyPr wrap="square" rtlCol="0">
            <a:spAutoFit/>
          </a:bodyPr>
          <a:lstStyle/>
          <a:p>
            <a:pPr marL="285750" indent="-285750">
              <a:buFont typeface="Arial" charset="0"/>
              <a:buChar char="•"/>
            </a:pPr>
            <a:r>
              <a:rPr lang="en-US" b="1" i="1" dirty="0" smtClean="0"/>
              <a:t>How can a proposal </a:t>
            </a:r>
            <a:r>
              <a:rPr lang="en-US" b="1" i="1" dirty="0"/>
              <a:t>integrate industry collaboration into the </a:t>
            </a:r>
            <a:r>
              <a:rPr lang="en-US" b="1" i="1" dirty="0" smtClean="0"/>
              <a:t>project?</a:t>
            </a:r>
            <a:r>
              <a:rPr lang="en-US" dirty="0"/>
              <a:t>   </a:t>
            </a:r>
            <a:endParaRPr lang="en-US" dirty="0" smtClean="0"/>
          </a:p>
          <a:p>
            <a:pPr marL="742950" lvl="1" indent="-285750">
              <a:buFont typeface="Arial" charset="0"/>
              <a:buChar char="•"/>
            </a:pPr>
            <a:r>
              <a:rPr lang="en-US" dirty="0" smtClean="0"/>
              <a:t>Industry </a:t>
            </a:r>
            <a:r>
              <a:rPr lang="en-US" dirty="0"/>
              <a:t>participants may be included as a </a:t>
            </a:r>
            <a:r>
              <a:rPr lang="en-US" dirty="0" err="1"/>
              <a:t>subaward</a:t>
            </a:r>
            <a:r>
              <a:rPr lang="en-US" dirty="0"/>
              <a:t> within the proposal.  </a:t>
            </a:r>
            <a:endParaRPr lang="en-US" dirty="0" smtClean="0"/>
          </a:p>
          <a:p>
            <a:pPr marL="742950" lvl="1" indent="-285750">
              <a:buFont typeface="Arial" charset="0"/>
              <a:buChar char="•"/>
            </a:pPr>
            <a:r>
              <a:rPr lang="en-US" dirty="0" smtClean="0"/>
              <a:t>Industry </a:t>
            </a:r>
            <a:r>
              <a:rPr lang="en-US" dirty="0"/>
              <a:t>investigators may serve as co-PIs or senior personnel on a proposal.  </a:t>
            </a:r>
            <a:r>
              <a:rPr lang="en-US" dirty="0" smtClean="0"/>
              <a:t>(See PAPPG, Part I</a:t>
            </a:r>
            <a:r>
              <a:rPr lang="en-US" dirty="0"/>
              <a:t>, </a:t>
            </a:r>
            <a:r>
              <a:rPr lang="en-US" dirty="0" smtClean="0"/>
              <a:t>E.3).</a:t>
            </a:r>
            <a:r>
              <a:rPr lang="en-US" dirty="0"/>
              <a:t>  </a:t>
            </a:r>
            <a:endParaRPr lang="en-US" dirty="0" smtClean="0"/>
          </a:p>
          <a:p>
            <a:pPr marL="742950" lvl="1" indent="-285750">
              <a:buFont typeface="Arial" charset="0"/>
              <a:buChar char="•"/>
            </a:pPr>
            <a:r>
              <a:rPr lang="en-US" dirty="0"/>
              <a:t>Industry participants may be (unfunded) collaborators.</a:t>
            </a:r>
            <a:endParaRPr lang="en-US" dirty="0" smtClean="0"/>
          </a:p>
          <a:p>
            <a:pPr marL="742950" lvl="1" indent="-285750">
              <a:buFont typeface="Arial" charset="0"/>
              <a:buChar char="•"/>
            </a:pPr>
            <a:r>
              <a:rPr lang="en-US" dirty="0" smtClean="0"/>
              <a:t>Industry </a:t>
            </a:r>
            <a:r>
              <a:rPr lang="en-US" dirty="0"/>
              <a:t>participation should be integrated through the management </a:t>
            </a:r>
            <a:r>
              <a:rPr lang="en-US" dirty="0" smtClean="0"/>
              <a:t>plan. </a:t>
            </a:r>
            <a:endParaRPr lang="en-US" dirty="0"/>
          </a:p>
          <a:p>
            <a:pPr marL="1200150" lvl="2" indent="-285750">
              <a:buFont typeface="Arial" charset="0"/>
              <a:buChar char="•"/>
            </a:pPr>
            <a:endParaRPr lang="en-US" dirty="0" smtClean="0"/>
          </a:p>
          <a:p>
            <a:pPr marL="285750" lvl="0" indent="-285750">
              <a:buFont typeface="Arial" charset="0"/>
              <a:buChar char="•"/>
            </a:pPr>
            <a:r>
              <a:rPr lang="en-US" b="1" dirty="0"/>
              <a:t>Can a foreign organization submit a proposal?</a:t>
            </a:r>
            <a:endParaRPr lang="en-US" dirty="0"/>
          </a:p>
          <a:p>
            <a:pPr marL="742950" lvl="1" indent="-285750">
              <a:buFont typeface="Arial" charset="0"/>
              <a:buChar char="•"/>
            </a:pPr>
            <a:r>
              <a:rPr lang="en-US" dirty="0"/>
              <a:t>NSF rarely provides support to foreign organizations. NSF will consider proposals for cooperative projects involving US and foreign organizations, provided support is requested only for the US portion of the collaborative effort. </a:t>
            </a:r>
            <a:endParaRPr lang="en-US" dirty="0" smtClean="0"/>
          </a:p>
        </p:txBody>
      </p:sp>
    </p:spTree>
    <p:extLst>
      <p:ext uri="{BB962C8B-B14F-4D97-AF65-F5344CB8AC3E}">
        <p14:creationId xmlns:p14="http://schemas.microsoft.com/office/powerpoint/2010/main" val="5022073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rmAutofit/>
          </a:bodyPr>
          <a:lstStyle/>
          <a:p>
            <a:r>
              <a:rPr lang="en-US" sz="3200" b="1" dirty="0" smtClean="0"/>
              <a:t>Questions and Answers (5) </a:t>
            </a:r>
            <a:endParaRPr lang="en-US" sz="3200" b="1" dirty="0"/>
          </a:p>
        </p:txBody>
      </p:sp>
      <p:sp>
        <p:nvSpPr>
          <p:cNvPr id="3" name="TextBox 2"/>
          <p:cNvSpPr txBox="1"/>
          <p:nvPr/>
        </p:nvSpPr>
        <p:spPr>
          <a:xfrm>
            <a:off x="533400" y="685800"/>
            <a:ext cx="8077200" cy="5909310"/>
          </a:xfrm>
          <a:prstGeom prst="rect">
            <a:avLst/>
          </a:prstGeom>
          <a:noFill/>
        </p:spPr>
        <p:txBody>
          <a:bodyPr wrap="square" rtlCol="0">
            <a:spAutoFit/>
          </a:bodyPr>
          <a:lstStyle/>
          <a:p>
            <a:pPr marL="285750" indent="-285750">
              <a:buFont typeface="Arial" charset="0"/>
              <a:buChar char="•"/>
            </a:pPr>
            <a:r>
              <a:rPr lang="en-US" b="1" dirty="0" smtClean="0"/>
              <a:t>What is the </a:t>
            </a:r>
            <a:r>
              <a:rPr lang="en-US" b="1" dirty="0"/>
              <a:t>difference between </a:t>
            </a:r>
            <a:r>
              <a:rPr lang="en-US" b="1" dirty="0" smtClean="0"/>
              <a:t>a data and </a:t>
            </a:r>
            <a:r>
              <a:rPr lang="en-US" b="1" dirty="0"/>
              <a:t>a software </a:t>
            </a:r>
            <a:r>
              <a:rPr lang="en-US" b="1" dirty="0" smtClean="0"/>
              <a:t>proposal submission? </a:t>
            </a:r>
            <a:endParaRPr lang="en-US" sz="1600" b="1" dirty="0"/>
          </a:p>
          <a:p>
            <a:pPr marL="742950" lvl="1" indent="-285750">
              <a:buFont typeface="Arial" charset="0"/>
              <a:buChar char="•"/>
            </a:pPr>
            <a:r>
              <a:rPr lang="en-US" dirty="0" smtClean="0"/>
              <a:t>The data proposal (either a Data Element or a Data Framework proposal) has data attributes as the core enabler for the success of the project. </a:t>
            </a:r>
          </a:p>
          <a:p>
            <a:pPr marL="742950" lvl="1" indent="-285750">
              <a:buFont typeface="Arial" charset="0"/>
              <a:buChar char="•"/>
            </a:pPr>
            <a:r>
              <a:rPr lang="en-US" dirty="0" smtClean="0"/>
              <a:t>The software proposal </a:t>
            </a:r>
            <a:r>
              <a:rPr lang="en-US" dirty="0"/>
              <a:t>(either a </a:t>
            </a:r>
            <a:r>
              <a:rPr lang="en-US" dirty="0" smtClean="0"/>
              <a:t>Software Element </a:t>
            </a:r>
            <a:r>
              <a:rPr lang="en-US" dirty="0"/>
              <a:t>or a Software </a:t>
            </a:r>
            <a:r>
              <a:rPr lang="en-US" dirty="0" smtClean="0"/>
              <a:t>Framework </a:t>
            </a:r>
            <a:r>
              <a:rPr lang="en-US" dirty="0"/>
              <a:t>proposal) </a:t>
            </a:r>
            <a:r>
              <a:rPr lang="en-US" dirty="0" smtClean="0"/>
              <a:t>has software attributes </a:t>
            </a:r>
            <a:r>
              <a:rPr lang="en-US" dirty="0"/>
              <a:t>as the core enabler for the success of the project</a:t>
            </a:r>
            <a:r>
              <a:rPr lang="en-US" dirty="0" smtClean="0"/>
              <a:t>. </a:t>
            </a:r>
          </a:p>
          <a:p>
            <a:pPr marL="742950" lvl="1" indent="-285750">
              <a:buFont typeface="Arial" charset="0"/>
              <a:buChar char="•"/>
            </a:pPr>
            <a:r>
              <a:rPr lang="en-US" dirty="0" smtClean="0"/>
              <a:t>There </a:t>
            </a:r>
            <a:r>
              <a:rPr lang="en-US" dirty="0"/>
              <a:t>are obvious areas of </a:t>
            </a:r>
            <a:r>
              <a:rPr lang="en-US" dirty="0" smtClean="0"/>
              <a:t>overlap; proposers </a:t>
            </a:r>
            <a:r>
              <a:rPr lang="en-US" dirty="0"/>
              <a:t>are encouraged to </a:t>
            </a:r>
            <a:r>
              <a:rPr lang="en-US" dirty="0" smtClean="0"/>
              <a:t>clearly identify where they expect to make major contributions.</a:t>
            </a:r>
          </a:p>
          <a:p>
            <a:pPr marL="285750" indent="-285750">
              <a:buFont typeface="Arial" charset="0"/>
              <a:buChar char="•"/>
            </a:pPr>
            <a:endParaRPr lang="en-US" dirty="0"/>
          </a:p>
          <a:p>
            <a:pPr marL="285750" indent="-285750">
              <a:buFont typeface="Arial" charset="0"/>
              <a:buChar char="•"/>
            </a:pPr>
            <a:r>
              <a:rPr lang="en-US" b="1" dirty="0" smtClean="0"/>
              <a:t>How do CSSI proposals differ </a:t>
            </a:r>
            <a:r>
              <a:rPr lang="en-US" b="1" dirty="0"/>
              <a:t>from Computational and Data-Enabled Science and Engineering (CDS&amp;E) proposals</a:t>
            </a:r>
            <a:r>
              <a:rPr lang="en-US" b="1" dirty="0" smtClean="0"/>
              <a:t>?</a:t>
            </a:r>
          </a:p>
          <a:p>
            <a:pPr marL="742950" lvl="1" indent="-285750">
              <a:buFont typeface="Arial" charset="0"/>
              <a:buChar char="•"/>
            </a:pPr>
            <a:r>
              <a:rPr lang="en-US" dirty="0"/>
              <a:t>CDS&amp;E</a:t>
            </a:r>
            <a:r>
              <a:rPr lang="en-US" dirty="0" smtClean="0"/>
              <a:t> emphasizes research in, rather than the development of, cyberinfrastructure systems.  </a:t>
            </a:r>
          </a:p>
          <a:p>
            <a:pPr marL="742950" lvl="1" indent="-285750">
              <a:buFont typeface="Arial" charset="0"/>
              <a:buChar char="•"/>
            </a:pPr>
            <a:r>
              <a:rPr lang="en-US" dirty="0" smtClean="0"/>
              <a:t>CSSI focuses upon development of </a:t>
            </a:r>
            <a:r>
              <a:rPr lang="en-US" dirty="0"/>
              <a:t>data </a:t>
            </a:r>
            <a:r>
              <a:rPr lang="en-US" dirty="0" smtClean="0"/>
              <a:t>and software systems that support research.</a:t>
            </a:r>
          </a:p>
          <a:p>
            <a:pPr marL="742950" lvl="1" indent="-285750">
              <a:buFont typeface="Arial" charset="0"/>
              <a:buChar char="•"/>
            </a:pPr>
            <a:endParaRPr lang="en-US" dirty="0"/>
          </a:p>
          <a:p>
            <a:pPr marL="285750" indent="-285750">
              <a:buFont typeface="Arial" charset="0"/>
              <a:buChar char="•"/>
            </a:pPr>
            <a:r>
              <a:rPr lang="en-US" b="1" dirty="0"/>
              <a:t>How are </a:t>
            </a:r>
            <a:r>
              <a:rPr lang="en-US" b="1" dirty="0" smtClean="0"/>
              <a:t>data proposals to CSSI different </a:t>
            </a:r>
            <a:r>
              <a:rPr lang="en-US" b="1" dirty="0"/>
              <a:t>from </a:t>
            </a:r>
            <a:r>
              <a:rPr lang="en-US" b="1" dirty="0" smtClean="0"/>
              <a:t>BIGDATA </a:t>
            </a:r>
            <a:r>
              <a:rPr lang="en-US" b="1" dirty="0"/>
              <a:t>proposals?</a:t>
            </a:r>
          </a:p>
          <a:p>
            <a:pPr marL="742950" lvl="1" indent="-285750">
              <a:buFont typeface="Arial" charset="0"/>
              <a:buChar char="•"/>
            </a:pPr>
            <a:r>
              <a:rPr lang="en-US" dirty="0" smtClean="0"/>
              <a:t>Data proposals to CSSI focus </a:t>
            </a:r>
            <a:r>
              <a:rPr lang="en-US" dirty="0"/>
              <a:t>upon innovative, use-inspired and </a:t>
            </a:r>
            <a:r>
              <a:rPr lang="en-US" dirty="0" smtClean="0"/>
              <a:t>user-tested </a:t>
            </a:r>
            <a:r>
              <a:rPr lang="en-US" dirty="0"/>
              <a:t>infrastructure </a:t>
            </a:r>
            <a:r>
              <a:rPr lang="en-US" dirty="0" smtClean="0"/>
              <a:t>that contributes </a:t>
            </a:r>
            <a:r>
              <a:rPr lang="en-US" dirty="0"/>
              <a:t>to future discovery </a:t>
            </a:r>
            <a:r>
              <a:rPr lang="en-US" dirty="0" smtClean="0"/>
              <a:t>across communities.  </a:t>
            </a:r>
          </a:p>
          <a:p>
            <a:pPr marL="742950" lvl="1" indent="-285750">
              <a:buFont typeface="Arial" charset="0"/>
              <a:buChar char="•"/>
            </a:pPr>
            <a:r>
              <a:rPr lang="en-US" dirty="0" smtClean="0"/>
              <a:t>BIGDATA focuses on research challenges in the foundations of data science, and development of innovative applications.</a:t>
            </a:r>
          </a:p>
        </p:txBody>
      </p:sp>
    </p:spTree>
    <p:extLst>
      <p:ext uri="{BB962C8B-B14F-4D97-AF65-F5344CB8AC3E}">
        <p14:creationId xmlns:p14="http://schemas.microsoft.com/office/powerpoint/2010/main" val="9740826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noChangeArrowheads="1"/>
          </p:cNvSpPr>
          <p:nvPr>
            <p:ph idx="1"/>
          </p:nvPr>
        </p:nvSpPr>
        <p:spPr>
          <a:xfrm>
            <a:off x="228600" y="228600"/>
            <a:ext cx="8610600" cy="2590800"/>
          </a:xfrm>
        </p:spPr>
        <p:txBody>
          <a:bodyPr>
            <a:noAutofit/>
          </a:bodyPr>
          <a:lstStyle/>
          <a:p>
            <a:pPr marL="0" indent="0" algn="ctr" eaLnBrk="1" hangingPunct="1">
              <a:lnSpc>
                <a:spcPct val="90000"/>
              </a:lnSpc>
              <a:buFont typeface="Wingdings 2" charset="2"/>
              <a:buNone/>
            </a:pPr>
            <a:r>
              <a:rPr lang="en-US" b="1" kern="1200" dirty="0">
                <a:latin typeface="+mj-lt"/>
                <a:ea typeface="Verdana" pitchFamily="34" charset="0"/>
                <a:cs typeface="Verdana" pitchFamily="34" charset="0"/>
              </a:rPr>
              <a:t>On behalf of the </a:t>
            </a:r>
            <a:r>
              <a:rPr lang="en-US" b="1" kern="1200" dirty="0" smtClean="0">
                <a:latin typeface="+mj-lt"/>
                <a:ea typeface="Verdana" pitchFamily="34" charset="0"/>
                <a:cs typeface="Verdana" pitchFamily="34" charset="0"/>
              </a:rPr>
              <a:t>National </a:t>
            </a:r>
            <a:r>
              <a:rPr lang="en-US" b="1" kern="1200" dirty="0">
                <a:latin typeface="+mj-lt"/>
                <a:ea typeface="Verdana" pitchFamily="34" charset="0"/>
                <a:cs typeface="Verdana" pitchFamily="34" charset="0"/>
              </a:rPr>
              <a:t>Science </a:t>
            </a:r>
            <a:r>
              <a:rPr lang="en-US" b="1" kern="1200" dirty="0" smtClean="0">
                <a:latin typeface="+mj-lt"/>
                <a:ea typeface="Verdana" pitchFamily="34" charset="0"/>
                <a:cs typeface="Verdana" pitchFamily="34" charset="0"/>
              </a:rPr>
              <a:t>Foundation and the CSSI team</a:t>
            </a:r>
            <a:endParaRPr lang="en-US" b="1" kern="1200" dirty="0">
              <a:latin typeface="+mj-lt"/>
              <a:ea typeface="Verdana" pitchFamily="34" charset="0"/>
              <a:cs typeface="Verdana" pitchFamily="34" charset="0"/>
            </a:endParaRPr>
          </a:p>
          <a:p>
            <a:pPr marL="0" indent="0" eaLnBrk="1" hangingPunct="1">
              <a:lnSpc>
                <a:spcPct val="90000"/>
              </a:lnSpc>
              <a:buNone/>
            </a:pPr>
            <a:r>
              <a:rPr lang="en-US" sz="4000" dirty="0" smtClean="0">
                <a:latin typeface="+mj-lt"/>
                <a:ea typeface="Verdana" pitchFamily="34" charset="0"/>
                <a:cs typeface="Verdana" pitchFamily="34" charset="0"/>
              </a:rPr>
              <a:t> </a:t>
            </a:r>
            <a:endParaRPr lang="en-US" sz="4000" b="1" cap="all" dirty="0">
              <a:latin typeface="+mj-lt"/>
              <a:ea typeface="Verdana" pitchFamily="34" charset="0"/>
              <a:cs typeface="Verdana" pitchFamily="34" charset="0"/>
            </a:endParaRPr>
          </a:p>
          <a:p>
            <a:pPr algn="ctr" eaLnBrk="1" hangingPunct="1">
              <a:lnSpc>
                <a:spcPct val="90000"/>
              </a:lnSpc>
              <a:buFont typeface="Wingdings 2" charset="2"/>
              <a:buNone/>
            </a:pPr>
            <a:r>
              <a:rPr lang="en-US" sz="4000" b="1" i="1" cap="all" dirty="0">
                <a:solidFill>
                  <a:srgbClr val="FF0000"/>
                </a:solidFill>
                <a:latin typeface="+mj-lt"/>
                <a:ea typeface="Verdana" pitchFamily="34" charset="0"/>
                <a:cs typeface="Verdana" pitchFamily="34" charset="0"/>
              </a:rPr>
              <a:t>THANK YOU!</a:t>
            </a:r>
          </a:p>
        </p:txBody>
      </p:sp>
      <p:sp>
        <p:nvSpPr>
          <p:cNvPr id="4" name="Rectangle 3"/>
          <p:cNvSpPr txBox="1">
            <a:spLocks noChangeArrowheads="1"/>
          </p:cNvSpPr>
          <p:nvPr/>
        </p:nvSpPr>
        <p:spPr>
          <a:xfrm>
            <a:off x="609600" y="2847474"/>
            <a:ext cx="7696200" cy="3248526"/>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pitchFamily="-84"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pitchFamily="-84"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pitchFamily="-84"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pitchFamily="-84"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ctr">
              <a:spcBef>
                <a:spcPct val="0"/>
              </a:spcBef>
              <a:buFontTx/>
              <a:buNone/>
            </a:pPr>
            <a:r>
              <a:rPr lang="en-US" sz="2400" b="0" dirty="0" smtClean="0">
                <a:latin typeface="Calibri" panose="020F0502020204030204" pitchFamily="34" charset="0"/>
              </a:rPr>
              <a:t>Questions</a:t>
            </a:r>
            <a:r>
              <a:rPr lang="en-US" sz="2400" b="0" dirty="0">
                <a:latin typeface="Calibri" panose="020F0502020204030204" pitchFamily="34" charset="0"/>
              </a:rPr>
              <a:t>? </a:t>
            </a:r>
            <a:endParaRPr lang="en-US" sz="2400" b="0" dirty="0" smtClean="0">
              <a:latin typeface="Calibri" panose="020F0502020204030204" pitchFamily="34" charset="0"/>
            </a:endParaRPr>
          </a:p>
          <a:p>
            <a:pPr marL="0" indent="0">
              <a:spcBef>
                <a:spcPct val="0"/>
              </a:spcBef>
              <a:buFontTx/>
              <a:buNone/>
            </a:pPr>
            <a:endParaRPr lang="en-US" sz="2400" b="0" dirty="0" smtClean="0">
              <a:latin typeface="Calibri" panose="020F0502020204030204" pitchFamily="34" charset="0"/>
            </a:endParaRPr>
          </a:p>
          <a:p>
            <a:pPr>
              <a:spcBef>
                <a:spcPct val="0"/>
              </a:spcBef>
            </a:pPr>
            <a:r>
              <a:rPr lang="en-US" sz="2400" b="0" dirty="0" smtClean="0">
                <a:latin typeface="Calibri" panose="020F0502020204030204" pitchFamily="34" charset="0"/>
              </a:rPr>
              <a:t>Now</a:t>
            </a:r>
          </a:p>
          <a:p>
            <a:pPr>
              <a:spcBef>
                <a:spcPct val="0"/>
              </a:spcBef>
            </a:pPr>
            <a:r>
              <a:rPr lang="en-US" sz="2400" b="0" dirty="0" smtClean="0">
                <a:latin typeface="Calibri" panose="020F0502020204030204" pitchFamily="34" charset="0"/>
                <a:hlinkClick r:id="rId3"/>
              </a:rPr>
              <a:t>vipchaud@nsf.gov</a:t>
            </a:r>
            <a:r>
              <a:rPr lang="en-US" sz="2400" b="0" dirty="0" smtClean="0">
                <a:latin typeface="Calibri" panose="020F0502020204030204" pitchFamily="34" charset="0"/>
              </a:rPr>
              <a:t>, or 703-292-2254</a:t>
            </a:r>
          </a:p>
          <a:p>
            <a:pPr>
              <a:spcBef>
                <a:spcPct val="0"/>
              </a:spcBef>
            </a:pPr>
            <a:r>
              <a:rPr lang="en-US" sz="2400" dirty="0" smtClean="0">
                <a:latin typeface="Calibri" panose="020F0502020204030204" pitchFamily="34" charset="0"/>
                <a:hlinkClick r:id="rId4"/>
              </a:rPr>
              <a:t>awalton@nsf.gov</a:t>
            </a:r>
            <a:r>
              <a:rPr lang="en-US" sz="2400" dirty="0" smtClean="0">
                <a:latin typeface="Calibri" panose="020F0502020204030204" pitchFamily="34" charset="0"/>
              </a:rPr>
              <a:t>, or 703-292-4538</a:t>
            </a:r>
          </a:p>
          <a:p>
            <a:pPr>
              <a:spcBef>
                <a:spcPct val="0"/>
              </a:spcBef>
            </a:pPr>
            <a:r>
              <a:rPr lang="en-US" sz="2400" kern="0" dirty="0">
                <a:solidFill>
                  <a:srgbClr val="333399"/>
                </a:solidFill>
                <a:latin typeface="Calibri" panose="020F0502020204030204" pitchFamily="34" charset="0"/>
                <a:ea typeface="Verdana" pitchFamily="34" charset="0"/>
                <a:cs typeface="Verdana" pitchFamily="34" charset="0"/>
                <a:hlinkClick r:id="rId5"/>
              </a:rPr>
              <a:t>rramnath@nsf.gov</a:t>
            </a:r>
            <a:r>
              <a:rPr lang="en-US" sz="2400" dirty="0">
                <a:latin typeface="Calibri" panose="020F0502020204030204" pitchFamily="34" charset="0"/>
              </a:rPr>
              <a:t>, or </a:t>
            </a:r>
            <a:r>
              <a:rPr lang="en-US" sz="2400" dirty="0" smtClean="0">
                <a:latin typeface="Calibri" panose="020F0502020204030204" pitchFamily="34" charset="0"/>
              </a:rPr>
              <a:t>703-292-4776</a:t>
            </a:r>
            <a:endParaRPr lang="en-US" sz="2400" b="0" dirty="0" smtClean="0">
              <a:latin typeface="Calibri" panose="020F0502020204030204" pitchFamily="34" charset="0"/>
            </a:endParaRPr>
          </a:p>
          <a:p>
            <a:pPr marL="0" indent="0">
              <a:spcBef>
                <a:spcPct val="0"/>
              </a:spcBef>
              <a:buNone/>
            </a:pPr>
            <a:endParaRPr lang="en-US" sz="2400" b="0" dirty="0" smtClean="0">
              <a:latin typeface="Calibri" panose="020F0502020204030204" pitchFamily="34" charset="0"/>
            </a:endParaRPr>
          </a:p>
          <a:p>
            <a:pPr marL="0" indent="0">
              <a:spcBef>
                <a:spcPct val="0"/>
              </a:spcBef>
              <a:buNone/>
            </a:pPr>
            <a:r>
              <a:rPr lang="en-US" sz="2400" b="0" dirty="0" smtClean="0">
                <a:latin typeface="Calibri" panose="020F0502020204030204" pitchFamily="34" charset="0"/>
              </a:rPr>
              <a:t>These </a:t>
            </a:r>
            <a:r>
              <a:rPr lang="en-US" sz="2400" b="0" dirty="0">
                <a:latin typeface="Calibri" panose="020F0502020204030204" pitchFamily="34" charset="0"/>
              </a:rPr>
              <a:t>slides, an audio recording, and a script of this webinar are available at </a:t>
            </a:r>
            <a:r>
              <a:rPr lang="en-US" sz="2400" b="0" dirty="0">
                <a:latin typeface="Calibri" panose="020F0502020204030204" pitchFamily="34" charset="0"/>
                <a:hlinkClick r:id="rId6"/>
              </a:rPr>
              <a:t>http://www.nsf.gov/events/</a:t>
            </a:r>
            <a:endParaRPr lang="en-US" sz="2400" b="0" kern="0" dirty="0">
              <a:solidFill>
                <a:srgbClr val="333399"/>
              </a:solidFill>
              <a:latin typeface="Calibri" panose="020F0502020204030204" pitchFamily="34" charset="0"/>
              <a:ea typeface="Verdana" pitchFamily="34" charset="0"/>
              <a:cs typeface="Verdana" pitchFamily="34" charset="0"/>
            </a:endParaRPr>
          </a:p>
          <a:p>
            <a:pPr>
              <a:spcBef>
                <a:spcPct val="0"/>
              </a:spcBef>
            </a:pPr>
            <a:endParaRPr lang="en-US" sz="2400" b="0" dirty="0">
              <a:latin typeface="Calibri" panose="020F0502020204030204" pitchFamily="34" charset="0"/>
            </a:endParaRPr>
          </a:p>
        </p:txBody>
      </p:sp>
      <p:sp>
        <p:nvSpPr>
          <p:cNvPr id="6" name="TextBox 5"/>
          <p:cNvSpPr txBox="1"/>
          <p:nvPr/>
        </p:nvSpPr>
        <p:spPr>
          <a:xfrm>
            <a:off x="2318896" y="6463430"/>
            <a:ext cx="4996304" cy="338554"/>
          </a:xfrm>
          <a:prstGeom prst="rect">
            <a:avLst/>
          </a:prstGeom>
          <a:noFill/>
        </p:spPr>
        <p:txBody>
          <a:bodyPr wrap="none" rtlCol="0">
            <a:spAutoFit/>
          </a:bodyPr>
          <a:lstStyle/>
          <a:p>
            <a:r>
              <a:rPr lang="en-US" sz="1600" dirty="0"/>
              <a:t> </a:t>
            </a:r>
            <a:r>
              <a:rPr lang="en-US" sz="1600" u="sng" dirty="0">
                <a:hlinkClick r:id="rId7"/>
              </a:rPr>
              <a:t>https://www.nsf.gov/pubs/2018/nsf18531/nsf18531.htm</a:t>
            </a:r>
            <a:endParaRPr lang="en-US" dirty="0"/>
          </a:p>
        </p:txBody>
      </p:sp>
      <p:sp>
        <p:nvSpPr>
          <p:cNvPr id="2" name="Slide Number Placeholder 1"/>
          <p:cNvSpPr>
            <a:spLocks noGrp="1"/>
          </p:cNvSpPr>
          <p:nvPr>
            <p:ph type="sldNum" sz="quarter" idx="12"/>
          </p:nvPr>
        </p:nvSpPr>
        <p:spPr/>
        <p:txBody>
          <a:bodyPr/>
          <a:lstStyle/>
          <a:p>
            <a:fld id="{1403A9F4-2153-4E30-848A-357EB84591DA}" type="slidenum">
              <a:rPr lang="en-US" smtClean="0"/>
              <a:t>39</a:t>
            </a:fld>
            <a:endParaRPr lang="en-US"/>
          </a:p>
        </p:txBody>
      </p:sp>
      <p:sp>
        <p:nvSpPr>
          <p:cNvPr id="3" name="Date Placeholder 2"/>
          <p:cNvSpPr>
            <a:spLocks noGrp="1"/>
          </p:cNvSpPr>
          <p:nvPr>
            <p:ph type="dt" sz="half" idx="10"/>
          </p:nvPr>
        </p:nvSpPr>
        <p:spPr/>
        <p:txBody>
          <a:bodyPr/>
          <a:lstStyle/>
          <a:p>
            <a:r>
              <a:rPr lang="en-US" smtClean="0"/>
              <a:t>NSF 18-531</a:t>
            </a:r>
            <a:endParaRPr lang="en-US" dirty="0"/>
          </a:p>
        </p:txBody>
      </p:sp>
    </p:spTree>
    <p:extLst>
      <p:ext uri="{BB962C8B-B14F-4D97-AF65-F5344CB8AC3E}">
        <p14:creationId xmlns:p14="http://schemas.microsoft.com/office/powerpoint/2010/main" val="18622480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b="1" dirty="0" smtClean="0"/>
              <a:t>CSSI</a:t>
            </a:r>
            <a:r>
              <a:rPr lang="en-US" sz="3200" b="1" baseline="30000" dirty="0" smtClean="0"/>
              <a:t> </a:t>
            </a:r>
            <a:r>
              <a:rPr lang="en-US" sz="3200" b="1" dirty="0" smtClean="0"/>
              <a:t>Program</a:t>
            </a:r>
            <a:endParaRPr lang="en-US" sz="3200" b="1" i="1" dirty="0"/>
          </a:p>
        </p:txBody>
      </p:sp>
      <p:sp>
        <p:nvSpPr>
          <p:cNvPr id="3" name="Content Placeholder 2"/>
          <p:cNvSpPr>
            <a:spLocks noGrp="1"/>
          </p:cNvSpPr>
          <p:nvPr>
            <p:ph idx="1"/>
          </p:nvPr>
        </p:nvSpPr>
        <p:spPr>
          <a:xfrm>
            <a:off x="762000" y="1371600"/>
            <a:ext cx="7924800" cy="5257799"/>
          </a:xfrm>
        </p:spPr>
        <p:txBody>
          <a:bodyPr>
            <a:normAutofit/>
          </a:bodyPr>
          <a:lstStyle/>
          <a:p>
            <a:r>
              <a:rPr lang="en-US" sz="2400" dirty="0"/>
              <a:t>S</a:t>
            </a:r>
            <a:r>
              <a:rPr lang="en-US" sz="2400" dirty="0" smtClean="0"/>
              <a:t>upports the development and deployment of robust</a:t>
            </a:r>
            <a:r>
              <a:rPr lang="en-US" sz="2400" dirty="0"/>
              <a:t>, reliable and sustainable </a:t>
            </a:r>
            <a:r>
              <a:rPr lang="en-US" sz="2400" dirty="0" smtClean="0"/>
              <a:t>data and software cyberinfrastructure</a:t>
            </a:r>
          </a:p>
          <a:p>
            <a:r>
              <a:rPr lang="en-US" sz="2400" dirty="0"/>
              <a:t>B</a:t>
            </a:r>
            <a:r>
              <a:rPr lang="en-US" sz="2400" dirty="0" smtClean="0"/>
              <a:t>rings innovative capabilities towards sustained </a:t>
            </a:r>
            <a:r>
              <a:rPr lang="en-US" sz="2400" dirty="0"/>
              <a:t>scientific innovation and </a:t>
            </a:r>
            <a:r>
              <a:rPr lang="en-US" sz="2400" dirty="0" smtClean="0"/>
              <a:t>discovery </a:t>
            </a:r>
          </a:p>
          <a:p>
            <a:pPr lvl="0"/>
            <a:r>
              <a:rPr lang="en-US" sz="2400" dirty="0"/>
              <a:t>Provides a cross-directorate opportunity to advance common approaches to sustain and innovate research cyberinfrastructures.</a:t>
            </a:r>
          </a:p>
          <a:p>
            <a:r>
              <a:rPr lang="en-US" sz="2400" smtClean="0"/>
              <a:t>Follows accepted </a:t>
            </a:r>
            <a:r>
              <a:rPr lang="en-US" sz="2400" dirty="0" smtClean="0"/>
              <a:t>data management and software development practices</a:t>
            </a:r>
            <a:endParaRPr lang="en-US" sz="2000" dirty="0"/>
          </a:p>
        </p:txBody>
      </p:sp>
      <p:sp>
        <p:nvSpPr>
          <p:cNvPr id="4" name="Slide Number Placeholder 3"/>
          <p:cNvSpPr>
            <a:spLocks noGrp="1"/>
          </p:cNvSpPr>
          <p:nvPr>
            <p:ph type="sldNum" sz="quarter" idx="12"/>
          </p:nvPr>
        </p:nvSpPr>
        <p:spPr/>
        <p:txBody>
          <a:bodyPr/>
          <a:lstStyle/>
          <a:p>
            <a:fld id="{1403A9F4-2153-4E30-848A-357EB84591DA}" type="slidenum">
              <a:rPr lang="en-US" smtClean="0"/>
              <a:t>4</a:t>
            </a:fld>
            <a:endParaRPr lang="en-US"/>
          </a:p>
        </p:txBody>
      </p:sp>
      <p:sp>
        <p:nvSpPr>
          <p:cNvPr id="5" name="Date Placeholder 4"/>
          <p:cNvSpPr>
            <a:spLocks noGrp="1"/>
          </p:cNvSpPr>
          <p:nvPr>
            <p:ph type="dt" sz="half" idx="10"/>
          </p:nvPr>
        </p:nvSpPr>
        <p:spPr/>
        <p:txBody>
          <a:bodyPr/>
          <a:lstStyle/>
          <a:p>
            <a:r>
              <a:rPr lang="en-US" smtClean="0"/>
              <a:t>NSF 18-531</a:t>
            </a:r>
            <a:endParaRPr lang="en-US" dirty="0"/>
          </a:p>
        </p:txBody>
      </p:sp>
    </p:spTree>
    <p:extLst>
      <p:ext uri="{BB962C8B-B14F-4D97-AF65-F5344CB8AC3E}">
        <p14:creationId xmlns:p14="http://schemas.microsoft.com/office/powerpoint/2010/main" val="103960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0"/>
            <a:ext cx="7848600" cy="1143000"/>
          </a:xfrm>
        </p:spPr>
        <p:txBody>
          <a:bodyPr>
            <a:normAutofit/>
          </a:bodyPr>
          <a:lstStyle/>
          <a:p>
            <a:r>
              <a:rPr lang="en-US" sz="3200" b="1" dirty="0" smtClean="0"/>
              <a:t>CSSI: Integration of Data and Software</a:t>
            </a:r>
            <a:endParaRPr lang="en-US" sz="3200" b="1" dirty="0"/>
          </a:p>
        </p:txBody>
      </p:sp>
      <p:sp>
        <p:nvSpPr>
          <p:cNvPr id="4" name="Subtitle 3"/>
          <p:cNvSpPr>
            <a:spLocks noGrp="1"/>
          </p:cNvSpPr>
          <p:nvPr>
            <p:ph type="subTitle" idx="1"/>
          </p:nvPr>
        </p:nvSpPr>
        <p:spPr>
          <a:xfrm>
            <a:off x="609600" y="1295400"/>
            <a:ext cx="7848600" cy="4876800"/>
          </a:xfrm>
        </p:spPr>
        <p:txBody>
          <a:bodyPr>
            <a:noAutofit/>
          </a:bodyPr>
          <a:lstStyle/>
          <a:p>
            <a:pPr marL="342900" indent="-342900" algn="l">
              <a:spcBef>
                <a:spcPts val="0"/>
              </a:spcBef>
              <a:spcAft>
                <a:spcPts val="600"/>
              </a:spcAft>
              <a:buFont typeface="Arial" charset="0"/>
              <a:buChar char="•"/>
            </a:pPr>
            <a:r>
              <a:rPr lang="en-US" sz="2000" dirty="0">
                <a:solidFill>
                  <a:schemeClr val="tx1"/>
                </a:solidFill>
              </a:rPr>
              <a:t>Cyberinfrastructure for Sustained Scientific Innovation (CSSI) </a:t>
            </a:r>
            <a:r>
              <a:rPr lang="en-US" sz="2000" dirty="0" smtClean="0">
                <a:solidFill>
                  <a:schemeClr val="tx1"/>
                </a:solidFill>
              </a:rPr>
              <a:t>integrates </a:t>
            </a:r>
            <a:r>
              <a:rPr lang="en-US" sz="2000" dirty="0">
                <a:solidFill>
                  <a:schemeClr val="tx1"/>
                </a:solidFill>
              </a:rPr>
              <a:t>two major and long-running NSF program </a:t>
            </a:r>
            <a:r>
              <a:rPr lang="en-US" sz="2000" dirty="0" smtClean="0">
                <a:solidFill>
                  <a:schemeClr val="tx1"/>
                </a:solidFill>
              </a:rPr>
              <a:t>solicitations: </a:t>
            </a:r>
          </a:p>
          <a:p>
            <a:pPr marL="800100" lvl="1" indent="-342900" algn="l">
              <a:spcBef>
                <a:spcPts val="0"/>
              </a:spcBef>
              <a:spcAft>
                <a:spcPts val="600"/>
              </a:spcAft>
              <a:buFont typeface="Arial" charset="0"/>
              <a:buChar char="•"/>
            </a:pPr>
            <a:r>
              <a:rPr lang="en-US" sz="2000" dirty="0" smtClean="0">
                <a:solidFill>
                  <a:schemeClr val="tx1"/>
                </a:solidFill>
              </a:rPr>
              <a:t>Data </a:t>
            </a:r>
            <a:r>
              <a:rPr lang="en-US" sz="2000" dirty="0">
                <a:solidFill>
                  <a:schemeClr val="tx1"/>
                </a:solidFill>
              </a:rPr>
              <a:t>Infrastructure Building Blocks (DIBBs</a:t>
            </a:r>
            <a:r>
              <a:rPr lang="en-US" sz="2000" dirty="0" smtClean="0">
                <a:solidFill>
                  <a:schemeClr val="tx1"/>
                </a:solidFill>
              </a:rPr>
              <a:t>), </a:t>
            </a:r>
            <a:r>
              <a:rPr lang="en-US" sz="2000" dirty="0">
                <a:solidFill>
                  <a:schemeClr val="tx1"/>
                </a:solidFill>
              </a:rPr>
              <a:t>and </a:t>
            </a:r>
            <a:endParaRPr lang="en-US" sz="2000" dirty="0" smtClean="0">
              <a:solidFill>
                <a:schemeClr val="tx1"/>
              </a:solidFill>
            </a:endParaRPr>
          </a:p>
          <a:p>
            <a:pPr marL="800100" lvl="1" indent="-342900" algn="l">
              <a:spcBef>
                <a:spcPts val="0"/>
              </a:spcBef>
              <a:spcAft>
                <a:spcPts val="600"/>
              </a:spcAft>
              <a:buFont typeface="Arial" charset="0"/>
              <a:buChar char="•"/>
            </a:pPr>
            <a:r>
              <a:rPr lang="en-US" sz="2000" dirty="0" smtClean="0">
                <a:solidFill>
                  <a:schemeClr val="tx1"/>
                </a:solidFill>
              </a:rPr>
              <a:t>Software </a:t>
            </a:r>
            <a:r>
              <a:rPr lang="en-US" sz="2000" dirty="0">
                <a:solidFill>
                  <a:schemeClr val="tx1"/>
                </a:solidFill>
              </a:rPr>
              <a:t>Infrastructure for Sustained Innovation (</a:t>
            </a:r>
            <a:r>
              <a:rPr lang="en-US" sz="2000" dirty="0" smtClean="0">
                <a:solidFill>
                  <a:schemeClr val="tx1"/>
                </a:solidFill>
              </a:rPr>
              <a:t>SI2)</a:t>
            </a:r>
          </a:p>
          <a:p>
            <a:pPr marL="342900" indent="-342900" algn="l">
              <a:spcBef>
                <a:spcPts val="0"/>
              </a:spcBef>
              <a:spcAft>
                <a:spcPts val="600"/>
              </a:spcAft>
              <a:buFont typeface="Arial" charset="0"/>
              <a:buChar char="•"/>
            </a:pPr>
            <a:r>
              <a:rPr lang="en-US" sz="2000" dirty="0" smtClean="0">
                <a:solidFill>
                  <a:schemeClr val="tx1"/>
                </a:solidFill>
              </a:rPr>
              <a:t>The </a:t>
            </a:r>
            <a:r>
              <a:rPr lang="en-US" sz="2000" dirty="0">
                <a:solidFill>
                  <a:schemeClr val="tx1"/>
                </a:solidFill>
              </a:rPr>
              <a:t>integrated </a:t>
            </a:r>
            <a:r>
              <a:rPr lang="en-US" sz="2000" dirty="0" smtClean="0">
                <a:solidFill>
                  <a:schemeClr val="tx1"/>
                </a:solidFill>
              </a:rPr>
              <a:t>result is </a:t>
            </a:r>
            <a:r>
              <a:rPr lang="en-US" sz="2000" dirty="0">
                <a:solidFill>
                  <a:schemeClr val="tx1"/>
                </a:solidFill>
              </a:rPr>
              <a:t>a useful way to:</a:t>
            </a:r>
          </a:p>
          <a:p>
            <a:pPr marL="914400" lvl="1" indent="-457200" algn="l">
              <a:spcBef>
                <a:spcPts val="0"/>
              </a:spcBef>
              <a:spcAft>
                <a:spcPts val="600"/>
              </a:spcAft>
              <a:buFont typeface="Arial" charset="0"/>
              <a:buChar char="•"/>
            </a:pPr>
            <a:r>
              <a:rPr lang="en-US" sz="2000" dirty="0" smtClean="0">
                <a:solidFill>
                  <a:schemeClr val="tx1"/>
                </a:solidFill>
              </a:rPr>
              <a:t>Enable </a:t>
            </a:r>
            <a:r>
              <a:rPr lang="en-US" sz="2000" dirty="0">
                <a:solidFill>
                  <a:schemeClr val="tx1"/>
                </a:solidFill>
              </a:rPr>
              <a:t>funding opportunities that are flexible and responsive to </a:t>
            </a:r>
            <a:r>
              <a:rPr lang="en-US" sz="2000" dirty="0" smtClean="0">
                <a:solidFill>
                  <a:schemeClr val="tx1"/>
                </a:solidFill>
              </a:rPr>
              <a:t>evolving </a:t>
            </a:r>
            <a:r>
              <a:rPr lang="en-US" sz="2000" dirty="0">
                <a:solidFill>
                  <a:schemeClr val="tx1"/>
                </a:solidFill>
              </a:rPr>
              <a:t>and emerging needs in integrated data and software cyberinfrastructure </a:t>
            </a:r>
            <a:endParaRPr lang="en-US" sz="2000" dirty="0" smtClean="0">
              <a:solidFill>
                <a:schemeClr val="tx1"/>
              </a:solidFill>
            </a:endParaRPr>
          </a:p>
          <a:p>
            <a:pPr marL="914400" lvl="1" indent="-457200" algn="l">
              <a:spcBef>
                <a:spcPts val="0"/>
              </a:spcBef>
              <a:spcAft>
                <a:spcPts val="600"/>
              </a:spcAft>
              <a:buFont typeface="Arial" charset="0"/>
              <a:buChar char="•"/>
            </a:pPr>
            <a:r>
              <a:rPr lang="en-US" sz="2000" dirty="0" smtClean="0">
                <a:solidFill>
                  <a:schemeClr val="tx1"/>
                </a:solidFill>
              </a:rPr>
              <a:t>Minimize </a:t>
            </a:r>
            <a:r>
              <a:rPr lang="en-US" sz="2000" dirty="0">
                <a:solidFill>
                  <a:schemeClr val="tx1"/>
                </a:solidFill>
              </a:rPr>
              <a:t>multiple / overlapping / redundant submissions </a:t>
            </a:r>
          </a:p>
          <a:p>
            <a:pPr marL="914400" lvl="1" indent="-457200" algn="l">
              <a:spcBef>
                <a:spcPts val="0"/>
              </a:spcBef>
              <a:spcAft>
                <a:spcPts val="600"/>
              </a:spcAft>
              <a:buFont typeface="Arial" charset="0"/>
              <a:buChar char="•"/>
            </a:pPr>
            <a:r>
              <a:rPr lang="en-US" sz="2000" dirty="0" smtClean="0">
                <a:solidFill>
                  <a:schemeClr val="tx1"/>
                </a:solidFill>
              </a:rPr>
              <a:t>Encourage integrated and science-driven evaluations of submissions</a:t>
            </a:r>
          </a:p>
          <a:p>
            <a:pPr marL="914400" lvl="1" indent="-457200" algn="l">
              <a:spcBef>
                <a:spcPts val="0"/>
              </a:spcBef>
              <a:spcAft>
                <a:spcPts val="600"/>
              </a:spcAft>
              <a:buFont typeface="Arial" charset="0"/>
              <a:buChar char="•"/>
            </a:pPr>
            <a:r>
              <a:rPr lang="en-US" sz="2000" dirty="0" smtClean="0">
                <a:solidFill>
                  <a:schemeClr val="tx1"/>
                </a:solidFill>
              </a:rPr>
              <a:t>Recognize disciplinary </a:t>
            </a:r>
            <a:r>
              <a:rPr lang="en-US" sz="2000" dirty="0">
                <a:solidFill>
                  <a:schemeClr val="tx1"/>
                </a:solidFill>
              </a:rPr>
              <a:t>and </a:t>
            </a:r>
            <a:r>
              <a:rPr lang="en-US" sz="2000" dirty="0" smtClean="0">
                <a:solidFill>
                  <a:schemeClr val="tx1"/>
                </a:solidFill>
              </a:rPr>
              <a:t>interdisciplinary </a:t>
            </a:r>
            <a:r>
              <a:rPr lang="en-US" sz="2000" dirty="0">
                <a:solidFill>
                  <a:schemeClr val="tx1"/>
                </a:solidFill>
              </a:rPr>
              <a:t>advances in software and data infrastructure under </a:t>
            </a:r>
            <a:r>
              <a:rPr lang="en-US" sz="2000" dirty="0" smtClean="0">
                <a:solidFill>
                  <a:schemeClr val="tx1"/>
                </a:solidFill>
              </a:rPr>
              <a:t>previous solicitations</a:t>
            </a:r>
          </a:p>
        </p:txBody>
      </p:sp>
      <p:sp>
        <p:nvSpPr>
          <p:cNvPr id="3" name="Slide Number Placeholder 2"/>
          <p:cNvSpPr>
            <a:spLocks noGrp="1"/>
          </p:cNvSpPr>
          <p:nvPr>
            <p:ph type="sldNum" sz="quarter" idx="12"/>
          </p:nvPr>
        </p:nvSpPr>
        <p:spPr/>
        <p:txBody>
          <a:bodyPr/>
          <a:lstStyle/>
          <a:p>
            <a:fld id="{1403A9F4-2153-4E30-848A-357EB84591DA}" type="slidenum">
              <a:rPr lang="en-US" smtClean="0"/>
              <a:pPr/>
              <a:t>5</a:t>
            </a:fld>
            <a:endParaRPr lang="en-US" dirty="0"/>
          </a:p>
        </p:txBody>
      </p:sp>
      <p:sp>
        <p:nvSpPr>
          <p:cNvPr id="5" name="Date Placeholder 4"/>
          <p:cNvSpPr>
            <a:spLocks noGrp="1"/>
          </p:cNvSpPr>
          <p:nvPr>
            <p:ph type="dt" sz="half" idx="10"/>
          </p:nvPr>
        </p:nvSpPr>
        <p:spPr/>
        <p:txBody>
          <a:bodyPr/>
          <a:lstStyle/>
          <a:p>
            <a:r>
              <a:rPr lang="en-US" smtClean="0"/>
              <a:t>NSF 18-531</a:t>
            </a:r>
            <a:endParaRPr lang="en-US" dirty="0"/>
          </a:p>
        </p:txBody>
      </p:sp>
    </p:spTree>
    <p:extLst>
      <p:ext uri="{BB962C8B-B14F-4D97-AF65-F5344CB8AC3E}">
        <p14:creationId xmlns:p14="http://schemas.microsoft.com/office/powerpoint/2010/main" val="4000569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3663" y="0"/>
            <a:ext cx="7848600" cy="1143000"/>
          </a:xfrm>
        </p:spPr>
        <p:txBody>
          <a:bodyPr>
            <a:normAutofit/>
          </a:bodyPr>
          <a:lstStyle/>
          <a:p>
            <a:r>
              <a:rPr lang="en-US" sz="3200" b="1" dirty="0" smtClean="0"/>
              <a:t>CSSI Program Guiding Principles</a:t>
            </a:r>
            <a:endParaRPr lang="en-US" sz="3200" b="1" dirty="0"/>
          </a:p>
        </p:txBody>
      </p:sp>
      <p:sp>
        <p:nvSpPr>
          <p:cNvPr id="4" name="Subtitle 3"/>
          <p:cNvSpPr>
            <a:spLocks noGrp="1"/>
          </p:cNvSpPr>
          <p:nvPr>
            <p:ph type="subTitle" idx="1"/>
          </p:nvPr>
        </p:nvSpPr>
        <p:spPr>
          <a:xfrm>
            <a:off x="647700" y="1191126"/>
            <a:ext cx="7848600" cy="5209674"/>
          </a:xfrm>
        </p:spPr>
        <p:txBody>
          <a:bodyPr>
            <a:normAutofit lnSpcReduction="10000"/>
          </a:bodyPr>
          <a:lstStyle/>
          <a:p>
            <a:pPr marL="285750" indent="-285750" algn="l">
              <a:buFont typeface="Arial" charset="0"/>
              <a:buChar char="•"/>
            </a:pPr>
            <a:r>
              <a:rPr lang="en-US" sz="2000" b="1" i="1" dirty="0" smtClean="0">
                <a:solidFill>
                  <a:schemeClr val="tx1"/>
                </a:solidFill>
              </a:rPr>
              <a:t>Science-driven</a:t>
            </a:r>
            <a:r>
              <a:rPr lang="en-US" sz="2000" dirty="0">
                <a:solidFill>
                  <a:schemeClr val="tx1"/>
                </a:solidFill>
              </a:rPr>
              <a:t>: Promotes science excellence, enabling fundamentally new scientific advances; benefits science and engineering communities beyond initial </a:t>
            </a:r>
            <a:r>
              <a:rPr lang="en-US" sz="2000" dirty="0" smtClean="0">
                <a:solidFill>
                  <a:schemeClr val="tx1"/>
                </a:solidFill>
              </a:rPr>
              <a:t>participants.</a:t>
            </a:r>
            <a:endParaRPr lang="en-US" sz="2000" dirty="0">
              <a:solidFill>
                <a:schemeClr val="tx1"/>
              </a:solidFill>
            </a:endParaRPr>
          </a:p>
          <a:p>
            <a:pPr marL="285750" indent="-285750" algn="l">
              <a:buFont typeface="Arial" charset="0"/>
              <a:buChar char="•"/>
            </a:pPr>
            <a:r>
              <a:rPr lang="en-US" sz="2000" b="1" i="1" dirty="0">
                <a:solidFill>
                  <a:schemeClr val="tx1"/>
                </a:solidFill>
              </a:rPr>
              <a:t>Innovative</a:t>
            </a:r>
            <a:r>
              <a:rPr lang="en-US" sz="2000" dirty="0">
                <a:solidFill>
                  <a:schemeClr val="tx1"/>
                </a:solidFill>
              </a:rPr>
              <a:t>: Emphasizes unique NSF contributions; builds the capability, capacity, and cohesiveness of a national CI ecosystem; considers both human and technical aspects of the CI.</a:t>
            </a:r>
          </a:p>
          <a:p>
            <a:pPr marL="285750" indent="-285750" algn="l">
              <a:buFont typeface="Arial" charset="0"/>
              <a:buChar char="•"/>
            </a:pPr>
            <a:r>
              <a:rPr lang="en-US" sz="2000" b="1" i="1" dirty="0">
                <a:solidFill>
                  <a:schemeClr val="tx1"/>
                </a:solidFill>
              </a:rPr>
              <a:t>Collaborative</a:t>
            </a:r>
            <a:r>
              <a:rPr lang="en-US" sz="2000" dirty="0">
                <a:solidFill>
                  <a:schemeClr val="tx1"/>
                </a:solidFill>
              </a:rPr>
              <a:t>: </a:t>
            </a:r>
            <a:r>
              <a:rPr lang="en-US" sz="2000" dirty="0" smtClean="0">
                <a:solidFill>
                  <a:schemeClr val="tx1"/>
                </a:solidFill>
              </a:rPr>
              <a:t>Fosters </a:t>
            </a:r>
            <a:r>
              <a:rPr lang="en-US" sz="2000" dirty="0">
                <a:solidFill>
                  <a:schemeClr val="tx1"/>
                </a:solidFill>
              </a:rPr>
              <a:t>partnerships and community development; actively engages CI experts, specialists and scientists working in concert </a:t>
            </a:r>
            <a:r>
              <a:rPr lang="en-US" sz="2000" dirty="0" smtClean="0">
                <a:solidFill>
                  <a:schemeClr val="tx1"/>
                </a:solidFill>
              </a:rPr>
              <a:t>with the </a:t>
            </a:r>
            <a:r>
              <a:rPr lang="en-US" sz="2000" dirty="0">
                <a:solidFill>
                  <a:schemeClr val="tx1"/>
                </a:solidFill>
              </a:rPr>
              <a:t>domain scientists who are users of CI.</a:t>
            </a:r>
          </a:p>
          <a:p>
            <a:pPr marL="285750" indent="-285750" algn="l">
              <a:buFont typeface="Arial" charset="0"/>
              <a:buChar char="•"/>
            </a:pPr>
            <a:r>
              <a:rPr lang="en-US" sz="2000" b="1" i="1" dirty="0">
                <a:solidFill>
                  <a:schemeClr val="tx1"/>
                </a:solidFill>
              </a:rPr>
              <a:t>Leveraged</a:t>
            </a:r>
            <a:r>
              <a:rPr lang="en-US" sz="2000" dirty="0">
                <a:solidFill>
                  <a:schemeClr val="tx1"/>
                </a:solidFill>
              </a:rPr>
              <a:t>:  Builds on existing, recognized capabilities.</a:t>
            </a:r>
          </a:p>
          <a:p>
            <a:pPr marL="285750" indent="-285750" algn="l">
              <a:buFont typeface="Arial" charset="0"/>
              <a:buChar char="•"/>
            </a:pPr>
            <a:r>
              <a:rPr lang="en-US" sz="2000" b="1" i="1" dirty="0">
                <a:solidFill>
                  <a:schemeClr val="tx1"/>
                </a:solidFill>
              </a:rPr>
              <a:t>Strategic</a:t>
            </a:r>
            <a:r>
              <a:rPr lang="en-US" sz="2000" dirty="0">
                <a:solidFill>
                  <a:schemeClr val="tx1"/>
                </a:solidFill>
              </a:rPr>
              <a:t>:  </a:t>
            </a:r>
            <a:r>
              <a:rPr lang="en-US" sz="2000" dirty="0" smtClean="0">
                <a:solidFill>
                  <a:schemeClr val="tx1"/>
                </a:solidFill>
              </a:rPr>
              <a:t>Includes management </a:t>
            </a:r>
            <a:r>
              <a:rPr lang="en-US" sz="2000" dirty="0">
                <a:solidFill>
                  <a:schemeClr val="tx1"/>
                </a:solidFill>
              </a:rPr>
              <a:t>plans and metrics </a:t>
            </a:r>
            <a:r>
              <a:rPr lang="en-US" sz="2000" dirty="0" smtClean="0">
                <a:solidFill>
                  <a:schemeClr val="tx1"/>
                </a:solidFill>
              </a:rPr>
              <a:t>that encourage </a:t>
            </a:r>
            <a:r>
              <a:rPr lang="en-US" sz="2000" dirty="0">
                <a:solidFill>
                  <a:schemeClr val="tx1"/>
                </a:solidFill>
              </a:rPr>
              <a:t>measurement of progress </a:t>
            </a:r>
            <a:r>
              <a:rPr lang="en-US" sz="2000" dirty="0" smtClean="0">
                <a:solidFill>
                  <a:schemeClr val="tx1"/>
                </a:solidFill>
              </a:rPr>
              <a:t>and </a:t>
            </a:r>
            <a:r>
              <a:rPr lang="en-US" sz="2000" dirty="0">
                <a:solidFill>
                  <a:schemeClr val="tx1"/>
                </a:solidFill>
              </a:rPr>
              <a:t>sharing of results.</a:t>
            </a:r>
          </a:p>
          <a:p>
            <a:pPr marL="285750" indent="-285750" algn="l">
              <a:buFont typeface="Arial" charset="0"/>
              <a:buChar char="•"/>
            </a:pPr>
            <a:r>
              <a:rPr lang="en-US" sz="2000" b="1" i="1" dirty="0">
                <a:solidFill>
                  <a:schemeClr val="tx1"/>
                </a:solidFill>
              </a:rPr>
              <a:t>Sustained</a:t>
            </a:r>
            <a:r>
              <a:rPr lang="en-US" sz="2000" dirty="0">
                <a:solidFill>
                  <a:schemeClr val="tx1"/>
                </a:solidFill>
              </a:rPr>
              <a:t>: </a:t>
            </a:r>
            <a:r>
              <a:rPr lang="en-US" sz="2000" dirty="0" smtClean="0">
                <a:solidFill>
                  <a:schemeClr val="tx1"/>
                </a:solidFill>
              </a:rPr>
              <a:t>Results in widely accessible long-term community cyberinfrastructure.  </a:t>
            </a:r>
          </a:p>
          <a:p>
            <a:pPr marL="285750" indent="-285750" algn="l">
              <a:buFont typeface="Arial" charset="0"/>
              <a:buChar char="•"/>
            </a:pPr>
            <a:endParaRPr lang="en-US" sz="2000" dirty="0" smtClean="0">
              <a:solidFill>
                <a:schemeClr val="tx1"/>
              </a:solidFill>
            </a:endParaRPr>
          </a:p>
          <a:p>
            <a:pPr lvl="1"/>
            <a:r>
              <a:rPr lang="en-US" sz="2000" i="1" dirty="0" smtClean="0">
                <a:solidFill>
                  <a:schemeClr val="tx1"/>
                </a:solidFill>
              </a:rPr>
              <a:t>The project must explicitly address these principles, which translate into solicitation-specific criteria</a:t>
            </a:r>
            <a:r>
              <a:rPr lang="en-US" sz="2000" dirty="0">
                <a:solidFill>
                  <a:schemeClr val="tx1"/>
                </a:solidFill>
              </a:rPr>
              <a:t> </a:t>
            </a:r>
          </a:p>
        </p:txBody>
      </p:sp>
      <p:sp>
        <p:nvSpPr>
          <p:cNvPr id="3" name="Slide Number Placeholder 2"/>
          <p:cNvSpPr>
            <a:spLocks noGrp="1"/>
          </p:cNvSpPr>
          <p:nvPr>
            <p:ph type="sldNum" sz="quarter" idx="12"/>
          </p:nvPr>
        </p:nvSpPr>
        <p:spPr/>
        <p:txBody>
          <a:bodyPr/>
          <a:lstStyle/>
          <a:p>
            <a:fld id="{1403A9F4-2153-4E30-848A-357EB84591DA}" type="slidenum">
              <a:rPr lang="en-US" smtClean="0"/>
              <a:pPr/>
              <a:t>6</a:t>
            </a:fld>
            <a:endParaRPr lang="en-US" dirty="0"/>
          </a:p>
        </p:txBody>
      </p:sp>
      <p:sp>
        <p:nvSpPr>
          <p:cNvPr id="5" name="Date Placeholder 4"/>
          <p:cNvSpPr>
            <a:spLocks noGrp="1"/>
          </p:cNvSpPr>
          <p:nvPr>
            <p:ph type="dt" sz="half" idx="10"/>
          </p:nvPr>
        </p:nvSpPr>
        <p:spPr/>
        <p:txBody>
          <a:bodyPr/>
          <a:lstStyle/>
          <a:p>
            <a:r>
              <a:rPr lang="en-US" smtClean="0"/>
              <a:t>NSF 18-531</a:t>
            </a:r>
            <a:endParaRPr lang="en-US" dirty="0"/>
          </a:p>
        </p:txBody>
      </p:sp>
    </p:spTree>
    <p:extLst>
      <p:ext uri="{BB962C8B-B14F-4D97-AF65-F5344CB8AC3E}">
        <p14:creationId xmlns:p14="http://schemas.microsoft.com/office/powerpoint/2010/main" val="24252016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533400" y="914399"/>
            <a:ext cx="8305800" cy="5441951"/>
          </a:xfrm>
        </p:spPr>
        <p:txBody>
          <a:bodyPr numCol="2">
            <a:normAutofit fontScale="85000" lnSpcReduction="20000"/>
          </a:bodyPr>
          <a:lstStyle/>
          <a:p>
            <a:pPr marL="0" indent="0">
              <a:buNone/>
            </a:pPr>
            <a:r>
              <a:rPr lang="en-US" sz="1400" b="1" dirty="0">
                <a:latin typeface="Verdana" pitchFamily="34" charset="0"/>
                <a:ea typeface="Verdana" pitchFamily="34" charset="0"/>
                <a:cs typeface="Verdana" pitchFamily="34" charset="0"/>
              </a:rPr>
              <a:t>Office of Advanced </a:t>
            </a:r>
            <a:r>
              <a:rPr lang="en-US" sz="1400" b="1" dirty="0" smtClean="0">
                <a:latin typeface="Verdana" pitchFamily="34" charset="0"/>
                <a:ea typeface="Verdana" pitchFamily="34" charset="0"/>
                <a:cs typeface="Verdana" pitchFamily="34" charset="0"/>
              </a:rPr>
              <a:t>Cyberinfrastructure (OAC)</a:t>
            </a:r>
            <a:endParaRPr lang="en-US" sz="1400" b="1" dirty="0">
              <a:latin typeface="Verdana" pitchFamily="34" charset="0"/>
              <a:ea typeface="Verdana" pitchFamily="34" charset="0"/>
              <a:cs typeface="Verdana" pitchFamily="34" charset="0"/>
            </a:endParaRPr>
          </a:p>
          <a:p>
            <a:pPr lvl="1"/>
            <a:r>
              <a:rPr lang="en-US" sz="1400" dirty="0"/>
              <a:t>Vipin Chaudhary</a:t>
            </a:r>
          </a:p>
          <a:p>
            <a:pPr lvl="1"/>
            <a:r>
              <a:rPr lang="en-US" sz="1400" dirty="0"/>
              <a:t>Amy Walton</a:t>
            </a:r>
          </a:p>
          <a:p>
            <a:pPr lvl="1"/>
            <a:r>
              <a:rPr lang="en-US" sz="1400" dirty="0"/>
              <a:t>Rajiv </a:t>
            </a:r>
            <a:r>
              <a:rPr lang="en-US" sz="1400" dirty="0" err="1"/>
              <a:t>Ramnath</a:t>
            </a:r>
            <a:endParaRPr lang="en-US" sz="1400" dirty="0"/>
          </a:p>
          <a:p>
            <a:pPr marL="0" indent="0">
              <a:buNone/>
            </a:pPr>
            <a:r>
              <a:rPr lang="en-US" sz="1400" b="1" dirty="0" smtClean="0">
                <a:latin typeface="Verdana" pitchFamily="34" charset="0"/>
                <a:ea typeface="Verdana" pitchFamily="34" charset="0"/>
                <a:cs typeface="Verdana" pitchFamily="34" charset="0"/>
              </a:rPr>
              <a:t>Directorate </a:t>
            </a:r>
            <a:r>
              <a:rPr lang="en-US" sz="1400" b="1" dirty="0">
                <a:latin typeface="Verdana" pitchFamily="34" charset="0"/>
                <a:ea typeface="Verdana" pitchFamily="34" charset="0"/>
                <a:cs typeface="Verdana" pitchFamily="34" charset="0"/>
              </a:rPr>
              <a:t>for Biological </a:t>
            </a:r>
            <a:r>
              <a:rPr lang="en-US" sz="1400" b="1" dirty="0" smtClean="0">
                <a:latin typeface="Verdana" pitchFamily="34" charset="0"/>
                <a:ea typeface="Verdana" pitchFamily="34" charset="0"/>
                <a:cs typeface="Verdana" pitchFamily="34" charset="0"/>
              </a:rPr>
              <a:t>Sciences (BIO)</a:t>
            </a:r>
          </a:p>
          <a:p>
            <a:r>
              <a:rPr lang="en-US" sz="1400" dirty="0" smtClean="0">
                <a:latin typeface="Verdana" pitchFamily="34" charset="0"/>
                <a:ea typeface="Verdana" pitchFamily="34" charset="0"/>
                <a:cs typeface="Verdana" pitchFamily="34" charset="0"/>
              </a:rPr>
              <a:t>Division of Biological Infrastructure</a:t>
            </a:r>
          </a:p>
          <a:p>
            <a:pPr lvl="1"/>
            <a:r>
              <a:rPr lang="en-US" sz="1400" dirty="0" smtClean="0"/>
              <a:t>Peter McCartney</a:t>
            </a:r>
            <a:endParaRPr lang="en-US" sz="1400" dirty="0"/>
          </a:p>
          <a:p>
            <a:pPr marL="0" indent="0">
              <a:buNone/>
            </a:pPr>
            <a:r>
              <a:rPr lang="en-US" sz="1400" b="1" dirty="0" smtClean="0">
                <a:latin typeface="Verdana" pitchFamily="34" charset="0"/>
                <a:ea typeface="Verdana" pitchFamily="34" charset="0"/>
                <a:cs typeface="Verdana" pitchFamily="34" charset="0"/>
              </a:rPr>
              <a:t>Directorate </a:t>
            </a:r>
            <a:r>
              <a:rPr lang="en-US" sz="1400" b="1" dirty="0">
                <a:latin typeface="Verdana" pitchFamily="34" charset="0"/>
                <a:ea typeface="Verdana" pitchFamily="34" charset="0"/>
                <a:cs typeface="Verdana" pitchFamily="34" charset="0"/>
              </a:rPr>
              <a:t>for Computer &amp; Information Science &amp; </a:t>
            </a:r>
            <a:r>
              <a:rPr lang="en-US" sz="1400" b="1" dirty="0" smtClean="0">
                <a:latin typeface="Verdana" pitchFamily="34" charset="0"/>
                <a:ea typeface="Verdana" pitchFamily="34" charset="0"/>
                <a:cs typeface="Verdana" pitchFamily="34" charset="0"/>
              </a:rPr>
              <a:t>Engineering (CISE)</a:t>
            </a:r>
          </a:p>
          <a:p>
            <a:r>
              <a:rPr lang="en-US" sz="1400" dirty="0" smtClean="0">
                <a:latin typeface="Verdana" pitchFamily="34" charset="0"/>
                <a:ea typeface="Verdana" pitchFamily="34" charset="0"/>
                <a:cs typeface="Verdana" pitchFamily="34" charset="0"/>
              </a:rPr>
              <a:t>Division of Computing and Communication Foundations</a:t>
            </a:r>
          </a:p>
          <a:p>
            <a:pPr lvl="1"/>
            <a:r>
              <a:rPr lang="en-US" sz="1400" dirty="0" smtClean="0"/>
              <a:t>Sol </a:t>
            </a:r>
            <a:r>
              <a:rPr lang="en-US" sz="1400" dirty="0"/>
              <a:t>Greenspan </a:t>
            </a:r>
          </a:p>
          <a:p>
            <a:r>
              <a:rPr lang="en-US" sz="1400" dirty="0">
                <a:latin typeface="Verdana" pitchFamily="34" charset="0"/>
                <a:ea typeface="Verdana" pitchFamily="34" charset="0"/>
                <a:cs typeface="Verdana" pitchFamily="34" charset="0"/>
              </a:rPr>
              <a:t>Division of </a:t>
            </a:r>
            <a:r>
              <a:rPr lang="en-US" sz="1400" dirty="0" smtClean="0">
                <a:latin typeface="Verdana" pitchFamily="34" charset="0"/>
                <a:ea typeface="Verdana" pitchFamily="34" charset="0"/>
                <a:cs typeface="Verdana" pitchFamily="34" charset="0"/>
              </a:rPr>
              <a:t>Information and Intelligent Systems</a:t>
            </a:r>
          </a:p>
          <a:p>
            <a:pPr lvl="1"/>
            <a:r>
              <a:rPr lang="en-US" sz="1400" dirty="0" smtClean="0">
                <a:ea typeface="Verdana" pitchFamily="34" charset="0"/>
                <a:cs typeface="Verdana" pitchFamily="34" charset="0"/>
              </a:rPr>
              <a:t>Sylvia Spengler</a:t>
            </a:r>
          </a:p>
          <a:p>
            <a:pPr marL="0" indent="0">
              <a:buNone/>
            </a:pPr>
            <a:r>
              <a:rPr lang="en-US" sz="1400" b="1" dirty="0">
                <a:latin typeface="Verdana" pitchFamily="34" charset="0"/>
                <a:ea typeface="Verdana" pitchFamily="34" charset="0"/>
                <a:cs typeface="Verdana" pitchFamily="34" charset="0"/>
              </a:rPr>
              <a:t>Directorate for Education &amp; Human </a:t>
            </a:r>
            <a:r>
              <a:rPr lang="en-US" sz="1400" b="1" dirty="0" smtClean="0">
                <a:latin typeface="Verdana" pitchFamily="34" charset="0"/>
                <a:ea typeface="Verdana" pitchFamily="34" charset="0"/>
                <a:cs typeface="Verdana" pitchFamily="34" charset="0"/>
              </a:rPr>
              <a:t>Resources (EHR)</a:t>
            </a:r>
            <a:endParaRPr lang="en-US" sz="1400" b="1" dirty="0">
              <a:latin typeface="Verdana" pitchFamily="34" charset="0"/>
              <a:ea typeface="Verdana" pitchFamily="34" charset="0"/>
              <a:cs typeface="Verdana" pitchFamily="34" charset="0"/>
            </a:endParaRPr>
          </a:p>
          <a:p>
            <a:r>
              <a:rPr lang="en-US" sz="1400" dirty="0">
                <a:latin typeface="Verdana" pitchFamily="34" charset="0"/>
                <a:ea typeface="Verdana" pitchFamily="34" charset="0"/>
                <a:cs typeface="Verdana" pitchFamily="34" charset="0"/>
              </a:rPr>
              <a:t>Division of Research on Learning in Formal and Informal Settings</a:t>
            </a:r>
          </a:p>
          <a:p>
            <a:pPr lvl="1"/>
            <a:r>
              <a:rPr lang="en-US" sz="1400" dirty="0"/>
              <a:t>John C. </a:t>
            </a:r>
            <a:r>
              <a:rPr lang="en-US" sz="1400" dirty="0" err="1" smtClean="0"/>
              <a:t>Cherniavsky</a:t>
            </a:r>
            <a:endParaRPr lang="en-US" sz="1800" b="1" dirty="0" smtClean="0">
              <a:latin typeface="Verdana" pitchFamily="34" charset="0"/>
              <a:ea typeface="Verdana" pitchFamily="34" charset="0"/>
              <a:cs typeface="Verdana" pitchFamily="34" charset="0"/>
            </a:endParaRPr>
          </a:p>
          <a:p>
            <a:pPr marL="0" indent="0">
              <a:buNone/>
            </a:pPr>
            <a:r>
              <a:rPr lang="en-US" sz="1400" b="1" dirty="0" smtClean="0">
                <a:latin typeface="Verdana" pitchFamily="34" charset="0"/>
                <a:ea typeface="Verdana" pitchFamily="34" charset="0"/>
                <a:cs typeface="Verdana" pitchFamily="34" charset="0"/>
              </a:rPr>
              <a:t>Directorate </a:t>
            </a:r>
            <a:r>
              <a:rPr lang="en-US" sz="1400" b="1" dirty="0">
                <a:latin typeface="Verdana" pitchFamily="34" charset="0"/>
                <a:ea typeface="Verdana" pitchFamily="34" charset="0"/>
                <a:cs typeface="Verdana" pitchFamily="34" charset="0"/>
              </a:rPr>
              <a:t>for </a:t>
            </a:r>
            <a:r>
              <a:rPr lang="en-US" sz="1400" b="1" dirty="0" smtClean="0">
                <a:latin typeface="Verdana" pitchFamily="34" charset="0"/>
                <a:ea typeface="Verdana" pitchFamily="34" charset="0"/>
                <a:cs typeface="Verdana" pitchFamily="34" charset="0"/>
              </a:rPr>
              <a:t>Engineering (ENG)</a:t>
            </a:r>
          </a:p>
          <a:p>
            <a:pPr fontAlgn="ctr"/>
            <a:r>
              <a:rPr lang="en-US" sz="1400" dirty="0">
                <a:latin typeface="Verdana" charset="0"/>
                <a:ea typeface="Verdana" charset="0"/>
                <a:cs typeface="Verdana" charset="0"/>
              </a:rPr>
              <a:t>Division of Chemical, Bioengineering, Environmental, and Transport Systems (CBET)</a:t>
            </a:r>
          </a:p>
          <a:p>
            <a:pPr lvl="1" fontAlgn="ctr"/>
            <a:r>
              <a:rPr lang="en-US" sz="1400" dirty="0">
                <a:ea typeface="Verdana" pitchFamily="34" charset="0"/>
                <a:cs typeface="Verdana" pitchFamily="34" charset="0"/>
              </a:rPr>
              <a:t>Ronald </a:t>
            </a:r>
            <a:r>
              <a:rPr lang="en-US" sz="1400" dirty="0" smtClean="0">
                <a:ea typeface="Verdana" pitchFamily="34" charset="0"/>
                <a:cs typeface="Verdana" pitchFamily="34" charset="0"/>
              </a:rPr>
              <a:t>Joslin</a:t>
            </a:r>
          </a:p>
          <a:p>
            <a:pPr lvl="1" fontAlgn="ctr"/>
            <a:r>
              <a:rPr lang="en-US" sz="1400" dirty="0" smtClean="0">
                <a:ea typeface="Verdana" pitchFamily="34" charset="0"/>
                <a:cs typeface="Verdana" pitchFamily="34" charset="0"/>
              </a:rPr>
              <a:t>Christina Payne</a:t>
            </a:r>
            <a:endParaRPr lang="en-US" sz="1400" dirty="0">
              <a:ea typeface="Verdana" pitchFamily="34" charset="0"/>
              <a:cs typeface="Verdana" pitchFamily="34" charset="0"/>
            </a:endParaRPr>
          </a:p>
          <a:p>
            <a:pPr fontAlgn="ctr"/>
            <a:r>
              <a:rPr lang="en-US" sz="1400" dirty="0" smtClean="0">
                <a:latin typeface="Verdana" pitchFamily="34" charset="0"/>
                <a:ea typeface="Verdana" pitchFamily="34" charset="0"/>
                <a:cs typeface="Verdana" pitchFamily="34" charset="0"/>
              </a:rPr>
              <a:t>Division </a:t>
            </a:r>
            <a:r>
              <a:rPr lang="en-US" sz="1400" dirty="0">
                <a:latin typeface="Verdana" pitchFamily="34" charset="0"/>
                <a:ea typeface="Verdana" pitchFamily="34" charset="0"/>
                <a:cs typeface="Verdana" pitchFamily="34" charset="0"/>
              </a:rPr>
              <a:t>of Civil, Mechanical and Manufacturing </a:t>
            </a:r>
            <a:r>
              <a:rPr lang="en-US" sz="1400" dirty="0" smtClean="0">
                <a:latin typeface="Verdana" pitchFamily="34" charset="0"/>
                <a:ea typeface="Verdana" pitchFamily="34" charset="0"/>
                <a:cs typeface="Verdana" pitchFamily="34" charset="0"/>
              </a:rPr>
              <a:t>Innovation (CMMI)</a:t>
            </a:r>
            <a:endParaRPr lang="en-US" sz="1400" dirty="0">
              <a:latin typeface="Verdana" pitchFamily="34" charset="0"/>
              <a:ea typeface="Verdana" pitchFamily="34" charset="0"/>
              <a:cs typeface="Verdana" pitchFamily="34" charset="0"/>
            </a:endParaRPr>
          </a:p>
          <a:p>
            <a:pPr lvl="1"/>
            <a:r>
              <a:rPr lang="en-US" sz="1400" dirty="0"/>
              <a:t>Joanne D. </a:t>
            </a:r>
            <a:r>
              <a:rPr lang="en-US" sz="1400" dirty="0" smtClean="0"/>
              <a:t>Culbertson</a:t>
            </a:r>
            <a:endParaRPr lang="en-US" sz="1400" dirty="0"/>
          </a:p>
          <a:p>
            <a:pPr fontAlgn="ctr"/>
            <a:r>
              <a:rPr lang="en-US" sz="1400" dirty="0" smtClean="0">
                <a:latin typeface="Verdana" pitchFamily="34" charset="0"/>
                <a:ea typeface="Verdana" pitchFamily="34" charset="0"/>
                <a:cs typeface="Verdana" pitchFamily="34" charset="0"/>
              </a:rPr>
              <a:t>Division </a:t>
            </a:r>
            <a:r>
              <a:rPr lang="en-US" sz="1400" dirty="0">
                <a:latin typeface="Verdana" pitchFamily="34" charset="0"/>
                <a:ea typeface="Verdana" pitchFamily="34" charset="0"/>
                <a:cs typeface="Verdana" pitchFamily="34" charset="0"/>
              </a:rPr>
              <a:t>of </a:t>
            </a:r>
            <a:r>
              <a:rPr lang="en-US" sz="1400" dirty="0" smtClean="0">
                <a:latin typeface="Verdana" pitchFamily="34" charset="0"/>
                <a:ea typeface="Verdana" pitchFamily="34" charset="0"/>
                <a:cs typeface="Verdana" pitchFamily="34" charset="0"/>
              </a:rPr>
              <a:t>Electrical, Communications and Cyber Systems (ECCS)</a:t>
            </a:r>
            <a:endParaRPr lang="en-US" sz="1400" dirty="0">
              <a:latin typeface="Verdana" pitchFamily="34" charset="0"/>
              <a:ea typeface="Verdana" pitchFamily="34" charset="0"/>
              <a:cs typeface="Verdana" pitchFamily="34" charset="0"/>
            </a:endParaRPr>
          </a:p>
          <a:p>
            <a:pPr lvl="1"/>
            <a:r>
              <a:rPr lang="en-US" sz="1400" dirty="0" err="1" smtClean="0"/>
              <a:t>Jenshan</a:t>
            </a:r>
            <a:r>
              <a:rPr lang="en-US" sz="1400" dirty="0" smtClean="0"/>
              <a:t> Lin</a:t>
            </a:r>
            <a:endParaRPr lang="en-US" sz="1400" b="1" dirty="0" smtClean="0">
              <a:latin typeface="Verdana" pitchFamily="34" charset="0"/>
              <a:ea typeface="Verdana" pitchFamily="34" charset="0"/>
              <a:cs typeface="Verdana" pitchFamily="34" charset="0"/>
            </a:endParaRPr>
          </a:p>
          <a:p>
            <a:pPr marL="57150" indent="0" fontAlgn="ctr">
              <a:buNone/>
            </a:pPr>
            <a:r>
              <a:rPr lang="en-US" sz="1400" b="1" dirty="0" smtClean="0">
                <a:latin typeface="Verdana" pitchFamily="34" charset="0"/>
                <a:ea typeface="Verdana" pitchFamily="34" charset="0"/>
                <a:cs typeface="Verdana" pitchFamily="34" charset="0"/>
              </a:rPr>
              <a:t>Directorate </a:t>
            </a:r>
            <a:r>
              <a:rPr lang="en-US" sz="1400" b="1" dirty="0">
                <a:latin typeface="Verdana" pitchFamily="34" charset="0"/>
                <a:ea typeface="Verdana" pitchFamily="34" charset="0"/>
                <a:cs typeface="Verdana" pitchFamily="34" charset="0"/>
              </a:rPr>
              <a:t>for </a:t>
            </a:r>
            <a:r>
              <a:rPr lang="en-US" sz="1400" b="1" dirty="0" smtClean="0">
                <a:latin typeface="Verdana" pitchFamily="34" charset="0"/>
                <a:ea typeface="Verdana" pitchFamily="34" charset="0"/>
                <a:cs typeface="Verdana" pitchFamily="34" charset="0"/>
              </a:rPr>
              <a:t>Geosciences (GEO)</a:t>
            </a:r>
          </a:p>
          <a:p>
            <a:pPr indent="-285750" fontAlgn="ctr"/>
            <a:r>
              <a:rPr lang="en-US" sz="1400" dirty="0" smtClean="0">
                <a:latin typeface="Verdana"/>
                <a:ea typeface="Verdana" pitchFamily="34" charset="0"/>
                <a:cs typeface="Verdana"/>
              </a:rPr>
              <a:t>Division of Atmospheric &amp; </a:t>
            </a:r>
            <a:r>
              <a:rPr lang="en-US" sz="1400" dirty="0" err="1" smtClean="0">
                <a:latin typeface="Verdana"/>
                <a:ea typeface="Verdana" pitchFamily="34" charset="0"/>
                <a:cs typeface="Verdana"/>
              </a:rPr>
              <a:t>Geospace</a:t>
            </a:r>
            <a:r>
              <a:rPr lang="en-US" sz="1400" dirty="0" smtClean="0">
                <a:latin typeface="Verdana"/>
                <a:ea typeface="Verdana" pitchFamily="34" charset="0"/>
                <a:cs typeface="Verdana"/>
              </a:rPr>
              <a:t> Sciences</a:t>
            </a:r>
          </a:p>
          <a:p>
            <a:pPr lvl="1" fontAlgn="ctr"/>
            <a:r>
              <a:rPr lang="en-US" sz="1400" dirty="0" err="1" smtClean="0">
                <a:ea typeface="Verdana" pitchFamily="34" charset="0"/>
                <a:cs typeface="Verdana"/>
              </a:rPr>
              <a:t>Subhashree</a:t>
            </a:r>
            <a:r>
              <a:rPr lang="en-US" sz="1400" dirty="0" smtClean="0">
                <a:ea typeface="Verdana" pitchFamily="34" charset="0"/>
                <a:cs typeface="Verdana"/>
              </a:rPr>
              <a:t> Mishra</a:t>
            </a:r>
          </a:p>
          <a:p>
            <a:pPr indent="-285750" fontAlgn="ctr"/>
            <a:r>
              <a:rPr lang="en-US" sz="1400" dirty="0" smtClean="0">
                <a:latin typeface="Verdana"/>
                <a:ea typeface="Verdana" pitchFamily="34" charset="0"/>
                <a:cs typeface="Verdana"/>
              </a:rPr>
              <a:t>Division </a:t>
            </a:r>
            <a:r>
              <a:rPr lang="en-US" sz="1400" dirty="0">
                <a:latin typeface="Verdana"/>
                <a:ea typeface="Verdana" pitchFamily="34" charset="0"/>
                <a:cs typeface="Verdana"/>
              </a:rPr>
              <a:t>of Earth Sciences  (</a:t>
            </a:r>
            <a:r>
              <a:rPr lang="en-US" sz="1400" dirty="0" smtClean="0">
                <a:latin typeface="Verdana"/>
                <a:ea typeface="Verdana" pitchFamily="34" charset="0"/>
                <a:cs typeface="Verdana"/>
              </a:rPr>
              <a:t>GEO/EAR)</a:t>
            </a:r>
            <a:endParaRPr lang="en-US" sz="1400" b="1" dirty="0" smtClean="0">
              <a:latin typeface="Verdana"/>
              <a:ea typeface="Verdana" pitchFamily="34" charset="0"/>
              <a:cs typeface="Verdana"/>
            </a:endParaRPr>
          </a:p>
          <a:p>
            <a:pPr lvl="1" fontAlgn="ctr"/>
            <a:r>
              <a:rPr lang="en-US" sz="1400" dirty="0" smtClean="0">
                <a:cs typeface="Verdana"/>
              </a:rPr>
              <a:t>Marc Stieglitz</a:t>
            </a:r>
            <a:endParaRPr lang="en-US" sz="1400" b="1" dirty="0" smtClean="0">
              <a:latin typeface="Verdana" pitchFamily="34" charset="0"/>
              <a:ea typeface="Verdana" pitchFamily="34" charset="0"/>
              <a:cs typeface="Verdana" pitchFamily="34" charset="0"/>
            </a:endParaRPr>
          </a:p>
          <a:p>
            <a:pPr marL="0" indent="0">
              <a:buNone/>
            </a:pPr>
            <a:r>
              <a:rPr lang="en-US" sz="1400" b="1" dirty="0" smtClean="0">
                <a:latin typeface="Verdana" pitchFamily="34" charset="0"/>
                <a:ea typeface="Verdana" pitchFamily="34" charset="0"/>
                <a:cs typeface="Verdana" pitchFamily="34" charset="0"/>
              </a:rPr>
              <a:t>Directorate </a:t>
            </a:r>
            <a:r>
              <a:rPr lang="en-US" sz="1400" b="1" dirty="0">
                <a:latin typeface="Verdana" pitchFamily="34" charset="0"/>
                <a:ea typeface="Verdana" pitchFamily="34" charset="0"/>
                <a:cs typeface="Verdana" pitchFamily="34" charset="0"/>
              </a:rPr>
              <a:t>for Mathematical &amp; Physical </a:t>
            </a:r>
            <a:r>
              <a:rPr lang="en-US" sz="1400" b="1" dirty="0" smtClean="0">
                <a:latin typeface="Verdana" pitchFamily="34" charset="0"/>
                <a:ea typeface="Verdana" pitchFamily="34" charset="0"/>
                <a:cs typeface="Verdana" pitchFamily="34" charset="0"/>
              </a:rPr>
              <a:t>Sciences (MPS)</a:t>
            </a:r>
            <a:endParaRPr lang="en-US" sz="1400" b="1" dirty="0">
              <a:latin typeface="Verdana" pitchFamily="34" charset="0"/>
              <a:ea typeface="Verdana" pitchFamily="34" charset="0"/>
              <a:cs typeface="Verdana" pitchFamily="34" charset="0"/>
            </a:endParaRPr>
          </a:p>
          <a:p>
            <a:pPr fontAlgn="ctr"/>
            <a:r>
              <a:rPr lang="en-US" sz="1400" dirty="0">
                <a:latin typeface="Verdana" pitchFamily="34" charset="0"/>
                <a:ea typeface="Verdana" pitchFamily="34" charset="0"/>
                <a:cs typeface="Verdana" pitchFamily="34" charset="0"/>
              </a:rPr>
              <a:t>Division of Astronomy</a:t>
            </a:r>
          </a:p>
          <a:p>
            <a:pPr lvl="1" fontAlgn="ctr"/>
            <a:r>
              <a:rPr lang="en-US" sz="1400" dirty="0"/>
              <a:t>Nigel Sharp </a:t>
            </a:r>
            <a:endParaRPr lang="en-US" sz="1400" dirty="0" smtClean="0"/>
          </a:p>
          <a:p>
            <a:pPr fontAlgn="ctr"/>
            <a:r>
              <a:rPr lang="en-US" sz="1400" dirty="0">
                <a:latin typeface="Verdana" pitchFamily="34" charset="0"/>
                <a:ea typeface="Verdana" pitchFamily="34" charset="0"/>
                <a:cs typeface="Verdana" pitchFamily="34" charset="0"/>
              </a:rPr>
              <a:t>Division of Chemistry</a:t>
            </a:r>
          </a:p>
          <a:p>
            <a:pPr lvl="1" fontAlgn="ctr"/>
            <a:r>
              <a:rPr lang="en-US" sz="1400" dirty="0"/>
              <a:t>Evelyn Goldfield</a:t>
            </a:r>
          </a:p>
          <a:p>
            <a:pPr lvl="1" fontAlgn="ctr"/>
            <a:r>
              <a:rPr lang="en-US" sz="1400" dirty="0" smtClean="0"/>
              <a:t>Lin He</a:t>
            </a:r>
            <a:endParaRPr lang="en-US" sz="1400" dirty="0"/>
          </a:p>
          <a:p>
            <a:pPr fontAlgn="ctr"/>
            <a:r>
              <a:rPr lang="en-US" sz="1400" dirty="0" smtClean="0">
                <a:latin typeface="Verdana" pitchFamily="34" charset="0"/>
                <a:ea typeface="Verdana" pitchFamily="34" charset="0"/>
                <a:cs typeface="Verdana" pitchFamily="34" charset="0"/>
              </a:rPr>
              <a:t>Division </a:t>
            </a:r>
            <a:r>
              <a:rPr lang="en-US" sz="1400" dirty="0">
                <a:latin typeface="Verdana" pitchFamily="34" charset="0"/>
                <a:ea typeface="Verdana" pitchFamily="34" charset="0"/>
                <a:cs typeface="Verdana" pitchFamily="34" charset="0"/>
              </a:rPr>
              <a:t>of Materials Research</a:t>
            </a:r>
          </a:p>
          <a:p>
            <a:pPr lvl="1" fontAlgn="ctr"/>
            <a:r>
              <a:rPr lang="en-US" sz="1400" dirty="0"/>
              <a:t>Daryl W. Hess</a:t>
            </a:r>
          </a:p>
          <a:p>
            <a:pPr fontAlgn="ctr"/>
            <a:r>
              <a:rPr lang="en-US" sz="1400" dirty="0">
                <a:latin typeface="Verdana" pitchFamily="34" charset="0"/>
                <a:ea typeface="Verdana" pitchFamily="34" charset="0"/>
                <a:cs typeface="Verdana" pitchFamily="34" charset="0"/>
              </a:rPr>
              <a:t>Division of Mathematical Sciences</a:t>
            </a:r>
          </a:p>
          <a:p>
            <a:pPr lvl="1" fontAlgn="ctr"/>
            <a:r>
              <a:rPr lang="en-US" sz="1400" dirty="0" smtClean="0"/>
              <a:t>Christopher Stark</a:t>
            </a:r>
          </a:p>
          <a:p>
            <a:pPr lvl="1" fontAlgn="ctr"/>
            <a:r>
              <a:rPr lang="en-US" sz="1400" dirty="0" smtClean="0"/>
              <a:t>Yong Zheng</a:t>
            </a:r>
            <a:endParaRPr lang="en-US" sz="1400" dirty="0"/>
          </a:p>
          <a:p>
            <a:pPr fontAlgn="ctr"/>
            <a:r>
              <a:rPr lang="en-US" sz="1400" dirty="0" smtClean="0">
                <a:latin typeface="Verdana" pitchFamily="34" charset="0"/>
                <a:ea typeface="Verdana" pitchFamily="34" charset="0"/>
                <a:cs typeface="Verdana" pitchFamily="34" charset="0"/>
              </a:rPr>
              <a:t>Division </a:t>
            </a:r>
            <a:r>
              <a:rPr lang="en-US" sz="1400" dirty="0">
                <a:latin typeface="Verdana" pitchFamily="34" charset="0"/>
                <a:ea typeface="Verdana" pitchFamily="34" charset="0"/>
                <a:cs typeface="Verdana" pitchFamily="34" charset="0"/>
              </a:rPr>
              <a:t>of Physics</a:t>
            </a:r>
          </a:p>
          <a:p>
            <a:pPr lvl="1" fontAlgn="ctr"/>
            <a:r>
              <a:rPr lang="en-US" sz="1400" dirty="0" err="1" smtClean="0"/>
              <a:t>Vyacheslav</a:t>
            </a:r>
            <a:r>
              <a:rPr lang="en-US" sz="1400" dirty="0" smtClean="0"/>
              <a:t> (</a:t>
            </a:r>
            <a:r>
              <a:rPr lang="en-US" sz="1400" dirty="0" err="1" smtClean="0"/>
              <a:t>Slava</a:t>
            </a:r>
            <a:r>
              <a:rPr lang="en-US" sz="1400" dirty="0" smtClean="0"/>
              <a:t>) </a:t>
            </a:r>
            <a:r>
              <a:rPr lang="en-US" sz="1400" dirty="0" err="1" smtClean="0"/>
              <a:t>Lukin</a:t>
            </a:r>
            <a:endParaRPr lang="en-US" sz="1400" dirty="0" smtClean="0"/>
          </a:p>
          <a:p>
            <a:pPr lvl="1" fontAlgn="ctr"/>
            <a:r>
              <a:rPr lang="en-US" sz="1400" dirty="0" smtClean="0"/>
              <a:t>Bogdan </a:t>
            </a:r>
            <a:r>
              <a:rPr lang="en-US" sz="1400" dirty="0" err="1" smtClean="0"/>
              <a:t>Mihaila</a:t>
            </a:r>
            <a:endParaRPr lang="en-US" sz="1400" dirty="0"/>
          </a:p>
          <a:p>
            <a:pPr marL="0" indent="0">
              <a:buNone/>
            </a:pPr>
            <a:r>
              <a:rPr lang="en-US" sz="1400" b="1" dirty="0">
                <a:latin typeface="Verdana" pitchFamily="34" charset="0"/>
                <a:ea typeface="Verdana" pitchFamily="34" charset="0"/>
                <a:cs typeface="Verdana" pitchFamily="34" charset="0"/>
              </a:rPr>
              <a:t>Directorate for Social, Behavioral &amp; Economic </a:t>
            </a:r>
            <a:r>
              <a:rPr lang="en-US" sz="1400" b="1" dirty="0" smtClean="0">
                <a:latin typeface="Verdana" pitchFamily="34" charset="0"/>
                <a:ea typeface="Verdana" pitchFamily="34" charset="0"/>
                <a:cs typeface="Verdana" pitchFamily="34" charset="0"/>
              </a:rPr>
              <a:t>Sciences (SBE)</a:t>
            </a:r>
            <a:endParaRPr lang="en-US" sz="1400" b="1" dirty="0">
              <a:latin typeface="Verdana" pitchFamily="34" charset="0"/>
              <a:ea typeface="Verdana" pitchFamily="34" charset="0"/>
              <a:cs typeface="Verdana" pitchFamily="34" charset="0"/>
            </a:endParaRPr>
          </a:p>
          <a:p>
            <a:r>
              <a:rPr lang="en-US" sz="1400" dirty="0">
                <a:latin typeface="Verdana" pitchFamily="34" charset="0"/>
                <a:ea typeface="Verdana" pitchFamily="34" charset="0"/>
                <a:cs typeface="Verdana" pitchFamily="34" charset="0"/>
              </a:rPr>
              <a:t>Division of Social and Economic Sciences</a:t>
            </a:r>
          </a:p>
          <a:p>
            <a:pPr lvl="1" fontAlgn="ctr"/>
            <a:r>
              <a:rPr lang="en-US" sz="1400" dirty="0"/>
              <a:t>Cheryl </a:t>
            </a:r>
            <a:r>
              <a:rPr lang="en-US" sz="1400" dirty="0" err="1"/>
              <a:t>Eavey</a:t>
            </a:r>
            <a:endParaRPr lang="en-US" sz="1400" b="1" dirty="0">
              <a:latin typeface="Verdana" pitchFamily="34" charset="0"/>
              <a:ea typeface="Verdana" pitchFamily="34" charset="0"/>
              <a:cs typeface="Verdana" pitchFamily="34" charset="0"/>
            </a:endParaRPr>
          </a:p>
          <a:p>
            <a:pPr marL="0" indent="0">
              <a:buNone/>
            </a:pPr>
            <a:endParaRPr lang="en-US" sz="1200" dirty="0">
              <a:ea typeface="ＭＳ Ｐゴシック" pitchFamily="-84" charset="-128"/>
            </a:endParaRPr>
          </a:p>
        </p:txBody>
      </p:sp>
      <p:sp>
        <p:nvSpPr>
          <p:cNvPr id="6" name="Title 1"/>
          <p:cNvSpPr txBox="1">
            <a:spLocks/>
          </p:cNvSpPr>
          <p:nvPr/>
        </p:nvSpPr>
        <p:spPr bwMode="auto">
          <a:xfrm>
            <a:off x="76200" y="0"/>
            <a:ext cx="90678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b="1">
                <a:solidFill>
                  <a:srgbClr val="333399"/>
                </a:solidFill>
                <a:effectLst>
                  <a:outerShdw blurRad="38100" dist="38100" dir="2700000" algn="tl">
                    <a:srgbClr val="C0C0C0"/>
                  </a:outerShdw>
                </a:effectLst>
                <a:latin typeface="+mj-lt"/>
                <a:ea typeface="ＭＳ Ｐゴシック" charset="-128"/>
                <a:cs typeface="ＭＳ Ｐゴシック" charset="-128"/>
              </a:defRPr>
            </a:lvl1pPr>
            <a:lvl2pPr algn="l" rtl="0" eaLnBrk="0" fontAlgn="base" hangingPunct="0">
              <a:spcBef>
                <a:spcPct val="0"/>
              </a:spcBef>
              <a:spcAft>
                <a:spcPct val="0"/>
              </a:spcAft>
              <a:defRPr sz="4000" b="1">
                <a:solidFill>
                  <a:srgbClr val="333399"/>
                </a:solidFill>
                <a:effectLst>
                  <a:outerShdw blurRad="38100" dist="38100" dir="2700000" algn="tl">
                    <a:srgbClr val="C0C0C0"/>
                  </a:outerShdw>
                </a:effectLst>
                <a:latin typeface="Tahoma" pitchFamily="34" charset="0"/>
                <a:ea typeface="ＭＳ Ｐゴシック" charset="-128"/>
                <a:cs typeface="ＭＳ Ｐゴシック" charset="-128"/>
              </a:defRPr>
            </a:lvl2pPr>
            <a:lvl3pPr algn="l" rtl="0" eaLnBrk="0" fontAlgn="base" hangingPunct="0">
              <a:spcBef>
                <a:spcPct val="0"/>
              </a:spcBef>
              <a:spcAft>
                <a:spcPct val="0"/>
              </a:spcAft>
              <a:defRPr sz="4000" b="1">
                <a:solidFill>
                  <a:srgbClr val="333399"/>
                </a:solidFill>
                <a:effectLst>
                  <a:outerShdw blurRad="38100" dist="38100" dir="2700000" algn="tl">
                    <a:srgbClr val="C0C0C0"/>
                  </a:outerShdw>
                </a:effectLst>
                <a:latin typeface="Tahoma" pitchFamily="34" charset="0"/>
                <a:ea typeface="ＭＳ Ｐゴシック" charset="-128"/>
                <a:cs typeface="ＭＳ Ｐゴシック" charset="-128"/>
              </a:defRPr>
            </a:lvl3pPr>
            <a:lvl4pPr algn="l" rtl="0" eaLnBrk="0" fontAlgn="base" hangingPunct="0">
              <a:spcBef>
                <a:spcPct val="0"/>
              </a:spcBef>
              <a:spcAft>
                <a:spcPct val="0"/>
              </a:spcAft>
              <a:defRPr sz="4000" b="1">
                <a:solidFill>
                  <a:srgbClr val="333399"/>
                </a:solidFill>
                <a:effectLst>
                  <a:outerShdw blurRad="38100" dist="38100" dir="2700000" algn="tl">
                    <a:srgbClr val="C0C0C0"/>
                  </a:outerShdw>
                </a:effectLst>
                <a:latin typeface="Tahoma" pitchFamily="34" charset="0"/>
                <a:ea typeface="ＭＳ Ｐゴシック" charset="-128"/>
                <a:cs typeface="ＭＳ Ｐゴシック" charset="-128"/>
              </a:defRPr>
            </a:lvl4pPr>
            <a:lvl5pPr algn="l" rtl="0" eaLnBrk="0" fontAlgn="base" hangingPunct="0">
              <a:spcBef>
                <a:spcPct val="0"/>
              </a:spcBef>
              <a:spcAft>
                <a:spcPct val="0"/>
              </a:spcAft>
              <a:defRPr sz="4000" b="1">
                <a:solidFill>
                  <a:srgbClr val="333399"/>
                </a:solidFill>
                <a:effectLst>
                  <a:outerShdw blurRad="38100" dist="38100" dir="2700000" algn="tl">
                    <a:srgbClr val="C0C0C0"/>
                  </a:outerShdw>
                </a:effectLst>
                <a:latin typeface="Tahoma" pitchFamily="34" charset="0"/>
                <a:ea typeface="ＭＳ Ｐゴシック" charset="-128"/>
                <a:cs typeface="ＭＳ Ｐゴシック" charset="-128"/>
              </a:defRPr>
            </a:lvl5pPr>
            <a:lvl6pPr marL="457200" algn="l" rtl="0" fontAlgn="base">
              <a:spcBef>
                <a:spcPct val="0"/>
              </a:spcBef>
              <a:spcAft>
                <a:spcPct val="0"/>
              </a:spcAft>
              <a:defRPr sz="4000" b="1">
                <a:solidFill>
                  <a:srgbClr val="333399"/>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4000" b="1">
                <a:solidFill>
                  <a:srgbClr val="333399"/>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4000" b="1">
                <a:solidFill>
                  <a:srgbClr val="333399"/>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4000" b="1">
                <a:solidFill>
                  <a:srgbClr val="333399"/>
                </a:solidFill>
                <a:effectLst>
                  <a:outerShdw blurRad="38100" dist="38100" dir="2700000" algn="tl">
                    <a:srgbClr val="C0C0C0"/>
                  </a:outerShdw>
                </a:effectLst>
                <a:latin typeface="Tahoma" pitchFamily="34" charset="0"/>
              </a:defRPr>
            </a:lvl9pPr>
          </a:lstStyle>
          <a:p>
            <a:pPr algn="ctr"/>
            <a:r>
              <a:rPr lang="en-US" sz="3200" dirty="0" smtClean="0">
                <a:solidFill>
                  <a:schemeClr val="tx1"/>
                </a:solidFill>
                <a:effectLst/>
                <a:ea typeface="Verdana" pitchFamily="34" charset="0"/>
                <a:cs typeface="Verdana" pitchFamily="34" charset="0"/>
              </a:rPr>
              <a:t>Participating NSF Organizations</a:t>
            </a:r>
            <a:endParaRPr lang="en-US" sz="3200" dirty="0">
              <a:solidFill>
                <a:schemeClr val="tx1"/>
              </a:solidFill>
              <a:effectLst/>
              <a:ea typeface="Verdana" pitchFamily="34" charset="0"/>
              <a:cs typeface="Verdana" pitchFamily="34" charset="0"/>
            </a:endParaRPr>
          </a:p>
        </p:txBody>
      </p:sp>
      <p:sp>
        <p:nvSpPr>
          <p:cNvPr id="3" name="Slide Number Placeholder 2"/>
          <p:cNvSpPr>
            <a:spLocks noGrp="1"/>
          </p:cNvSpPr>
          <p:nvPr>
            <p:ph type="sldNum" sz="quarter" idx="12"/>
          </p:nvPr>
        </p:nvSpPr>
        <p:spPr/>
        <p:txBody>
          <a:bodyPr/>
          <a:lstStyle/>
          <a:p>
            <a:fld id="{1403A9F4-2153-4E30-848A-357EB84591DA}" type="slidenum">
              <a:rPr lang="en-US" smtClean="0"/>
              <a:t>7</a:t>
            </a:fld>
            <a:endParaRPr lang="en-US"/>
          </a:p>
        </p:txBody>
      </p:sp>
      <p:sp>
        <p:nvSpPr>
          <p:cNvPr id="4" name="Date Placeholder 3"/>
          <p:cNvSpPr>
            <a:spLocks noGrp="1"/>
          </p:cNvSpPr>
          <p:nvPr>
            <p:ph type="dt" sz="half" idx="10"/>
          </p:nvPr>
        </p:nvSpPr>
        <p:spPr/>
        <p:txBody>
          <a:bodyPr/>
          <a:lstStyle/>
          <a:p>
            <a:r>
              <a:rPr lang="en-US" smtClean="0"/>
              <a:t>NSF 18-531</a:t>
            </a:r>
            <a:endParaRPr lang="en-US" dirty="0"/>
          </a:p>
        </p:txBody>
      </p:sp>
    </p:spTree>
    <p:extLst>
      <p:ext uri="{BB962C8B-B14F-4D97-AF65-F5344CB8AC3E}">
        <p14:creationId xmlns:p14="http://schemas.microsoft.com/office/powerpoint/2010/main" val="3693762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990600"/>
          </a:xfrm>
        </p:spPr>
        <p:txBody>
          <a:bodyPr>
            <a:normAutofit/>
          </a:bodyPr>
          <a:lstStyle/>
          <a:p>
            <a:r>
              <a:rPr lang="en-US" sz="3200" b="1" dirty="0" smtClean="0"/>
              <a:t>National and NSF-wide Priorities</a:t>
            </a:r>
            <a:endParaRPr lang="en-US" sz="3200" b="1" dirty="0"/>
          </a:p>
        </p:txBody>
      </p:sp>
      <p:sp>
        <p:nvSpPr>
          <p:cNvPr id="3" name="Content Placeholder 2"/>
          <p:cNvSpPr>
            <a:spLocks noGrp="1"/>
          </p:cNvSpPr>
          <p:nvPr>
            <p:ph idx="1"/>
          </p:nvPr>
        </p:nvSpPr>
        <p:spPr>
          <a:xfrm>
            <a:off x="685800" y="838200"/>
            <a:ext cx="7924800" cy="5562600"/>
          </a:xfrm>
        </p:spPr>
        <p:txBody>
          <a:bodyPr>
            <a:normAutofit lnSpcReduction="10000"/>
          </a:bodyPr>
          <a:lstStyle/>
          <a:p>
            <a:pPr marL="0" indent="0">
              <a:buNone/>
            </a:pPr>
            <a:r>
              <a:rPr lang="en-US" sz="2000" dirty="0" smtClean="0"/>
              <a:t>The CSSI solicitation is responsive to national and NSF-wide objectives, as well as priorities in science areas across the Foundation. </a:t>
            </a:r>
          </a:p>
          <a:p>
            <a:pPr marL="0" indent="0">
              <a:buNone/>
            </a:pPr>
            <a:endParaRPr lang="en-US" sz="2000" dirty="0"/>
          </a:p>
          <a:p>
            <a:pPr marL="0" indent="0">
              <a:buNone/>
            </a:pPr>
            <a:r>
              <a:rPr lang="en-US" sz="2000" dirty="0" smtClean="0"/>
              <a:t>This solicitation welcomes proposals that are responsive to the objectives of two major initiatives:</a:t>
            </a:r>
            <a:endParaRPr lang="en-US" sz="2000" b="1" i="1" dirty="0" smtClean="0"/>
          </a:p>
          <a:p>
            <a:r>
              <a:rPr lang="en-US" sz="2000" b="1" i="1" dirty="0" smtClean="0"/>
              <a:t>National Strategic Computing Initiative (NSCI) </a:t>
            </a:r>
            <a:r>
              <a:rPr lang="en-US" sz="2000" dirty="0" smtClean="0"/>
              <a:t>(</a:t>
            </a:r>
            <a:r>
              <a:rPr lang="en-US" sz="2000" dirty="0">
                <a:hlinkClick r:id="rId3"/>
              </a:rPr>
              <a:t>https://</a:t>
            </a:r>
            <a:r>
              <a:rPr lang="en-US" sz="2000" dirty="0" smtClean="0">
                <a:hlinkClick r:id="rId3"/>
              </a:rPr>
              <a:t>www.nsf.gov/nsci/)</a:t>
            </a:r>
            <a:r>
              <a:rPr lang="en-US" sz="2000" dirty="0" smtClean="0"/>
              <a:t> aimed </a:t>
            </a:r>
            <a:r>
              <a:rPr lang="en-US" sz="2000" dirty="0"/>
              <a:t>at sustaining and enhancing the U.S. scientific, technological, and economic leadership position in high-performance computing (HPC) research, development, and deployment</a:t>
            </a:r>
            <a:r>
              <a:rPr lang="en-US" sz="2000" dirty="0" smtClean="0"/>
              <a:t>.</a:t>
            </a:r>
          </a:p>
          <a:p>
            <a:pPr lvl="0"/>
            <a:r>
              <a:rPr lang="en-US" sz="2000" b="1" i="1" dirty="0"/>
              <a:t>Harnessing the Data Revolution (</a:t>
            </a:r>
            <a:r>
              <a:rPr lang="en-US" sz="2000" b="1" i="1" dirty="0" smtClean="0"/>
              <a:t>HDR)</a:t>
            </a:r>
            <a:r>
              <a:rPr lang="en-US" sz="2000" b="1" i="1" dirty="0"/>
              <a:t> </a:t>
            </a:r>
            <a:r>
              <a:rPr lang="en-US" sz="2000" dirty="0" smtClean="0"/>
              <a:t>(</a:t>
            </a:r>
            <a:r>
              <a:rPr lang="en-US" sz="2000" u="sng" dirty="0" smtClean="0">
                <a:hlinkClick r:id="rId4"/>
              </a:rPr>
              <a:t>https</a:t>
            </a:r>
            <a:r>
              <a:rPr lang="en-US" sz="2000" u="sng" dirty="0">
                <a:hlinkClick r:id="rId4"/>
              </a:rPr>
              <a:t>://</a:t>
            </a:r>
            <a:r>
              <a:rPr lang="en-US" sz="2000" u="sng" dirty="0" smtClean="0">
                <a:hlinkClick r:id="rId4"/>
              </a:rPr>
              <a:t>www.nsf.gov/about/congress/reports/nsf_big_ideas.pdf</a:t>
            </a:r>
            <a:r>
              <a:rPr lang="en-US" sz="2000" dirty="0" smtClean="0">
                <a:hlinkClick r:id="rId4"/>
              </a:rPr>
              <a:t>)</a:t>
            </a:r>
            <a:r>
              <a:rPr lang="en-US" sz="2000" dirty="0" smtClean="0"/>
              <a:t> aimed </a:t>
            </a:r>
            <a:r>
              <a:rPr lang="en-US" sz="2000" dirty="0"/>
              <a:t>at fundamental data science research, research data cyberinfrastructure, and the development of a 21st century data-capable workforce. </a:t>
            </a:r>
            <a:endParaRPr lang="en-US" sz="2000" dirty="0" smtClean="0"/>
          </a:p>
          <a:p>
            <a:pPr lvl="0"/>
            <a:endParaRPr lang="en-US" sz="2000" dirty="0" smtClean="0"/>
          </a:p>
          <a:p>
            <a:pPr marL="0" indent="0">
              <a:buNone/>
            </a:pPr>
            <a:r>
              <a:rPr lang="en-US" sz="2000" dirty="0" smtClean="0"/>
              <a:t>Please review NSCI and HDR materials </a:t>
            </a:r>
            <a:r>
              <a:rPr lang="en-US" sz="2000" dirty="0"/>
              <a:t>for priority </a:t>
            </a:r>
            <a:r>
              <a:rPr lang="en-US" sz="2000" dirty="0" smtClean="0"/>
              <a:t>areas.</a:t>
            </a:r>
            <a:endParaRPr lang="en-US" sz="2000" dirty="0"/>
          </a:p>
        </p:txBody>
      </p:sp>
      <p:sp>
        <p:nvSpPr>
          <p:cNvPr id="4" name="Slide Number Placeholder 3"/>
          <p:cNvSpPr>
            <a:spLocks noGrp="1"/>
          </p:cNvSpPr>
          <p:nvPr>
            <p:ph type="sldNum" sz="quarter" idx="12"/>
          </p:nvPr>
        </p:nvSpPr>
        <p:spPr/>
        <p:txBody>
          <a:bodyPr/>
          <a:lstStyle/>
          <a:p>
            <a:fld id="{1403A9F4-2153-4E30-848A-357EB84591DA}" type="slidenum">
              <a:rPr lang="en-US" smtClean="0"/>
              <a:t>8</a:t>
            </a:fld>
            <a:endParaRPr lang="en-US" dirty="0"/>
          </a:p>
        </p:txBody>
      </p:sp>
      <p:sp>
        <p:nvSpPr>
          <p:cNvPr id="5" name="Date Placeholder 4"/>
          <p:cNvSpPr>
            <a:spLocks noGrp="1"/>
          </p:cNvSpPr>
          <p:nvPr>
            <p:ph type="dt" sz="half" idx="10"/>
          </p:nvPr>
        </p:nvSpPr>
        <p:spPr/>
        <p:txBody>
          <a:bodyPr/>
          <a:lstStyle/>
          <a:p>
            <a:r>
              <a:rPr lang="en-US" smtClean="0"/>
              <a:t>NSF 18-531</a:t>
            </a:r>
            <a:endParaRPr lang="en-US" dirty="0"/>
          </a:p>
        </p:txBody>
      </p:sp>
    </p:spTree>
    <p:extLst>
      <p:ext uri="{BB962C8B-B14F-4D97-AF65-F5344CB8AC3E}">
        <p14:creationId xmlns:p14="http://schemas.microsoft.com/office/powerpoint/2010/main" val="6563968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147" y="20053"/>
            <a:ext cx="8229600" cy="1143000"/>
          </a:xfrm>
        </p:spPr>
        <p:txBody>
          <a:bodyPr>
            <a:normAutofit/>
          </a:bodyPr>
          <a:lstStyle/>
          <a:p>
            <a:r>
              <a:rPr lang="en-US" sz="3200" b="1" dirty="0" smtClean="0"/>
              <a:t>Specific Program Priorities - OAC</a:t>
            </a:r>
            <a:endParaRPr lang="en-US" sz="3200" b="1" dirty="0"/>
          </a:p>
        </p:txBody>
      </p:sp>
      <p:sp>
        <p:nvSpPr>
          <p:cNvPr id="3" name="Content Placeholder 2"/>
          <p:cNvSpPr>
            <a:spLocks noGrp="1"/>
          </p:cNvSpPr>
          <p:nvPr>
            <p:ph idx="1"/>
          </p:nvPr>
        </p:nvSpPr>
        <p:spPr>
          <a:xfrm>
            <a:off x="762000" y="1163053"/>
            <a:ext cx="7333247" cy="5237747"/>
          </a:xfrm>
        </p:spPr>
        <p:txBody>
          <a:bodyPr>
            <a:noAutofit/>
          </a:bodyPr>
          <a:lstStyle/>
          <a:p>
            <a:pPr marL="457200"/>
            <a:r>
              <a:rPr lang="en-US" sz="2400" dirty="0" smtClean="0"/>
              <a:t>Enable </a:t>
            </a:r>
            <a:r>
              <a:rPr lang="en-US" sz="2400" dirty="0"/>
              <a:t>new science and engineering not previously </a:t>
            </a:r>
            <a:r>
              <a:rPr lang="en-US" sz="2400" dirty="0" smtClean="0"/>
              <a:t>possible</a:t>
            </a:r>
            <a:endParaRPr lang="en-US" sz="2400" dirty="0"/>
          </a:p>
          <a:p>
            <a:pPr marL="457200"/>
            <a:r>
              <a:rPr lang="en-US" sz="2400" dirty="0" smtClean="0"/>
              <a:t>Include innovation as an integral component </a:t>
            </a:r>
            <a:r>
              <a:rPr lang="en-US" sz="2400" dirty="0"/>
              <a:t>of the </a:t>
            </a:r>
            <a:r>
              <a:rPr lang="en-US" sz="2400" dirty="0" smtClean="0"/>
              <a:t>project</a:t>
            </a:r>
          </a:p>
          <a:p>
            <a:pPr marL="457200"/>
            <a:r>
              <a:rPr lang="en-US" sz="2400" dirty="0" smtClean="0"/>
              <a:t>Build </a:t>
            </a:r>
            <a:r>
              <a:rPr lang="en-US" sz="2400" dirty="0"/>
              <a:t>on existing community CI </a:t>
            </a:r>
            <a:r>
              <a:rPr lang="en-US" sz="2400" dirty="0" smtClean="0"/>
              <a:t>services, and leverage </a:t>
            </a:r>
            <a:r>
              <a:rPr lang="en-US" sz="2400" dirty="0"/>
              <a:t>cyberinfrastructure </a:t>
            </a:r>
            <a:r>
              <a:rPr lang="en-US" sz="2400" dirty="0" smtClean="0"/>
              <a:t>from other </a:t>
            </a:r>
            <a:r>
              <a:rPr lang="en-US" sz="2400" dirty="0"/>
              <a:t>OAC </a:t>
            </a:r>
            <a:r>
              <a:rPr lang="en-US" sz="2400" dirty="0" smtClean="0"/>
              <a:t>efforts</a:t>
            </a:r>
          </a:p>
          <a:p>
            <a:pPr marL="457200"/>
            <a:r>
              <a:rPr lang="en-US" sz="2400" dirty="0" smtClean="0"/>
              <a:t>Develop interdisciplinary and </a:t>
            </a:r>
            <a:r>
              <a:rPr lang="en-US" sz="2400" dirty="0" err="1" smtClean="0"/>
              <a:t>omni</a:t>
            </a:r>
            <a:r>
              <a:rPr lang="en-US" sz="2400" dirty="0" smtClean="0"/>
              <a:t>-disciplinary components</a:t>
            </a:r>
            <a:endParaRPr lang="en-US" sz="2400" dirty="0"/>
          </a:p>
        </p:txBody>
      </p:sp>
      <p:sp>
        <p:nvSpPr>
          <p:cNvPr id="4" name="Slide Number Placeholder 3"/>
          <p:cNvSpPr>
            <a:spLocks noGrp="1"/>
          </p:cNvSpPr>
          <p:nvPr>
            <p:ph type="sldNum" sz="quarter" idx="12"/>
          </p:nvPr>
        </p:nvSpPr>
        <p:spPr/>
        <p:txBody>
          <a:bodyPr/>
          <a:lstStyle/>
          <a:p>
            <a:fld id="{1403A9F4-2153-4E30-848A-357EB84591DA}" type="slidenum">
              <a:rPr lang="en-US" smtClean="0"/>
              <a:t>9</a:t>
            </a:fld>
            <a:endParaRPr lang="en-US"/>
          </a:p>
        </p:txBody>
      </p:sp>
      <p:sp>
        <p:nvSpPr>
          <p:cNvPr id="5" name="Date Placeholder 4"/>
          <p:cNvSpPr>
            <a:spLocks noGrp="1"/>
          </p:cNvSpPr>
          <p:nvPr>
            <p:ph type="dt" sz="half" idx="10"/>
          </p:nvPr>
        </p:nvSpPr>
        <p:spPr/>
        <p:txBody>
          <a:bodyPr/>
          <a:lstStyle/>
          <a:p>
            <a:r>
              <a:rPr lang="en-US" smtClean="0"/>
              <a:t>NSF 18-531</a:t>
            </a:r>
            <a:endParaRPr lang="en-US" dirty="0"/>
          </a:p>
        </p:txBody>
      </p:sp>
    </p:spTree>
    <p:extLst>
      <p:ext uri="{BB962C8B-B14F-4D97-AF65-F5344CB8AC3E}">
        <p14:creationId xmlns:p14="http://schemas.microsoft.com/office/powerpoint/2010/main" val="19711780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7426</TotalTime>
  <Words>7818</Words>
  <Application>Microsoft Macintosh PowerPoint</Application>
  <PresentationFormat>On-screen Show (4:3)</PresentationFormat>
  <Paragraphs>727</Paragraphs>
  <Slides>39</Slides>
  <Notes>39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39</vt:i4>
      </vt:variant>
    </vt:vector>
  </HeadingPairs>
  <TitlesOfParts>
    <vt:vector size="50" baseType="lpstr">
      <vt:lpstr>Calibri</vt:lpstr>
      <vt:lpstr>Cambria</vt:lpstr>
      <vt:lpstr>Helvetica</vt:lpstr>
      <vt:lpstr>ＭＳ Ｐゴシック</vt:lpstr>
      <vt:lpstr>ＭＳ 明朝</vt:lpstr>
      <vt:lpstr>Times New Roman</vt:lpstr>
      <vt:lpstr>Verdana</vt:lpstr>
      <vt:lpstr>Wingdings</vt:lpstr>
      <vt:lpstr>Wingdings 2</vt:lpstr>
      <vt:lpstr>Arial</vt:lpstr>
      <vt:lpstr>Office Theme</vt:lpstr>
      <vt:lpstr>Cyberinfrastructure for Sustained Scientific Innovation (CSSI) An Integrated Data-Software Solicitation for 2018</vt:lpstr>
      <vt:lpstr>PowerPoint Presentation</vt:lpstr>
      <vt:lpstr>PowerPoint Presentation</vt:lpstr>
      <vt:lpstr>CSSI Program</vt:lpstr>
      <vt:lpstr>CSSI: Integration of Data and Software</vt:lpstr>
      <vt:lpstr>CSSI Program Guiding Principles</vt:lpstr>
      <vt:lpstr>PowerPoint Presentation</vt:lpstr>
      <vt:lpstr>National and NSF-wide Priorities</vt:lpstr>
      <vt:lpstr>Specific Program Priorities - OAC</vt:lpstr>
      <vt:lpstr>Directorate Specific Priorities - BIO</vt:lpstr>
      <vt:lpstr>Directorate Specific Priorities - CISE</vt:lpstr>
      <vt:lpstr>Directorate Specific Priorities - EHR</vt:lpstr>
      <vt:lpstr>Directorate Specific Priorities - ENG</vt:lpstr>
      <vt:lpstr>Directorate Specific Priorities - GEO</vt:lpstr>
      <vt:lpstr>Directorate Specific Priorities - MPS</vt:lpstr>
      <vt:lpstr>Directorate Specific Priorities - SBE</vt:lpstr>
      <vt:lpstr>PowerPoint Presentation</vt:lpstr>
      <vt:lpstr>CSSI Umbrella</vt:lpstr>
      <vt:lpstr>CSSI Investment Classes</vt:lpstr>
      <vt:lpstr>Relation of Prior Program Investment Classes to CSSI </vt:lpstr>
      <vt:lpstr>Budget by Investment Class, NSF 18-531</vt:lpstr>
      <vt:lpstr>Anticipated Number of Awards</vt:lpstr>
      <vt:lpstr>Schedule</vt:lpstr>
      <vt:lpstr>PI Eligibility</vt:lpstr>
      <vt:lpstr>CSSI Cover Sheet</vt:lpstr>
      <vt:lpstr>PowerPoint Presentation</vt:lpstr>
      <vt:lpstr>PowerPoint Presentation</vt:lpstr>
      <vt:lpstr>PowerPoint Presentation</vt:lpstr>
      <vt:lpstr>PowerPoint Presentation</vt:lpstr>
      <vt:lpstr>PowerPoint Presentation</vt:lpstr>
      <vt:lpstr>CSSI-Specific Review Criteria</vt:lpstr>
      <vt:lpstr>A Competitive CSSI Proposal Will:</vt:lpstr>
      <vt:lpstr>Questions?</vt:lpstr>
      <vt:lpstr>Questions and Answers (1)</vt:lpstr>
      <vt:lpstr>Questions and Answers (2) </vt:lpstr>
      <vt:lpstr>Questions and Answers (3)</vt:lpstr>
      <vt:lpstr>Questions and Answers (4)</vt:lpstr>
      <vt:lpstr>Questions and Answers (5) </vt:lpstr>
      <vt:lpstr>PowerPoint Presentation</vt:lpstr>
    </vt:vector>
  </TitlesOfParts>
  <Manager/>
  <Company/>
  <LinksUpToDate>false</LinksUpToDate>
  <SharedDoc>false</SharedDoc>
  <HyperlinkBase/>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CSSI solicitation Feb 2018</dc:title>
  <dc:subject/>
  <dc:creator>Vipin Chaudhary</dc:creator>
  <cp:keywords/>
  <dc:description/>
  <cp:lastModifiedBy>Microsoft Office User</cp:lastModifiedBy>
  <cp:revision>514</cp:revision>
  <cp:lastPrinted>2018-02-01T13:23:31Z</cp:lastPrinted>
  <dcterms:created xsi:type="dcterms:W3CDTF">2014-12-17T18:20:46Z</dcterms:created>
  <dcterms:modified xsi:type="dcterms:W3CDTF">2018-02-21T21:11:01Z</dcterms:modified>
  <cp:category/>
</cp:coreProperties>
</file>