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5" r:id="rId2"/>
    <p:sldId id="276" r:id="rId3"/>
    <p:sldId id="274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97" autoAdjust="0"/>
  </p:normalViewPr>
  <p:slideViewPr>
    <p:cSldViewPr snapToGrid="0">
      <p:cViewPr varScale="1">
        <p:scale>
          <a:sx n="70" d="100"/>
          <a:sy n="70" d="100"/>
        </p:scale>
        <p:origin x="1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2808B-96F0-4A9A-B79D-6F47ABE424E5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50DA7-3CFD-4060-9267-DECE15B692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50DA7-3CFD-4060-9267-DECE15B692E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16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50DA7-3CFD-4060-9267-DECE15B692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5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50DA7-3CFD-4060-9267-DECE15B692E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3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484-38DA-4062-97C8-11E3BC42BC47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B41C0-D409-4E3B-9037-B14D88964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484-38DA-4062-97C8-11E3BC42BC47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B41C0-D409-4E3B-9037-B14D88964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484-38DA-4062-97C8-11E3BC42BC47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B41C0-D409-4E3B-9037-B14D88964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484-38DA-4062-97C8-11E3BC42BC47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B41C0-D409-4E3B-9037-B14D88964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484-38DA-4062-97C8-11E3BC42BC47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B41C0-D409-4E3B-9037-B14D88964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484-38DA-4062-97C8-11E3BC42BC47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B41C0-D409-4E3B-9037-B14D88964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484-38DA-4062-97C8-11E3BC42BC47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B41C0-D409-4E3B-9037-B14D88964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484-38DA-4062-97C8-11E3BC42BC47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B41C0-D409-4E3B-9037-B14D88964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484-38DA-4062-97C8-11E3BC42BC47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B41C0-D409-4E3B-9037-B14D88964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484-38DA-4062-97C8-11E3BC42BC47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B41C0-D409-4E3B-9037-B14D88964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5484-38DA-4062-97C8-11E3BC42BC47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B41C0-D409-4E3B-9037-B14D88964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05484-38DA-4062-97C8-11E3BC42BC47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B41C0-D409-4E3B-9037-B14D88964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 noChangeArrowheads="1"/>
          </p:cNvPicPr>
          <p:nvPr/>
        </p:nvPicPr>
        <p:blipFill>
          <a:blip r:embed="rId3" cstate="print"/>
          <a:srcRect b="6135"/>
          <a:stretch>
            <a:fillRect/>
          </a:stretch>
        </p:blipFill>
        <p:spPr bwMode="auto">
          <a:xfrm rot="10800000">
            <a:off x="416246" y="216953"/>
            <a:ext cx="2811463" cy="4313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7"/>
          <p:cNvGrpSpPr/>
          <p:nvPr/>
        </p:nvGrpSpPr>
        <p:grpSpPr>
          <a:xfrm rot="10800000">
            <a:off x="346713" y="405366"/>
            <a:ext cx="2819398" cy="2126784"/>
            <a:chOff x="7896226" y="2876553"/>
            <a:chExt cx="2819398" cy="212678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5400000">
              <a:off x="8113946" y="2658833"/>
              <a:ext cx="2126784" cy="2562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10286999" y="3448050"/>
              <a:ext cx="42862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1</a:t>
              </a:r>
            </a:p>
            <a:p>
              <a:r>
                <a:rPr lang="en-US" sz="600" dirty="0" smtClean="0"/>
                <a:t>3</a:t>
              </a:r>
            </a:p>
            <a:p>
              <a:r>
                <a:rPr lang="en-US" sz="600" dirty="0" smtClean="0"/>
                <a:t>5</a:t>
              </a:r>
            </a:p>
            <a:p>
              <a:r>
                <a:rPr lang="en-US" sz="600" dirty="0" smtClean="0"/>
                <a:t>7</a:t>
              </a:r>
            </a:p>
            <a:p>
              <a:r>
                <a:rPr lang="en-US" sz="600" dirty="0" smtClean="0"/>
                <a:t>G</a:t>
              </a:r>
            </a:p>
            <a:p>
              <a:r>
                <a:rPr lang="en-US" sz="600" dirty="0" smtClean="0"/>
                <a:t>G</a:t>
              </a:r>
            </a:p>
            <a:p>
              <a:r>
                <a:rPr lang="en-US" sz="600" dirty="0" smtClean="0"/>
                <a:t>9</a:t>
              </a:r>
            </a:p>
            <a:p>
              <a:r>
                <a:rPr lang="en-US" sz="600" dirty="0" smtClean="0"/>
                <a:t>11</a:t>
              </a:r>
            </a:p>
            <a:p>
              <a:r>
                <a:rPr lang="en-US" sz="600" dirty="0" smtClean="0"/>
                <a:t>13</a:t>
              </a:r>
            </a:p>
            <a:p>
              <a:r>
                <a:rPr lang="en-US" sz="600" dirty="0" smtClean="0"/>
                <a:t>15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115424" y="3438525"/>
              <a:ext cx="42862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2</a:t>
              </a:r>
            </a:p>
            <a:p>
              <a:r>
                <a:rPr lang="en-US" sz="600" dirty="0" smtClean="0"/>
                <a:t>4</a:t>
              </a:r>
            </a:p>
            <a:p>
              <a:r>
                <a:rPr lang="en-US" sz="600" dirty="0" smtClean="0"/>
                <a:t>6</a:t>
              </a:r>
            </a:p>
            <a:p>
              <a:r>
                <a:rPr lang="en-US" sz="600" dirty="0" smtClean="0"/>
                <a:t>8</a:t>
              </a:r>
            </a:p>
            <a:p>
              <a:r>
                <a:rPr lang="en-US" sz="600" dirty="0" err="1" smtClean="0"/>
                <a:t>Rh</a:t>
              </a:r>
              <a:endParaRPr lang="en-US" sz="600" dirty="0" smtClean="0"/>
            </a:p>
            <a:p>
              <a:r>
                <a:rPr lang="en-US" sz="600" dirty="0" err="1" smtClean="0"/>
                <a:t>Rh</a:t>
              </a:r>
              <a:endParaRPr lang="en-US" sz="600" dirty="0" smtClean="0"/>
            </a:p>
            <a:p>
              <a:r>
                <a:rPr lang="en-US" sz="600" dirty="0" smtClean="0"/>
                <a:t>10</a:t>
              </a:r>
            </a:p>
            <a:p>
              <a:r>
                <a:rPr lang="en-US" sz="600" dirty="0" smtClean="0"/>
                <a:t>12</a:t>
              </a:r>
            </a:p>
            <a:p>
              <a:r>
                <a:rPr lang="en-US" sz="600" dirty="0" smtClean="0"/>
                <a:t>14</a:t>
              </a:r>
            </a:p>
            <a:p>
              <a:r>
                <a:rPr lang="en-US" sz="600" dirty="0" smtClean="0"/>
                <a:t>16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696324" y="3352800"/>
              <a:ext cx="4286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2</a:t>
              </a:r>
            </a:p>
            <a:p>
              <a:r>
                <a:rPr lang="en-US" sz="900" dirty="0" smtClean="0"/>
                <a:t>4</a:t>
              </a:r>
            </a:p>
            <a:p>
              <a:r>
                <a:rPr lang="en-US" sz="900" dirty="0" smtClean="0"/>
                <a:t>6</a:t>
              </a:r>
            </a:p>
            <a:p>
              <a:r>
                <a:rPr lang="en-US" sz="900" dirty="0" smtClean="0"/>
                <a:t>8</a:t>
              </a:r>
            </a:p>
            <a:p>
              <a:r>
                <a:rPr lang="en-US" sz="900" dirty="0" smtClean="0"/>
                <a:t>10</a:t>
              </a:r>
            </a:p>
            <a:p>
              <a:r>
                <a:rPr lang="en-US" sz="900" dirty="0" smtClean="0"/>
                <a:t>12</a:t>
              </a:r>
            </a:p>
            <a:p>
              <a:r>
                <a:rPr lang="en-US" sz="900" dirty="0" smtClean="0"/>
                <a:t>14</a:t>
              </a:r>
            </a:p>
            <a:p>
              <a:r>
                <a:rPr lang="en-US" sz="900" dirty="0" smtClean="0"/>
                <a:t>16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9099" y="3295650"/>
              <a:ext cx="428625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1</a:t>
              </a:r>
            </a:p>
            <a:p>
              <a:r>
                <a:rPr lang="en-US" sz="950" dirty="0" smtClean="0"/>
                <a:t>3</a:t>
              </a:r>
            </a:p>
            <a:p>
              <a:r>
                <a:rPr lang="en-US" sz="950" dirty="0" smtClean="0"/>
                <a:t>5</a:t>
              </a:r>
            </a:p>
            <a:p>
              <a:r>
                <a:rPr lang="en-US" sz="950" dirty="0" smtClean="0"/>
                <a:t>7</a:t>
              </a:r>
            </a:p>
            <a:p>
              <a:r>
                <a:rPr lang="en-US" sz="950" dirty="0" smtClean="0"/>
                <a:t>Re</a:t>
              </a:r>
            </a:p>
            <a:p>
              <a:r>
                <a:rPr lang="en-US" sz="950" dirty="0" smtClean="0"/>
                <a:t>9</a:t>
              </a:r>
            </a:p>
            <a:p>
              <a:r>
                <a:rPr lang="en-US" sz="950" dirty="0" smtClean="0"/>
                <a:t>11</a:t>
              </a:r>
            </a:p>
            <a:p>
              <a:r>
                <a:rPr lang="en-US" sz="950" dirty="0" smtClean="0"/>
                <a:t>13</a:t>
              </a:r>
            </a:p>
            <a:p>
              <a:r>
                <a:rPr lang="en-US" sz="950" dirty="0" smtClean="0"/>
                <a:t>15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167688" y="2911703"/>
              <a:ext cx="32092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err="1" smtClean="0"/>
                <a:t>Rh</a:t>
              </a:r>
              <a:endParaRPr lang="en-US" sz="1000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654880" y="2949059"/>
              <a:ext cx="2648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G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396288" y="2930753"/>
              <a:ext cx="3177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Re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21920" y="4770120"/>
            <a:ext cx="4290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Mice ZIF </a:t>
            </a:r>
            <a:r>
              <a:rPr lang="en-US" dirty="0" err="1" smtClean="0"/>
              <a:t>uECoG</a:t>
            </a:r>
            <a:endParaRPr lang="en-US" dirty="0" smtClean="0"/>
          </a:p>
          <a:p>
            <a:r>
              <a:rPr lang="en-US" dirty="0" smtClean="0"/>
              <a:t>notch towards nose &amp; electrode on left</a:t>
            </a:r>
          </a:p>
          <a:p>
            <a:r>
              <a:rPr lang="en-US" dirty="0" smtClean="0"/>
              <a:t>or notch towards tail &amp; electrode on right</a:t>
            </a:r>
          </a:p>
          <a:p>
            <a:r>
              <a:rPr lang="en-US" dirty="0" smtClean="0"/>
              <a:t>channels 1-16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666049" y="-762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(electrode side down) viewed from above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4279870" y="-175949"/>
            <a:ext cx="3678955" cy="48415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47160" y="446439"/>
            <a:ext cx="464820" cy="385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solidFill>
                  <a:srgbClr val="00B050"/>
                </a:solidFill>
              </a:rPr>
              <a:t>15</a:t>
            </a:r>
          </a:p>
          <a:p>
            <a:endParaRPr lang="en-US" sz="1350" dirty="0">
              <a:solidFill>
                <a:srgbClr val="00B050"/>
              </a:solidFill>
            </a:endParaRPr>
          </a:p>
          <a:p>
            <a:r>
              <a:rPr lang="en-US" sz="1350" dirty="0" smtClean="0">
                <a:solidFill>
                  <a:srgbClr val="00B050"/>
                </a:solidFill>
              </a:rPr>
              <a:t>13</a:t>
            </a:r>
          </a:p>
          <a:p>
            <a:endParaRPr lang="en-US" sz="1350" dirty="0" smtClean="0">
              <a:solidFill>
                <a:srgbClr val="00B050"/>
              </a:solidFill>
            </a:endParaRPr>
          </a:p>
          <a:p>
            <a:r>
              <a:rPr lang="en-US" sz="1350" dirty="0" smtClean="0">
                <a:solidFill>
                  <a:srgbClr val="00B050"/>
                </a:solidFill>
              </a:rPr>
              <a:t>11</a:t>
            </a:r>
          </a:p>
          <a:p>
            <a:endParaRPr lang="en-US" sz="1350" dirty="0">
              <a:solidFill>
                <a:srgbClr val="00B050"/>
              </a:solidFill>
            </a:endParaRPr>
          </a:p>
          <a:p>
            <a:r>
              <a:rPr lang="en-US" sz="1350" dirty="0" smtClean="0">
                <a:solidFill>
                  <a:srgbClr val="00B050"/>
                </a:solidFill>
              </a:rPr>
              <a:t>9</a:t>
            </a:r>
          </a:p>
          <a:p>
            <a:endParaRPr lang="en-US" sz="1350" dirty="0">
              <a:solidFill>
                <a:srgbClr val="00B050"/>
              </a:solidFill>
            </a:endParaRPr>
          </a:p>
          <a:p>
            <a:r>
              <a:rPr lang="en-US" sz="1350" dirty="0" smtClean="0">
                <a:solidFill>
                  <a:srgbClr val="00B050"/>
                </a:solidFill>
              </a:rPr>
              <a:t>Re</a:t>
            </a:r>
          </a:p>
          <a:p>
            <a:endParaRPr lang="en-US" sz="1350" dirty="0">
              <a:solidFill>
                <a:srgbClr val="00B050"/>
              </a:solidFill>
            </a:endParaRPr>
          </a:p>
          <a:p>
            <a:r>
              <a:rPr lang="en-US" sz="1350" dirty="0" smtClean="0">
                <a:solidFill>
                  <a:srgbClr val="00B050"/>
                </a:solidFill>
              </a:rPr>
              <a:t>7</a:t>
            </a:r>
          </a:p>
          <a:p>
            <a:endParaRPr lang="en-US" sz="1350" dirty="0">
              <a:solidFill>
                <a:srgbClr val="00B050"/>
              </a:solidFill>
            </a:endParaRPr>
          </a:p>
          <a:p>
            <a:r>
              <a:rPr lang="en-US" sz="1350" dirty="0" smtClean="0">
                <a:solidFill>
                  <a:srgbClr val="00B050"/>
                </a:solidFill>
              </a:rPr>
              <a:t>5</a:t>
            </a:r>
          </a:p>
          <a:p>
            <a:endParaRPr lang="en-US" sz="1350" dirty="0">
              <a:solidFill>
                <a:srgbClr val="00B050"/>
              </a:solidFill>
            </a:endParaRPr>
          </a:p>
          <a:p>
            <a:r>
              <a:rPr lang="en-US" sz="1350" dirty="0" smtClean="0">
                <a:solidFill>
                  <a:srgbClr val="00B050"/>
                </a:solidFill>
              </a:rPr>
              <a:t>3</a:t>
            </a:r>
          </a:p>
          <a:p>
            <a:endParaRPr lang="en-US" sz="1350" dirty="0">
              <a:solidFill>
                <a:srgbClr val="00B050"/>
              </a:solidFill>
            </a:endParaRPr>
          </a:p>
          <a:p>
            <a:r>
              <a:rPr lang="en-US" sz="1350" dirty="0" smtClean="0">
                <a:solidFill>
                  <a:srgbClr val="00B050"/>
                </a:solidFill>
              </a:rPr>
              <a:t>1</a:t>
            </a:r>
          </a:p>
          <a:p>
            <a:endParaRPr lang="en-US" sz="1500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81539" y="640555"/>
            <a:ext cx="464820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solidFill>
                  <a:srgbClr val="00B050"/>
                </a:solidFill>
              </a:rPr>
              <a:t>16</a:t>
            </a:r>
          </a:p>
          <a:p>
            <a:endParaRPr lang="en-US" sz="1350" dirty="0" smtClean="0">
              <a:solidFill>
                <a:srgbClr val="00B050"/>
              </a:solidFill>
            </a:endParaRPr>
          </a:p>
          <a:p>
            <a:r>
              <a:rPr lang="en-US" sz="1350" dirty="0" smtClean="0">
                <a:solidFill>
                  <a:srgbClr val="00B050"/>
                </a:solidFill>
              </a:rPr>
              <a:t>14</a:t>
            </a:r>
          </a:p>
          <a:p>
            <a:endParaRPr lang="en-US" sz="1350" dirty="0">
              <a:solidFill>
                <a:srgbClr val="00B050"/>
              </a:solidFill>
            </a:endParaRPr>
          </a:p>
          <a:p>
            <a:r>
              <a:rPr lang="en-US" sz="1350" dirty="0" smtClean="0">
                <a:solidFill>
                  <a:srgbClr val="00B050"/>
                </a:solidFill>
              </a:rPr>
              <a:t>12</a:t>
            </a:r>
          </a:p>
          <a:p>
            <a:endParaRPr lang="en-US" sz="1350" dirty="0" smtClean="0">
              <a:solidFill>
                <a:srgbClr val="00B050"/>
              </a:solidFill>
            </a:endParaRPr>
          </a:p>
          <a:p>
            <a:r>
              <a:rPr lang="en-US" sz="1350" dirty="0" smtClean="0">
                <a:solidFill>
                  <a:srgbClr val="00B050"/>
                </a:solidFill>
              </a:rPr>
              <a:t>10</a:t>
            </a:r>
          </a:p>
          <a:p>
            <a:endParaRPr lang="en-US" sz="1350" dirty="0" smtClean="0">
              <a:solidFill>
                <a:srgbClr val="00B050"/>
              </a:solidFill>
            </a:endParaRPr>
          </a:p>
          <a:p>
            <a:r>
              <a:rPr lang="en-US" sz="1350" dirty="0" smtClean="0">
                <a:solidFill>
                  <a:srgbClr val="00B050"/>
                </a:solidFill>
              </a:rPr>
              <a:t>8</a:t>
            </a:r>
          </a:p>
          <a:p>
            <a:endParaRPr lang="en-US" sz="1350" dirty="0" smtClean="0">
              <a:solidFill>
                <a:srgbClr val="00B050"/>
              </a:solidFill>
            </a:endParaRPr>
          </a:p>
          <a:p>
            <a:r>
              <a:rPr lang="en-US" sz="1350" dirty="0" smtClean="0">
                <a:solidFill>
                  <a:srgbClr val="00B050"/>
                </a:solidFill>
              </a:rPr>
              <a:t>6</a:t>
            </a:r>
          </a:p>
          <a:p>
            <a:endParaRPr lang="en-US" sz="1350" dirty="0" smtClean="0">
              <a:solidFill>
                <a:srgbClr val="00B050"/>
              </a:solidFill>
            </a:endParaRPr>
          </a:p>
          <a:p>
            <a:r>
              <a:rPr lang="en-US" sz="1350" dirty="0" smtClean="0">
                <a:solidFill>
                  <a:srgbClr val="00B050"/>
                </a:solidFill>
              </a:rPr>
              <a:t>4</a:t>
            </a:r>
          </a:p>
          <a:p>
            <a:endParaRPr lang="en-US" sz="1350" dirty="0" smtClean="0">
              <a:solidFill>
                <a:srgbClr val="00B050"/>
              </a:solidFill>
            </a:endParaRPr>
          </a:p>
          <a:p>
            <a:r>
              <a:rPr lang="en-US" sz="1350" dirty="0" smtClean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40581" y="1424221"/>
            <a:ext cx="1856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B050"/>
                </a:solidFill>
              </a:rPr>
              <a:t>15        16      13       14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54229" y="1824173"/>
            <a:ext cx="1856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B050"/>
                </a:solidFill>
              </a:rPr>
              <a:t>9         10       12       11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67877" y="2152477"/>
            <a:ext cx="1856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B050"/>
                </a:solidFill>
              </a:rPr>
              <a:t>7          8         6          5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75497" y="2493067"/>
            <a:ext cx="1856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B050"/>
                </a:solidFill>
              </a:rPr>
              <a:t>1          2         3         4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32041" y="4644578"/>
            <a:ext cx="429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Electrode site diameter: 150 </a:t>
            </a:r>
            <a:r>
              <a:rPr lang="el-GR" dirty="0" smtClean="0"/>
              <a:t>μ</a:t>
            </a:r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218" y="9373"/>
            <a:ext cx="1717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Mice 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uECoG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96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21920" y="4770120"/>
            <a:ext cx="4290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 ZIF </a:t>
            </a:r>
            <a:r>
              <a:rPr lang="en-US" dirty="0" err="1" smtClean="0"/>
              <a:t>uECoG</a:t>
            </a:r>
            <a:endParaRPr lang="en-US" dirty="0" smtClean="0"/>
          </a:p>
          <a:p>
            <a:r>
              <a:rPr lang="en-US" dirty="0" smtClean="0"/>
              <a:t>notch towards nose &amp; electrode on left</a:t>
            </a:r>
          </a:p>
          <a:p>
            <a:r>
              <a:rPr lang="en-US" dirty="0" smtClean="0"/>
              <a:t>or notch towards tail &amp; electrode on right</a:t>
            </a:r>
          </a:p>
          <a:p>
            <a:r>
              <a:rPr lang="en-US" dirty="0" smtClean="0"/>
              <a:t>channels 1-16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666049" y="-762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(electrode side down) viewed from above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505170" y="167289"/>
            <a:ext cx="3678955" cy="48415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72460" y="789677"/>
            <a:ext cx="464820" cy="385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solidFill>
                  <a:srgbClr val="00B050"/>
                </a:solidFill>
              </a:rPr>
              <a:t>15</a:t>
            </a:r>
          </a:p>
          <a:p>
            <a:endParaRPr lang="en-US" sz="1350" dirty="0">
              <a:solidFill>
                <a:srgbClr val="00B050"/>
              </a:solidFill>
            </a:endParaRPr>
          </a:p>
          <a:p>
            <a:r>
              <a:rPr lang="en-US" sz="1350" dirty="0" smtClean="0">
                <a:solidFill>
                  <a:srgbClr val="00B050"/>
                </a:solidFill>
              </a:rPr>
              <a:t>13</a:t>
            </a:r>
          </a:p>
          <a:p>
            <a:endParaRPr lang="en-US" sz="1350" dirty="0" smtClean="0">
              <a:solidFill>
                <a:srgbClr val="00B050"/>
              </a:solidFill>
            </a:endParaRPr>
          </a:p>
          <a:p>
            <a:r>
              <a:rPr lang="en-US" sz="1350" dirty="0" smtClean="0">
                <a:solidFill>
                  <a:srgbClr val="00B050"/>
                </a:solidFill>
              </a:rPr>
              <a:t>11</a:t>
            </a:r>
          </a:p>
          <a:p>
            <a:endParaRPr lang="en-US" sz="1350" dirty="0">
              <a:solidFill>
                <a:srgbClr val="00B050"/>
              </a:solidFill>
            </a:endParaRPr>
          </a:p>
          <a:p>
            <a:r>
              <a:rPr lang="en-US" sz="1350" dirty="0" smtClean="0">
                <a:solidFill>
                  <a:srgbClr val="00B050"/>
                </a:solidFill>
              </a:rPr>
              <a:t>9</a:t>
            </a:r>
          </a:p>
          <a:p>
            <a:endParaRPr lang="en-US" sz="1350" dirty="0">
              <a:solidFill>
                <a:srgbClr val="00B050"/>
              </a:solidFill>
            </a:endParaRPr>
          </a:p>
          <a:p>
            <a:r>
              <a:rPr lang="en-US" sz="1350" dirty="0" smtClean="0">
                <a:solidFill>
                  <a:srgbClr val="00B050"/>
                </a:solidFill>
              </a:rPr>
              <a:t>Re</a:t>
            </a:r>
          </a:p>
          <a:p>
            <a:endParaRPr lang="en-US" sz="1350" dirty="0">
              <a:solidFill>
                <a:srgbClr val="00B050"/>
              </a:solidFill>
            </a:endParaRPr>
          </a:p>
          <a:p>
            <a:r>
              <a:rPr lang="en-US" sz="1350" dirty="0" smtClean="0">
                <a:solidFill>
                  <a:srgbClr val="00B050"/>
                </a:solidFill>
              </a:rPr>
              <a:t>7</a:t>
            </a:r>
          </a:p>
          <a:p>
            <a:endParaRPr lang="en-US" sz="1350" dirty="0">
              <a:solidFill>
                <a:srgbClr val="00B050"/>
              </a:solidFill>
            </a:endParaRPr>
          </a:p>
          <a:p>
            <a:r>
              <a:rPr lang="en-US" sz="1350" dirty="0" smtClean="0">
                <a:solidFill>
                  <a:srgbClr val="00B050"/>
                </a:solidFill>
              </a:rPr>
              <a:t>5</a:t>
            </a:r>
          </a:p>
          <a:p>
            <a:endParaRPr lang="en-US" sz="1350" dirty="0">
              <a:solidFill>
                <a:srgbClr val="00B050"/>
              </a:solidFill>
            </a:endParaRPr>
          </a:p>
          <a:p>
            <a:r>
              <a:rPr lang="en-US" sz="1350" dirty="0" smtClean="0">
                <a:solidFill>
                  <a:srgbClr val="00B050"/>
                </a:solidFill>
              </a:rPr>
              <a:t>3</a:t>
            </a:r>
          </a:p>
          <a:p>
            <a:endParaRPr lang="en-US" sz="1350" dirty="0">
              <a:solidFill>
                <a:srgbClr val="00B050"/>
              </a:solidFill>
            </a:endParaRPr>
          </a:p>
          <a:p>
            <a:r>
              <a:rPr lang="en-US" sz="1350" dirty="0" smtClean="0">
                <a:solidFill>
                  <a:srgbClr val="00B050"/>
                </a:solidFill>
              </a:rPr>
              <a:t>1</a:t>
            </a:r>
          </a:p>
          <a:p>
            <a:endParaRPr lang="en-US" sz="1500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06839" y="983793"/>
            <a:ext cx="464820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solidFill>
                  <a:srgbClr val="00B050"/>
                </a:solidFill>
              </a:rPr>
              <a:t>16</a:t>
            </a:r>
          </a:p>
          <a:p>
            <a:endParaRPr lang="en-US" sz="1350" dirty="0" smtClean="0">
              <a:solidFill>
                <a:srgbClr val="00B050"/>
              </a:solidFill>
            </a:endParaRPr>
          </a:p>
          <a:p>
            <a:r>
              <a:rPr lang="en-US" sz="1350" dirty="0" smtClean="0">
                <a:solidFill>
                  <a:srgbClr val="00B050"/>
                </a:solidFill>
              </a:rPr>
              <a:t>14</a:t>
            </a:r>
          </a:p>
          <a:p>
            <a:endParaRPr lang="en-US" sz="1350" dirty="0">
              <a:solidFill>
                <a:srgbClr val="00B050"/>
              </a:solidFill>
            </a:endParaRPr>
          </a:p>
          <a:p>
            <a:r>
              <a:rPr lang="en-US" sz="1350" dirty="0" smtClean="0">
                <a:solidFill>
                  <a:srgbClr val="00B050"/>
                </a:solidFill>
              </a:rPr>
              <a:t>12</a:t>
            </a:r>
          </a:p>
          <a:p>
            <a:endParaRPr lang="en-US" sz="1350" dirty="0" smtClean="0">
              <a:solidFill>
                <a:srgbClr val="00B050"/>
              </a:solidFill>
            </a:endParaRPr>
          </a:p>
          <a:p>
            <a:r>
              <a:rPr lang="en-US" sz="1350" dirty="0" smtClean="0">
                <a:solidFill>
                  <a:srgbClr val="00B050"/>
                </a:solidFill>
              </a:rPr>
              <a:t>10</a:t>
            </a:r>
          </a:p>
          <a:p>
            <a:endParaRPr lang="en-US" sz="1350" dirty="0" smtClean="0">
              <a:solidFill>
                <a:srgbClr val="00B050"/>
              </a:solidFill>
            </a:endParaRPr>
          </a:p>
          <a:p>
            <a:r>
              <a:rPr lang="en-US" sz="1350" dirty="0" smtClean="0">
                <a:solidFill>
                  <a:srgbClr val="00B050"/>
                </a:solidFill>
              </a:rPr>
              <a:t>8</a:t>
            </a:r>
          </a:p>
          <a:p>
            <a:endParaRPr lang="en-US" sz="1350" dirty="0" smtClean="0">
              <a:solidFill>
                <a:srgbClr val="00B050"/>
              </a:solidFill>
            </a:endParaRPr>
          </a:p>
          <a:p>
            <a:r>
              <a:rPr lang="en-US" sz="1350" dirty="0" smtClean="0">
                <a:solidFill>
                  <a:srgbClr val="00B050"/>
                </a:solidFill>
              </a:rPr>
              <a:t>6</a:t>
            </a:r>
          </a:p>
          <a:p>
            <a:endParaRPr lang="en-US" sz="1350" dirty="0" smtClean="0">
              <a:solidFill>
                <a:srgbClr val="00B050"/>
              </a:solidFill>
            </a:endParaRPr>
          </a:p>
          <a:p>
            <a:r>
              <a:rPr lang="en-US" sz="1350" dirty="0" smtClean="0">
                <a:solidFill>
                  <a:srgbClr val="00B050"/>
                </a:solidFill>
              </a:rPr>
              <a:t>4</a:t>
            </a:r>
          </a:p>
          <a:p>
            <a:endParaRPr lang="en-US" sz="1350" dirty="0" smtClean="0">
              <a:solidFill>
                <a:srgbClr val="00B050"/>
              </a:solidFill>
            </a:endParaRPr>
          </a:p>
          <a:p>
            <a:r>
              <a:rPr lang="en-US" sz="1350" dirty="0" smtClean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65881" y="1767459"/>
            <a:ext cx="1856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B050"/>
                </a:solidFill>
              </a:rPr>
              <a:t>15        16      13       14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00797" y="2836305"/>
            <a:ext cx="1856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B050"/>
                </a:solidFill>
              </a:rPr>
              <a:t>1          2         3         4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32041" y="4644578"/>
            <a:ext cx="429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Electrode site diameter: 200 </a:t>
            </a:r>
            <a:r>
              <a:rPr lang="el-GR" dirty="0" smtClean="0"/>
              <a:t>μ</a:t>
            </a:r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3218" y="9373"/>
            <a:ext cx="15190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</a:rPr>
              <a:t>Rat </a:t>
            </a:r>
            <a:r>
              <a:rPr lang="en-US" altLang="ko-KR" sz="2400" b="1" dirty="0" err="1" smtClean="0">
                <a:solidFill>
                  <a:srgbClr val="0070C0"/>
                </a:solidFill>
              </a:rPr>
              <a:t>uECoG</a:t>
            </a:r>
            <a:endParaRPr lang="en-US" altLang="ko-KR" sz="2400" b="1" dirty="0">
              <a:solidFill>
                <a:srgbClr val="0070C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226300" y="2446275"/>
            <a:ext cx="431800" cy="29630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rapezoid 18"/>
          <p:cNvSpPr/>
          <p:nvPr/>
        </p:nvSpPr>
        <p:spPr>
          <a:xfrm rot="16200000">
            <a:off x="7522827" y="2527574"/>
            <a:ext cx="317563" cy="132739"/>
          </a:xfrm>
          <a:prstGeom prst="trapezoid">
            <a:avLst>
              <a:gd name="adj" fmla="val 393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7759088" y="2427225"/>
            <a:ext cx="0" cy="396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467146" y="2443076"/>
            <a:ext cx="121108" cy="879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764344" y="2450128"/>
            <a:ext cx="93656" cy="7343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031831" y="2289512"/>
            <a:ext cx="47863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446644" y="2297149"/>
            <a:ext cx="131981" cy="92776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6822792" y="2334391"/>
            <a:ext cx="294067" cy="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310312" y="2297149"/>
            <a:ext cx="7143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003257" y="2294274"/>
            <a:ext cx="209325" cy="1049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305550" y="2331516"/>
            <a:ext cx="512989" cy="28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809013" y="2331516"/>
            <a:ext cx="56130" cy="549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378588" y="2525749"/>
            <a:ext cx="10953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474529" y="2644406"/>
            <a:ext cx="104096" cy="835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354787" y="2882632"/>
            <a:ext cx="10811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334125" y="2882632"/>
            <a:ext cx="75883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7435057" y="2786625"/>
            <a:ext cx="136425" cy="976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587220" y="2836890"/>
            <a:ext cx="512989" cy="287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306915" y="2836818"/>
            <a:ext cx="512989" cy="28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6811394" y="2803674"/>
            <a:ext cx="56130" cy="36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7095447" y="2781556"/>
            <a:ext cx="108694" cy="552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7092964" y="2786120"/>
            <a:ext cx="119618" cy="965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6764192" y="2647471"/>
            <a:ext cx="93808" cy="7381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385971" y="2646292"/>
            <a:ext cx="10953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407324" y="2167994"/>
            <a:ext cx="1856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B050"/>
                </a:solidFill>
              </a:rPr>
              <a:t>9         12       11       10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396109" y="2521690"/>
            <a:ext cx="1856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B050"/>
                </a:solidFill>
              </a:rPr>
              <a:t>7          6         5          8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751968" y="1898264"/>
            <a:ext cx="445971" cy="1403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" name="Picture 103"/>
          <p:cNvPicPr>
            <a:picLocks noChangeAspect="1" noChangeArrowheads="1"/>
          </p:cNvPicPr>
          <p:nvPr/>
        </p:nvPicPr>
        <p:blipFill>
          <a:blip r:embed="rId4" cstate="print"/>
          <a:srcRect b="6135"/>
          <a:stretch>
            <a:fillRect/>
          </a:stretch>
        </p:blipFill>
        <p:spPr bwMode="auto">
          <a:xfrm rot="10800000">
            <a:off x="276753" y="889759"/>
            <a:ext cx="2339197" cy="3589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325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7614" y="0"/>
            <a:ext cx="3282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Penetrating electrode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52345" y="879931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(electrode side down) viewed from above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44870" y="1466303"/>
            <a:ext cx="5442845" cy="3895976"/>
            <a:chOff x="3698557" y="405364"/>
            <a:chExt cx="4995863" cy="389597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4279870" y="-175949"/>
              <a:ext cx="3678955" cy="484158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947160" y="446439"/>
              <a:ext cx="464820" cy="385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 smtClean="0">
                  <a:solidFill>
                    <a:srgbClr val="00B050"/>
                  </a:solidFill>
                </a:rPr>
                <a:t>15</a:t>
              </a:r>
            </a:p>
            <a:p>
              <a:endParaRPr lang="en-US" sz="1350" dirty="0">
                <a:solidFill>
                  <a:srgbClr val="00B050"/>
                </a:solidFill>
              </a:endParaRPr>
            </a:p>
            <a:p>
              <a:r>
                <a:rPr lang="en-US" sz="1350" dirty="0" smtClean="0">
                  <a:solidFill>
                    <a:srgbClr val="00B050"/>
                  </a:solidFill>
                </a:rPr>
                <a:t>13</a:t>
              </a:r>
            </a:p>
            <a:p>
              <a:endParaRPr lang="en-US" sz="1350" dirty="0" smtClean="0">
                <a:solidFill>
                  <a:srgbClr val="00B050"/>
                </a:solidFill>
              </a:endParaRPr>
            </a:p>
            <a:p>
              <a:r>
                <a:rPr lang="en-US" sz="1350" dirty="0" smtClean="0">
                  <a:solidFill>
                    <a:srgbClr val="00B050"/>
                  </a:solidFill>
                </a:rPr>
                <a:t>11</a:t>
              </a:r>
            </a:p>
            <a:p>
              <a:endParaRPr lang="en-US" sz="1350" dirty="0">
                <a:solidFill>
                  <a:srgbClr val="00B050"/>
                </a:solidFill>
              </a:endParaRPr>
            </a:p>
            <a:p>
              <a:r>
                <a:rPr lang="en-US" sz="1350" dirty="0" smtClean="0">
                  <a:solidFill>
                    <a:srgbClr val="00B050"/>
                  </a:solidFill>
                </a:rPr>
                <a:t>9</a:t>
              </a:r>
            </a:p>
            <a:p>
              <a:endParaRPr lang="en-US" sz="1350" dirty="0">
                <a:solidFill>
                  <a:srgbClr val="00B050"/>
                </a:solidFill>
              </a:endParaRPr>
            </a:p>
            <a:p>
              <a:r>
                <a:rPr lang="en-US" sz="1350" dirty="0" smtClean="0">
                  <a:solidFill>
                    <a:srgbClr val="00B050"/>
                  </a:solidFill>
                </a:rPr>
                <a:t>Re</a:t>
              </a:r>
            </a:p>
            <a:p>
              <a:endParaRPr lang="en-US" sz="1350" dirty="0">
                <a:solidFill>
                  <a:srgbClr val="00B050"/>
                </a:solidFill>
              </a:endParaRPr>
            </a:p>
            <a:p>
              <a:r>
                <a:rPr lang="en-US" sz="1350" dirty="0" smtClean="0">
                  <a:solidFill>
                    <a:srgbClr val="00B050"/>
                  </a:solidFill>
                </a:rPr>
                <a:t>7</a:t>
              </a:r>
            </a:p>
            <a:p>
              <a:endParaRPr lang="en-US" sz="1350" dirty="0">
                <a:solidFill>
                  <a:srgbClr val="00B050"/>
                </a:solidFill>
              </a:endParaRPr>
            </a:p>
            <a:p>
              <a:r>
                <a:rPr lang="en-US" sz="1350" dirty="0" smtClean="0">
                  <a:solidFill>
                    <a:srgbClr val="00B050"/>
                  </a:solidFill>
                </a:rPr>
                <a:t>5</a:t>
              </a:r>
            </a:p>
            <a:p>
              <a:endParaRPr lang="en-US" sz="1350" dirty="0">
                <a:solidFill>
                  <a:srgbClr val="00B050"/>
                </a:solidFill>
              </a:endParaRPr>
            </a:p>
            <a:p>
              <a:r>
                <a:rPr lang="en-US" sz="1350" dirty="0" smtClean="0">
                  <a:solidFill>
                    <a:srgbClr val="00B050"/>
                  </a:solidFill>
                </a:rPr>
                <a:t>3</a:t>
              </a:r>
            </a:p>
            <a:p>
              <a:endParaRPr lang="en-US" sz="1350" dirty="0">
                <a:solidFill>
                  <a:srgbClr val="00B050"/>
                </a:solidFill>
              </a:endParaRPr>
            </a:p>
            <a:p>
              <a:r>
                <a:rPr lang="en-US" sz="1350" dirty="0" smtClean="0">
                  <a:solidFill>
                    <a:srgbClr val="00B050"/>
                  </a:solidFill>
                </a:rPr>
                <a:t>1</a:t>
              </a:r>
            </a:p>
            <a:p>
              <a:endParaRPr lang="en-US" sz="1500" dirty="0">
                <a:solidFill>
                  <a:srgbClr val="00B05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81539" y="640555"/>
              <a:ext cx="464820" cy="3208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 smtClean="0">
                  <a:solidFill>
                    <a:srgbClr val="00B050"/>
                  </a:solidFill>
                </a:rPr>
                <a:t>16</a:t>
              </a:r>
            </a:p>
            <a:p>
              <a:endParaRPr lang="en-US" sz="1350" dirty="0" smtClean="0">
                <a:solidFill>
                  <a:srgbClr val="00B050"/>
                </a:solidFill>
              </a:endParaRPr>
            </a:p>
            <a:p>
              <a:r>
                <a:rPr lang="en-US" sz="1350" dirty="0" smtClean="0">
                  <a:solidFill>
                    <a:srgbClr val="00B050"/>
                  </a:solidFill>
                </a:rPr>
                <a:t>14</a:t>
              </a:r>
            </a:p>
            <a:p>
              <a:endParaRPr lang="en-US" sz="1350" dirty="0">
                <a:solidFill>
                  <a:srgbClr val="00B050"/>
                </a:solidFill>
              </a:endParaRPr>
            </a:p>
            <a:p>
              <a:r>
                <a:rPr lang="en-US" sz="1350" dirty="0" smtClean="0">
                  <a:solidFill>
                    <a:srgbClr val="00B050"/>
                  </a:solidFill>
                </a:rPr>
                <a:t>12</a:t>
              </a:r>
            </a:p>
            <a:p>
              <a:endParaRPr lang="en-US" sz="1350" dirty="0" smtClean="0">
                <a:solidFill>
                  <a:srgbClr val="00B050"/>
                </a:solidFill>
              </a:endParaRPr>
            </a:p>
            <a:p>
              <a:r>
                <a:rPr lang="en-US" sz="1350" dirty="0" smtClean="0">
                  <a:solidFill>
                    <a:srgbClr val="00B050"/>
                  </a:solidFill>
                </a:rPr>
                <a:t>10</a:t>
              </a:r>
            </a:p>
            <a:p>
              <a:endParaRPr lang="en-US" sz="1350" dirty="0" smtClean="0">
                <a:solidFill>
                  <a:srgbClr val="00B050"/>
                </a:solidFill>
              </a:endParaRPr>
            </a:p>
            <a:p>
              <a:r>
                <a:rPr lang="en-US" sz="1350" dirty="0" smtClean="0">
                  <a:solidFill>
                    <a:srgbClr val="00B050"/>
                  </a:solidFill>
                </a:rPr>
                <a:t>8</a:t>
              </a:r>
            </a:p>
            <a:p>
              <a:endParaRPr lang="en-US" sz="1350" dirty="0" smtClean="0">
                <a:solidFill>
                  <a:srgbClr val="00B050"/>
                </a:solidFill>
              </a:endParaRPr>
            </a:p>
            <a:p>
              <a:r>
                <a:rPr lang="en-US" sz="1350" dirty="0" smtClean="0">
                  <a:solidFill>
                    <a:srgbClr val="00B050"/>
                  </a:solidFill>
                </a:rPr>
                <a:t>6</a:t>
              </a:r>
            </a:p>
            <a:p>
              <a:endParaRPr lang="en-US" sz="1350" dirty="0" smtClean="0">
                <a:solidFill>
                  <a:srgbClr val="00B050"/>
                </a:solidFill>
              </a:endParaRPr>
            </a:p>
            <a:p>
              <a:r>
                <a:rPr lang="en-US" sz="1350" dirty="0" smtClean="0">
                  <a:solidFill>
                    <a:srgbClr val="00B050"/>
                  </a:solidFill>
                </a:rPr>
                <a:t>4</a:t>
              </a:r>
            </a:p>
            <a:p>
              <a:endParaRPr lang="en-US" sz="1350" dirty="0" smtClean="0">
                <a:solidFill>
                  <a:srgbClr val="00B050"/>
                </a:solidFill>
              </a:endParaRPr>
            </a:p>
            <a:p>
              <a:r>
                <a:rPr lang="en-US" sz="1350" dirty="0" smtClean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61849" y="1623707"/>
              <a:ext cx="15325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00B050"/>
                  </a:solidFill>
                </a:rPr>
                <a:t>15        16        13        14</a:t>
              </a:r>
              <a:endParaRPr lang="en-US" sz="1000" dirty="0">
                <a:solidFill>
                  <a:srgbClr val="00B05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54229" y="1960653"/>
              <a:ext cx="15325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00B050"/>
                  </a:solidFill>
                </a:rPr>
                <a:t>9           10        12        11</a:t>
              </a:r>
              <a:endParaRPr lang="en-US" sz="1000" dirty="0">
                <a:solidFill>
                  <a:srgbClr val="00B05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54229" y="2288957"/>
              <a:ext cx="15325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00B050"/>
                  </a:solidFill>
                </a:rPr>
                <a:t>7            8          6           5</a:t>
              </a:r>
              <a:endParaRPr lang="en-US" sz="1000" dirty="0">
                <a:solidFill>
                  <a:srgbClr val="00B05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61849" y="2629547"/>
              <a:ext cx="15325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00B050"/>
                  </a:solidFill>
                </a:rPr>
                <a:t>1            2          3          4</a:t>
              </a:r>
              <a:endParaRPr lang="en-US" sz="10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3532189" y="2467015"/>
            <a:ext cx="5123154" cy="1537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Pentagon 22"/>
          <p:cNvSpPr/>
          <p:nvPr/>
        </p:nvSpPr>
        <p:spPr>
          <a:xfrm>
            <a:off x="4113738" y="2774114"/>
            <a:ext cx="3587398" cy="103379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Rectangle 37"/>
          <p:cNvSpPr/>
          <p:nvPr/>
        </p:nvSpPr>
        <p:spPr>
          <a:xfrm>
            <a:off x="3928121" y="2494311"/>
            <a:ext cx="407840" cy="1537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4037259" y="3278815"/>
            <a:ext cx="31113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90282" y="2984333"/>
            <a:ext cx="345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Re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10511" y="2737817"/>
            <a:ext cx="1700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  12              9            10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4052574" y="3222661"/>
            <a:ext cx="255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037261" y="3349488"/>
            <a:ext cx="25822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6608678" y="3109023"/>
            <a:ext cx="171989" cy="115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762801" y="2975065"/>
            <a:ext cx="153599" cy="153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59" name="Straight Connector 58"/>
          <p:cNvCxnSpPr>
            <a:endCxn id="63" idx="1"/>
          </p:cNvCxnSpPr>
          <p:nvPr/>
        </p:nvCxnSpPr>
        <p:spPr>
          <a:xfrm>
            <a:off x="6619463" y="3347714"/>
            <a:ext cx="162851" cy="116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759820" y="3441587"/>
            <a:ext cx="153599" cy="153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7" name="Oval 66"/>
          <p:cNvSpPr/>
          <p:nvPr/>
        </p:nvSpPr>
        <p:spPr>
          <a:xfrm>
            <a:off x="3799130" y="275506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Oval 68"/>
          <p:cNvSpPr/>
          <p:nvPr/>
        </p:nvSpPr>
        <p:spPr>
          <a:xfrm>
            <a:off x="3932480" y="275506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Oval 69"/>
          <p:cNvSpPr/>
          <p:nvPr/>
        </p:nvSpPr>
        <p:spPr>
          <a:xfrm>
            <a:off x="4056305" y="275506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Oval 70"/>
          <p:cNvSpPr/>
          <p:nvPr/>
        </p:nvSpPr>
        <p:spPr>
          <a:xfrm>
            <a:off x="3799130" y="378376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Oval 71"/>
          <p:cNvSpPr/>
          <p:nvPr/>
        </p:nvSpPr>
        <p:spPr>
          <a:xfrm>
            <a:off x="3932480" y="378376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Oval 72"/>
          <p:cNvSpPr/>
          <p:nvPr/>
        </p:nvSpPr>
        <p:spPr>
          <a:xfrm>
            <a:off x="4056305" y="378376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4041930" y="3109023"/>
            <a:ext cx="2082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4042023" y="3456789"/>
            <a:ext cx="2119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4037167" y="3018827"/>
            <a:ext cx="1426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4047811" y="3544587"/>
            <a:ext cx="1383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6124558" y="3048525"/>
            <a:ext cx="85808" cy="6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161954" y="3456125"/>
            <a:ext cx="169994" cy="146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6200843" y="3471959"/>
            <a:ext cx="153599" cy="153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5457194" y="2958136"/>
            <a:ext cx="85808" cy="6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431793" y="3546043"/>
            <a:ext cx="64645" cy="51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5513108" y="2880063"/>
            <a:ext cx="153599" cy="153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07" name="Oval 106"/>
          <p:cNvSpPr/>
          <p:nvPr/>
        </p:nvSpPr>
        <p:spPr>
          <a:xfrm>
            <a:off x="5496439" y="3530306"/>
            <a:ext cx="153599" cy="153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109" name="Oval 108"/>
          <p:cNvSpPr/>
          <p:nvPr/>
        </p:nvSpPr>
        <p:spPr>
          <a:xfrm>
            <a:off x="6191318" y="2936010"/>
            <a:ext cx="153599" cy="153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10" name="Oval 109"/>
          <p:cNvSpPr/>
          <p:nvPr/>
        </p:nvSpPr>
        <p:spPr>
          <a:xfrm>
            <a:off x="7148564" y="3194395"/>
            <a:ext cx="153599" cy="153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13" name="TextBox 112"/>
          <p:cNvSpPr txBox="1"/>
          <p:nvPr/>
        </p:nvSpPr>
        <p:spPr>
          <a:xfrm>
            <a:off x="5483398" y="3587382"/>
            <a:ext cx="1700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  6               7              8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8074323" y="2711942"/>
            <a:ext cx="0" cy="1137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132041" y="4711253"/>
            <a:ext cx="429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Electrode site diameter: 100 </a:t>
            </a:r>
            <a:r>
              <a:rPr lang="el-GR" dirty="0" smtClean="0"/>
              <a:t>μ</a:t>
            </a:r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7774315" y="3005849"/>
            <a:ext cx="78142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Width:</a:t>
            </a:r>
          </a:p>
          <a:p>
            <a:pPr algn="ctr"/>
            <a:r>
              <a:rPr lang="en-US" sz="1400" dirty="0" smtClean="0"/>
              <a:t>500 </a:t>
            </a:r>
            <a:r>
              <a:rPr lang="el-GR" sz="1400" dirty="0" smtClean="0"/>
              <a:t>μ</a:t>
            </a:r>
            <a:r>
              <a:rPr lang="en-US" sz="1400" dirty="0" smtClean="0"/>
              <a:t>m</a:t>
            </a:r>
            <a:endParaRPr lang="en-US" sz="1400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6265142" y="4191819"/>
            <a:ext cx="5814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5564580" y="4191819"/>
            <a:ext cx="7197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960701" y="4234781"/>
            <a:ext cx="215815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Pitch: 600 </a:t>
            </a:r>
            <a:r>
              <a:rPr lang="el-GR" sz="1400" dirty="0" smtClean="0"/>
              <a:t>μ</a:t>
            </a:r>
            <a:r>
              <a:rPr lang="en-US" sz="1400" dirty="0" smtClean="0"/>
              <a:t>m   </a:t>
            </a:r>
            <a:r>
              <a:rPr lang="en-US" altLang="ko-KR" sz="1400" dirty="0" smtClean="0"/>
              <a:t>470 </a:t>
            </a:r>
            <a:r>
              <a:rPr lang="el-GR" altLang="ko-KR" sz="1400" dirty="0"/>
              <a:t>μ</a:t>
            </a:r>
            <a:r>
              <a:rPr lang="en-US" altLang="ko-KR" sz="1400" dirty="0"/>
              <a:t>m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3236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19794</TotalTime>
  <Words>255</Words>
  <Application>Microsoft Office PowerPoint</Application>
  <PresentationFormat>On-screen Show (4:3)</PresentationFormat>
  <Paragraphs>174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</dc:creator>
  <cp:lastModifiedBy>dwpark</cp:lastModifiedBy>
  <cp:revision>743</cp:revision>
  <dcterms:created xsi:type="dcterms:W3CDTF">2008-05-19T16:17:45Z</dcterms:created>
  <dcterms:modified xsi:type="dcterms:W3CDTF">2015-12-17T21:52:18Z</dcterms:modified>
</cp:coreProperties>
</file>