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80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72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303-8D6F-4CF9-A7BF-DBA46A2FFC5D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B02-AD21-475F-8054-96C87B3F215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D86-6316-4019-82E5-4600938A0610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4352-3829-43B0-A7D5-F66A7E62D3B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F8E9-280C-42D9-BB4C-5983F9FF6F50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4820-D51E-413E-AFE7-F60CEE0FA9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BEF0-E2BC-4FA5-AA6C-C6C94F5602BC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D6A5-DECF-4135-BF90-C748D5B020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39C-A6DD-4AF6-A26A-FBCEC9FD5BB0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BFD-5377-4082-8FE4-4D729A3F00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3D-68FA-445B-A63D-3C1AB79FE52E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413-8D17-4F76-97FB-D073ABFDC77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057E-58DD-411D-9F63-85015BFC0CC8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A7BA-DCA6-41CC-8B14-79DF7BDE63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F590-AF85-48A7-B448-F0BECBF7C70E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ED78-EE55-4F2D-A72F-ECD1237ADF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37D-4E8B-44A1-9892-805334FB3B20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EEC-8506-437D-BF5C-F8BB48C378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A12F-8971-4078-A71A-9EDFFFB5379A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F42-C266-40EB-A1D2-BF4F28FF1A2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612-E5F5-4FEE-B6AF-54F3D0F3EB04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75E9-D35A-4C1D-9A41-D8771EDC929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44A9A8-C424-487A-8E45-5F7FB71B8188}" type="datetimeFigureOut">
              <a:rPr lang="es-AR"/>
              <a:pPr>
                <a:defRPr/>
              </a:pPr>
              <a:t>5/8/2020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73B51B-9198-4E3F-8B15-817C7408C1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0986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Informática</a:t>
            </a:r>
            <a:r>
              <a:rPr lang="en-US" sz="2400" i="1" dirty="0" smtClean="0">
                <a:latin typeface="Times New Roman" pitchFamily="18" charset="0"/>
              </a:rPr>
              <a:t> III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Luis Eduardo Toledo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ea typeface="+mj-ea"/>
                <a:cs typeface="Arial"/>
              </a:rPr>
              <a:t>RECURSIVIDAD</a:t>
            </a:r>
            <a:endParaRPr lang="en-GB" sz="2400" kern="0" dirty="0">
              <a:solidFill>
                <a:srgbClr val="FFFF00"/>
              </a:solidFill>
              <a:latin typeface="Arial Black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RECURSIVIDAD: CÁLCULO DEL FACTORIAL DE UN NÚMERO ENTERO POSITIVO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250617"/>
            <a:ext cx="8049376" cy="47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RECURSIVIDAD: CÁLCULO DEL FACTORIAL DE UN NÚMERO ENTERO POSITIVO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1887500"/>
            <a:ext cx="4829625" cy="20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STACK DE LA LLAMADA A FUNCIÓN Y LA ESTRUCTURA DEL STACK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1560" y="1124744"/>
            <a:ext cx="7416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Para comprender cómo C realiza las llamadas a funciones, primero debemos considerar una estructura de datos (es decir, una colección de elementos de datos relacionados) conocida como una </a:t>
            </a:r>
            <a:r>
              <a:rPr lang="es-ES" dirty="0" smtClean="0">
                <a:latin typeface="Roboto"/>
              </a:rPr>
              <a:t>pila o </a:t>
            </a:r>
            <a:r>
              <a:rPr lang="es-ES" dirty="0" err="1" smtClean="0">
                <a:solidFill>
                  <a:srgbClr val="FF0000"/>
                </a:solidFill>
                <a:latin typeface="Roboto"/>
              </a:rPr>
              <a:t>stack</a:t>
            </a:r>
            <a:r>
              <a:rPr lang="es-ES" dirty="0" smtClean="0">
                <a:latin typeface="Roboto"/>
              </a:rPr>
              <a:t>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611560" y="2240868"/>
            <a:ext cx="726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Piense en una pila como análoga a una pila de platos.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11560" y="2772437"/>
            <a:ext cx="7389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Cuando un plato se coloca en la pila, normalmente se coloca en la parte superior (denominado empujar el plato sobre la </a:t>
            </a:r>
            <a:r>
              <a:rPr lang="es-ES" dirty="0" smtClean="0">
                <a:latin typeface="&amp;quot"/>
              </a:rPr>
              <a:t>pila. PUSH).</a:t>
            </a:r>
            <a:r>
              <a:rPr lang="es-ES" dirty="0" smtClean="0">
                <a:latin typeface="Roboto"/>
              </a:rPr>
              <a:t> </a:t>
            </a:r>
            <a:r>
              <a:rPr lang="es-ES" dirty="0">
                <a:latin typeface="&amp;quot"/>
              </a:rPr>
              <a:t>Del mismo modo, cuando un plato se retira de la pila, normalmente se retira de la parte superior (se conoce como sacar el plato de la </a:t>
            </a:r>
            <a:r>
              <a:rPr lang="es-ES" dirty="0" smtClean="0">
                <a:latin typeface="&amp;quot"/>
              </a:rPr>
              <a:t>pila. POP).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611560" y="4381615"/>
            <a:ext cx="726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Las pilas se conocen como estructuras de datos de último en entrar, primero en salir (LIFO): el último elemento </a:t>
            </a:r>
            <a:r>
              <a:rPr lang="es-ES" dirty="0" smtClean="0">
                <a:latin typeface="Roboto"/>
              </a:rPr>
              <a:t>“empujado” </a:t>
            </a:r>
            <a:r>
              <a:rPr lang="es-ES" dirty="0">
                <a:latin typeface="Roboto"/>
              </a:rPr>
              <a:t>(insertado) en la pila es el primer elemento sacado (eliminado) de la pila.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611560" y="5469031"/>
            <a:ext cx="7416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Esta estructura de datos, que funciona "detrás de escena", admite el mecanismo de llamada / retorno de función.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También admite la creación, mantenimiento y destrucción de las variables locales de cada función llamada (también llamadas variables automáticas).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PILA DE LLAMADAS A FUNCIÓN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" y="1342062"/>
            <a:ext cx="8136903" cy="52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PILA DE LLAMADAS A FUNCIÓN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88" y="1075484"/>
            <a:ext cx="7080448" cy="57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PILA DE LLAMADAS A FUNCIÓN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" y="1162168"/>
            <a:ext cx="8196572" cy="53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3548" y="1340768"/>
            <a:ext cx="737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Una función recursiva es aquella que se llama </a:t>
            </a:r>
            <a:r>
              <a:rPr lang="es-ES" dirty="0" smtClean="0">
                <a:latin typeface="Roboto"/>
              </a:rPr>
              <a:t>a si misma en forma directa </a:t>
            </a:r>
            <a:r>
              <a:rPr lang="es-ES" dirty="0">
                <a:latin typeface="Roboto"/>
              </a:rPr>
              <a:t>o indirectamente a través de otra función.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503548" y="2186096"/>
            <a:ext cx="7497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Se llama a una función recursiva para resolver un problema.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La función realmente sabe cómo resolver solo </a:t>
            </a:r>
            <a:r>
              <a:rPr lang="es-ES" dirty="0" smtClean="0">
                <a:latin typeface="&amp;quot"/>
              </a:rPr>
              <a:t>el caso/s </a:t>
            </a:r>
            <a:r>
              <a:rPr lang="es-ES" dirty="0">
                <a:latin typeface="&amp;quot"/>
              </a:rPr>
              <a:t>más </a:t>
            </a:r>
            <a:r>
              <a:rPr lang="es-ES" dirty="0" smtClean="0">
                <a:latin typeface="&amp;quot"/>
              </a:rPr>
              <a:t>simple, </a:t>
            </a:r>
            <a:r>
              <a:rPr lang="es-ES" dirty="0">
                <a:latin typeface="&amp;quot"/>
              </a:rPr>
              <a:t>o </a:t>
            </a:r>
            <a:r>
              <a:rPr lang="es-ES" dirty="0" smtClean="0">
                <a:latin typeface="&amp;quot"/>
              </a:rPr>
              <a:t>el llamado caso/s </a:t>
            </a:r>
            <a:r>
              <a:rPr lang="es-ES" dirty="0">
                <a:latin typeface="&amp;quot"/>
              </a:rPr>
              <a:t>base.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503548" y="3247428"/>
            <a:ext cx="7370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Si la función se llama con un caso base, la función simplemente devuelve un resultado.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Si la función se llama con un problema más complejo, la función generalmente divide el problema en dos partes conceptuales: una parte que la función sabe cómo </a:t>
            </a:r>
            <a:r>
              <a:rPr lang="es-ES" dirty="0" smtClean="0">
                <a:latin typeface="&amp;quot"/>
              </a:rPr>
              <a:t>resolver </a:t>
            </a:r>
            <a:r>
              <a:rPr lang="es-ES" dirty="0">
                <a:latin typeface="&amp;quot"/>
              </a:rPr>
              <a:t>y una parte que no sabe cómo </a:t>
            </a:r>
            <a:r>
              <a:rPr lang="es-ES" dirty="0" smtClean="0">
                <a:latin typeface="&amp;quot"/>
              </a:rPr>
              <a:t>hacerlo.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503548" y="4843026"/>
            <a:ext cx="73704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Para que la recursividad sea factible, la última </a:t>
            </a:r>
            <a:r>
              <a:rPr lang="es-ES" dirty="0" smtClean="0">
                <a:latin typeface="&amp;quot"/>
              </a:rPr>
              <a:t>parte </a:t>
            </a:r>
            <a:r>
              <a:rPr lang="es-ES" dirty="0">
                <a:latin typeface="&amp;quot"/>
              </a:rPr>
              <a:t>debe parecerse al problema original, pero debe ser una versión un poco más simple o más pequeña.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Debido a que este nuevo problema se parece al problema original, la función inicia (llama) una copia nueva de sí </a:t>
            </a:r>
            <a:r>
              <a:rPr lang="es-ES" dirty="0" smtClean="0">
                <a:latin typeface="&amp;quot"/>
              </a:rPr>
              <a:t>misma </a:t>
            </a:r>
            <a:r>
              <a:rPr lang="es-ES" dirty="0">
                <a:latin typeface="&amp;quot"/>
              </a:rPr>
              <a:t>para trabajar en el problema más pequeño; esto se conoce como una llamada recursiva o el paso de recursión.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3548" y="1307111"/>
            <a:ext cx="7370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Roboto"/>
              </a:rPr>
              <a:t>El paso de recursión también incluye una </a:t>
            </a:r>
            <a:r>
              <a:rPr lang="es-ES" dirty="0" smtClean="0">
                <a:latin typeface="Roboto"/>
              </a:rPr>
              <a:t>sentencia </a:t>
            </a:r>
            <a:r>
              <a:rPr lang="es-ES" b="1" i="1" dirty="0" err="1" smtClean="0">
                <a:solidFill>
                  <a:srgbClr val="FF0000"/>
                </a:solidFill>
                <a:latin typeface="Roboto"/>
              </a:rPr>
              <a:t>return</a:t>
            </a:r>
            <a:r>
              <a:rPr lang="es-ES" dirty="0" smtClean="0">
                <a:latin typeface="Roboto"/>
              </a:rPr>
              <a:t>, </a:t>
            </a:r>
            <a:r>
              <a:rPr lang="es-ES" dirty="0">
                <a:latin typeface="Roboto"/>
              </a:rPr>
              <a:t>ya que su resultado se combinará con la parte del problema que la función supo resolver para formar un resultado que se devolverá al llamador original.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03548" y="2672916"/>
            <a:ext cx="73704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El paso de recursión se ejecuta mientras la llamada original a la función está en pausa, esperando el resultado del paso de recursión.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El paso de recursión puede dar lugar a muchas más llamadas recursivas, ya que la función sigue dividiendo cada problema con el que se llama en dos </a:t>
            </a:r>
            <a:r>
              <a:rPr lang="es-ES" dirty="0" smtClean="0">
                <a:latin typeface="&amp;quot"/>
              </a:rPr>
              <a:t>partes </a:t>
            </a:r>
            <a:r>
              <a:rPr lang="es-ES" dirty="0">
                <a:latin typeface="&amp;quot"/>
              </a:rPr>
              <a:t>conceptuales.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503548" y="4325032"/>
            <a:ext cx="7370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&amp;quot"/>
              </a:rPr>
              <a:t>Para que la recursión termine, cada vez que la función se llama a sí misma con una versión un poco más simple del problema original, esta secuencia de problemas más pequeños finalmente debe converger en el caso base.</a:t>
            </a:r>
            <a:r>
              <a:rPr lang="es-ES" dirty="0">
                <a:latin typeface="Roboto"/>
              </a:rPr>
              <a:t> </a:t>
            </a:r>
            <a:r>
              <a:rPr lang="es-ES" dirty="0">
                <a:latin typeface="&amp;quot"/>
              </a:rPr>
              <a:t>Cuando la función reconoce el caso base, devuelve un resultado a la copia anterior de la función, y se produce una secuencia de retornos en toda la línea hasta que la llamada original de la función finalmente devuelve el resultado final a su </a:t>
            </a:r>
            <a:r>
              <a:rPr lang="es-ES" dirty="0" err="1" smtClean="0">
                <a:latin typeface="&amp;quot"/>
              </a:rPr>
              <a:t>invocante</a:t>
            </a:r>
            <a:r>
              <a:rPr lang="es-ES" dirty="0" smtClean="0">
                <a:latin typeface="&amp;quo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RECURSIVIDAD: CÁLCULO DEL FACTORIAL DE UN NÚMERO ENTERO POSITIVO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03548" y="10922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smtClean="0">
                <a:latin typeface="AGaramond-Italic"/>
              </a:rPr>
              <a:t>n! = n </a:t>
            </a:r>
            <a:r>
              <a:rPr lang="pt-BR" dirty="0">
                <a:latin typeface="AGaramond-Regular"/>
              </a:rPr>
              <a:t>· (</a:t>
            </a:r>
            <a:r>
              <a:rPr lang="pt-BR" i="1" dirty="0">
                <a:latin typeface="AGaramond-Italic"/>
              </a:rPr>
              <a:t>n </a:t>
            </a:r>
            <a:r>
              <a:rPr lang="pt-BR" dirty="0">
                <a:latin typeface="AGaramond-Regular"/>
              </a:rPr>
              <a:t>– 1) · (</a:t>
            </a:r>
            <a:r>
              <a:rPr lang="pt-BR" i="1" dirty="0">
                <a:latin typeface="AGaramond-Italic"/>
              </a:rPr>
              <a:t>n </a:t>
            </a:r>
            <a:r>
              <a:rPr lang="pt-BR" dirty="0">
                <a:latin typeface="AGaramond-Regular"/>
              </a:rPr>
              <a:t>– 2) · … · 1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03547" y="1583504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Garamond-Italic"/>
              </a:rPr>
              <a:t>n</a:t>
            </a:r>
            <a:r>
              <a:rPr lang="en-US" sz="1600" i="1" dirty="0">
                <a:latin typeface="LucidaSansTypewriter"/>
              </a:rPr>
              <a:t>!</a:t>
            </a:r>
            <a:r>
              <a:rPr lang="en-US" sz="1600" dirty="0">
                <a:latin typeface="LucidaSansTypewriter"/>
              </a:rPr>
              <a:t> </a:t>
            </a:r>
            <a:r>
              <a:rPr lang="en-US" dirty="0">
                <a:latin typeface="AGaramond-Regular"/>
              </a:rPr>
              <a:t>= </a:t>
            </a:r>
            <a:r>
              <a:rPr lang="en-US" i="1" dirty="0">
                <a:latin typeface="AGaramond-Italic"/>
              </a:rPr>
              <a:t>n </a:t>
            </a:r>
            <a:r>
              <a:rPr lang="en-US" dirty="0">
                <a:latin typeface="AGaramond-Regular"/>
              </a:rPr>
              <a:t>· (</a:t>
            </a:r>
            <a:r>
              <a:rPr lang="en-US" i="1" dirty="0">
                <a:latin typeface="AGaramond-Italic"/>
              </a:rPr>
              <a:t>n </a:t>
            </a:r>
            <a:r>
              <a:rPr lang="en-US" dirty="0">
                <a:latin typeface="AGaramond-Regular"/>
              </a:rPr>
              <a:t>– 1)!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788024" y="1187994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SansTypewriter"/>
              </a:rPr>
              <a:t>5! </a:t>
            </a:r>
            <a:r>
              <a:rPr lang="en-US" dirty="0">
                <a:latin typeface="AGaramond-Regular"/>
              </a:rPr>
              <a:t>= 5 · 4 · 3 · 2 · 1</a:t>
            </a:r>
          </a:p>
          <a:p>
            <a:r>
              <a:rPr lang="en-US" sz="1600" dirty="0">
                <a:latin typeface="LucidaSansTypewriter"/>
              </a:rPr>
              <a:t>5! </a:t>
            </a:r>
            <a:r>
              <a:rPr lang="en-US" dirty="0">
                <a:latin typeface="AGaramond-Regular"/>
              </a:rPr>
              <a:t>= 5 · (4 · 3 · 2 · 1)</a:t>
            </a:r>
          </a:p>
          <a:p>
            <a:r>
              <a:rPr lang="en-US" sz="1600" dirty="0">
                <a:latin typeface="LucidaSansTypewriter"/>
              </a:rPr>
              <a:t>5! </a:t>
            </a:r>
            <a:r>
              <a:rPr lang="en-US" dirty="0">
                <a:latin typeface="AGaramond-Regular"/>
              </a:rPr>
              <a:t>= 5 · (4!)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456892"/>
            <a:ext cx="6761476" cy="41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FFFF00"/>
                </a:solidFill>
                <a:latin typeface="Arial Black"/>
                <a:cs typeface="Arial"/>
              </a:rPr>
              <a:t>RECURSIVIDAD: CÁLCULO DEL FACTORIAL DE UN NÚMERO ENTERO POSITIVO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196752"/>
            <a:ext cx="6153301" cy="54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5526</TotalTime>
  <Words>695</Words>
  <Application>Microsoft Office PowerPoint</Application>
  <PresentationFormat>Presentación en pantalla 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&amp;quot</vt:lpstr>
      <vt:lpstr>AGaramond-Italic</vt:lpstr>
      <vt:lpstr>AGaramond-Regular</vt:lpstr>
      <vt:lpstr>Arial</vt:lpstr>
      <vt:lpstr>Arial Black</vt:lpstr>
      <vt:lpstr>Calibri</vt:lpstr>
      <vt:lpstr>LucidaSansTypewriter</vt:lpstr>
      <vt:lpstr>Roboto</vt:lpstr>
      <vt:lpstr>Times New Roman</vt:lpstr>
      <vt:lpstr>UCC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Luis</cp:lastModifiedBy>
  <cp:revision>679</cp:revision>
  <dcterms:created xsi:type="dcterms:W3CDTF">2015-08-11T02:22:31Z</dcterms:created>
  <dcterms:modified xsi:type="dcterms:W3CDTF">2020-08-05T03:36:27Z</dcterms:modified>
</cp:coreProperties>
</file>