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1" r:id="rId7"/>
    <p:sldId id="262" r:id="rId8"/>
    <p:sldId id="289" r:id="rId9"/>
    <p:sldId id="294" r:id="rId10"/>
    <p:sldId id="258" r:id="rId11"/>
    <p:sldId id="264" r:id="rId12"/>
    <p:sldId id="278" r:id="rId13"/>
    <p:sldId id="275" r:id="rId14"/>
    <p:sldId id="276"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guide orient="horz" pos="33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DA49006-DE92-401C-BC9A-E01A2E9A55AD}" type="datetime1">
              <a:rPr lang="es-ES" smtClean="0"/>
              <a:t>27/04/2022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D2296-4015-4C4F-A06C-A353B4B3F106}" type="datetime1">
              <a:rPr lang="es-ES" smtClean="0"/>
              <a:pPr/>
              <a:t>27/04/2022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78683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10</a:t>
            </a:fld>
            <a:endParaRPr lang="es-ES"/>
          </a:p>
        </p:txBody>
      </p:sp>
    </p:spTree>
    <p:extLst>
      <p:ext uri="{BB962C8B-B14F-4D97-AF65-F5344CB8AC3E}">
        <p14:creationId xmlns:p14="http://schemas.microsoft.com/office/powerpoint/2010/main" val="1169892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11</a:t>
            </a:fld>
            <a:endParaRPr lang="es-ES"/>
          </a:p>
        </p:txBody>
      </p:sp>
    </p:spTree>
    <p:extLst>
      <p:ext uri="{BB962C8B-B14F-4D97-AF65-F5344CB8AC3E}">
        <p14:creationId xmlns:p14="http://schemas.microsoft.com/office/powerpoint/2010/main" val="194845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107601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178236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4</a:t>
            </a:fld>
            <a:endParaRPr lang="es-ES"/>
          </a:p>
        </p:txBody>
      </p:sp>
    </p:spTree>
    <p:extLst>
      <p:ext uri="{BB962C8B-B14F-4D97-AF65-F5344CB8AC3E}">
        <p14:creationId xmlns:p14="http://schemas.microsoft.com/office/powerpoint/2010/main" val="38860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301703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298649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413281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61665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9</a:t>
            </a:fld>
            <a:endParaRPr lang="es-ES"/>
          </a:p>
        </p:txBody>
      </p:sp>
    </p:spTree>
    <p:extLst>
      <p:ext uri="{BB962C8B-B14F-4D97-AF65-F5344CB8AC3E}">
        <p14:creationId xmlns:p14="http://schemas.microsoft.com/office/powerpoint/2010/main" val="434458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s-ES" noProof="0"/>
              <a:t>HAGA CLIC PARA EDITAR EL ESTILO DEL TÍTULO DEL PATRÓN</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s-ES" noProof="0"/>
              <a:t>Haga clic para modificar los estilos de texto del patrón</a:t>
            </a:r>
          </a:p>
        </p:txBody>
      </p:sp>
      <p:sp>
        <p:nvSpPr>
          <p:cNvPr id="7" name="Marcador de posición de gráfico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s-ES" noProof="0"/>
              <a:t>Haga clic en el icono para agregar un gráfico</a:t>
            </a:r>
          </a:p>
        </p:txBody>
      </p:sp>
      <p:sp>
        <p:nvSpPr>
          <p:cNvPr id="11" name="Marcador de texto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s-ES" noProof="0"/>
              <a:t>Haga clic para editar</a:t>
            </a:r>
          </a:p>
        </p:txBody>
      </p:sp>
      <p:sp>
        <p:nvSpPr>
          <p:cNvPr id="13" name="Marcador de contenido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s-ES" noProof="0"/>
              <a:t>Haga clic para agregar contenido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s-ES" noProof="0"/>
              <a:t>Haga clic en el icono para agregar un elemento gráfico SmartArt</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cxnSp>
        <p:nvCxnSpPr>
          <p:cNvPr id="10" name="Conector recto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iación">
    <p:bg>
      <p:bgPr>
        <a:solidFill>
          <a:schemeClr val="bg1"/>
        </a:solidFill>
        <a:effectLst/>
      </p:bgPr>
    </p:bg>
    <p:spTree>
      <p:nvGrpSpPr>
        <p:cNvPr id="1" name=""/>
        <p:cNvGrpSpPr/>
        <p:nvPr/>
      </p:nvGrpSpPr>
      <p:grpSpPr>
        <a:xfrm>
          <a:off x="0" y="0"/>
          <a:ext cx="0" cy="0"/>
          <a:chOff x="0" y="0"/>
          <a:chExt cx="0" cy="0"/>
        </a:xfrm>
      </p:grpSpPr>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ronograma">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s-ES" noProof="0"/>
              <a:t>Presentación de lanzamiento</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tx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rchitecture/patterns/cqrs"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hyperlink" Target="https://dev.to/isaacojeda/parte-1-cqrs-y-mediatr-implementando-cqrs-en-aspnet-56oe" TargetMode="External"/><Relationship Id="rId5" Type="http://schemas.openxmlformats.org/officeDocument/2006/relationships/hyperlink" Target="https://www.youtube.com/watch?v=GghNZEVjxS0" TargetMode="External"/><Relationship Id="rId4" Type="http://schemas.openxmlformats.org/officeDocument/2006/relationships/hyperlink" Target="https://cqrs.files.wordpress.com/2010/11/cqrs_documents.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es-ES" dirty="0"/>
              <a:t>CQRS</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normAutofit/>
          </a:bodyPr>
          <a:lstStyle/>
          <a:p>
            <a:pPr rtl="0"/>
            <a:r>
              <a:rPr lang="en-US" dirty="0"/>
              <a:t>Command and Query Responsibility Segregation</a:t>
            </a:r>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r>
              <a:rPr lang="es-AR" dirty="0"/>
              <a:t>Conclusión</a:t>
            </a:r>
            <a:br>
              <a:rPr lang="es-AR" b="1" i="0" dirty="0">
                <a:solidFill>
                  <a:srgbClr val="C9D1D9"/>
                </a:solidFill>
                <a:effectLst/>
                <a:latin typeface="-apple-system"/>
              </a:rPr>
            </a:br>
            <a:endParaRPr lang="es-ES" dirty="0"/>
          </a:p>
        </p:txBody>
      </p:sp>
      <p:sp>
        <p:nvSpPr>
          <p:cNvPr id="3" name="Marcador de contenido 2">
            <a:extLst>
              <a:ext uri="{FF2B5EF4-FFF2-40B4-BE49-F238E27FC236}">
                <a16:creationId xmlns:a16="http://schemas.microsoft.com/office/drawing/2014/main" id="{E14BBEAF-B516-45F4-9EF6-A9F65111580F}"/>
              </a:ext>
            </a:extLst>
          </p:cNvPr>
          <p:cNvSpPr>
            <a:spLocks noGrp="1"/>
          </p:cNvSpPr>
          <p:nvPr>
            <p:ph type="body" idx="1"/>
          </p:nvPr>
        </p:nvSpPr>
        <p:spPr>
          <a:xfrm>
            <a:off x="5370154" y="2680921"/>
            <a:ext cx="5549713" cy="1633525"/>
          </a:xfrm>
        </p:spPr>
        <p:txBody>
          <a:bodyPr vert="horz" lIns="91440" tIns="45720" rIns="91440" bIns="45720" rtlCol="0" anchor="b">
            <a:normAutofit/>
          </a:bodyPr>
          <a:lstStyle/>
          <a:p>
            <a:pPr rtl="0"/>
            <a:r>
              <a:rPr lang="es-ES" dirty="0"/>
              <a:t>La implementación de CQRS puede Maximizar el rendimiento, la reutilización, la capacidad de prueba, la capacidad de mantenimiento, la seguridad y la escalabilidad. Sin embargo, puede ser muy costoso y complejo implementar este patrón si nuestro dominio o las reglas de negocio son simples.</a:t>
            </a:r>
          </a:p>
        </p:txBody>
      </p:sp>
    </p:spTree>
    <p:extLst>
      <p:ext uri="{BB962C8B-B14F-4D97-AF65-F5344CB8AC3E}">
        <p14:creationId xmlns:p14="http://schemas.microsoft.com/office/powerpoint/2010/main" val="92017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dirty="0"/>
              <a:t>Referencias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199" y="3238103"/>
            <a:ext cx="6741459" cy="2004161"/>
          </a:xfrm>
        </p:spPr>
        <p:txBody>
          <a:bodyPr rtlCol="0">
            <a:normAutofit/>
          </a:bodyPr>
          <a:lstStyle/>
          <a:p>
            <a:pPr rtl="0"/>
            <a:r>
              <a:rPr lang="es-ES" dirty="0">
                <a:hlinkClick r:id="rId3">
                  <a:extLst>
                    <a:ext uri="{A12FA001-AC4F-418D-AE19-62706E023703}">
                      <ahyp:hlinkClr xmlns:ahyp="http://schemas.microsoft.com/office/drawing/2018/hyperlinkcolor" val="tx"/>
                    </a:ext>
                  </a:extLst>
                </a:hlinkClick>
              </a:rPr>
              <a:t>CQRS </a:t>
            </a:r>
            <a:r>
              <a:rPr lang="es-ES" dirty="0" err="1">
                <a:hlinkClick r:id="rId3">
                  <a:extLst>
                    <a:ext uri="{A12FA001-AC4F-418D-AE19-62706E023703}">
                      <ahyp:hlinkClr xmlns:ahyp="http://schemas.microsoft.com/office/drawing/2018/hyperlinkcolor" val="tx"/>
                    </a:ext>
                  </a:extLst>
                </a:hlinkClick>
              </a:rPr>
              <a:t>pattern</a:t>
            </a:r>
            <a:r>
              <a:rPr lang="es-ES" dirty="0">
                <a:hlinkClick r:id="rId3">
                  <a:extLst>
                    <a:ext uri="{A12FA001-AC4F-418D-AE19-62706E023703}">
                      <ahyp:hlinkClr xmlns:ahyp="http://schemas.microsoft.com/office/drawing/2018/hyperlinkcolor" val="tx"/>
                    </a:ext>
                  </a:extLst>
                </a:hlinkClick>
              </a:rPr>
              <a:t> </a:t>
            </a:r>
            <a:r>
              <a:rPr lang="es-ES" dirty="0" err="1">
                <a:hlinkClick r:id="rId3">
                  <a:extLst>
                    <a:ext uri="{A12FA001-AC4F-418D-AE19-62706E023703}">
                      <ahyp:hlinkClr xmlns:ahyp="http://schemas.microsoft.com/office/drawing/2018/hyperlinkcolor" val="tx"/>
                    </a:ext>
                  </a:extLst>
                </a:hlinkClick>
              </a:rPr>
              <a:t>by</a:t>
            </a:r>
            <a:r>
              <a:rPr lang="es-ES" dirty="0">
                <a:hlinkClick r:id="rId3">
                  <a:extLst>
                    <a:ext uri="{A12FA001-AC4F-418D-AE19-62706E023703}">
                      <ahyp:hlinkClr xmlns:ahyp="http://schemas.microsoft.com/office/drawing/2018/hyperlinkcolor" val="tx"/>
                    </a:ext>
                  </a:extLst>
                </a:hlinkClick>
              </a:rPr>
              <a:t> Microsoft</a:t>
            </a:r>
            <a:br>
              <a:rPr lang="es-ES" dirty="0"/>
            </a:br>
            <a:r>
              <a:rPr lang="es-ES" dirty="0">
                <a:hlinkClick r:id="rId4">
                  <a:extLst>
                    <a:ext uri="{A12FA001-AC4F-418D-AE19-62706E023703}">
                      <ahyp:hlinkClr xmlns:ahyp="http://schemas.microsoft.com/office/drawing/2018/hyperlinkcolor" val="tx"/>
                    </a:ext>
                  </a:extLst>
                </a:hlinkClick>
              </a:rPr>
              <a:t>CQRS </a:t>
            </a:r>
            <a:r>
              <a:rPr lang="es-ES" dirty="0" err="1">
                <a:hlinkClick r:id="rId4">
                  <a:extLst>
                    <a:ext uri="{A12FA001-AC4F-418D-AE19-62706E023703}">
                      <ahyp:hlinkClr xmlns:ahyp="http://schemas.microsoft.com/office/drawing/2018/hyperlinkcolor" val="tx"/>
                    </a:ext>
                  </a:extLst>
                </a:hlinkClick>
              </a:rPr>
              <a:t>Documents</a:t>
            </a:r>
            <a:r>
              <a:rPr lang="es-ES" dirty="0">
                <a:hlinkClick r:id="rId4">
                  <a:extLst>
                    <a:ext uri="{A12FA001-AC4F-418D-AE19-62706E023703}">
                      <ahyp:hlinkClr xmlns:ahyp="http://schemas.microsoft.com/office/drawing/2018/hyperlinkcolor" val="tx"/>
                    </a:ext>
                  </a:extLst>
                </a:hlinkClick>
              </a:rPr>
              <a:t> </a:t>
            </a:r>
            <a:r>
              <a:rPr lang="es-ES" dirty="0" err="1">
                <a:hlinkClick r:id="rId4">
                  <a:extLst>
                    <a:ext uri="{A12FA001-AC4F-418D-AE19-62706E023703}">
                      <ahyp:hlinkClr xmlns:ahyp="http://schemas.microsoft.com/office/drawing/2018/hyperlinkcolor" val="tx"/>
                    </a:ext>
                  </a:extLst>
                </a:hlinkClick>
              </a:rPr>
              <a:t>by</a:t>
            </a:r>
            <a:r>
              <a:rPr lang="es-ES" dirty="0">
                <a:hlinkClick r:id="rId4">
                  <a:extLst>
                    <a:ext uri="{A12FA001-AC4F-418D-AE19-62706E023703}">
                      <ahyp:hlinkClr xmlns:ahyp="http://schemas.microsoft.com/office/drawing/2018/hyperlinkcolor" val="tx"/>
                    </a:ext>
                  </a:extLst>
                </a:hlinkClick>
              </a:rPr>
              <a:t> Greg Young</a:t>
            </a:r>
            <a:endParaRPr lang="es-ES" dirty="0"/>
          </a:p>
          <a:p>
            <a:pPr rtl="0"/>
            <a:r>
              <a:rPr lang="es-ES" dirty="0">
                <a:hlinkClick r:id="rId5">
                  <a:extLst>
                    <a:ext uri="{A12FA001-AC4F-418D-AE19-62706E023703}">
                      <ahyp:hlinkClr xmlns:ahyp="http://schemas.microsoft.com/office/drawing/2018/hyperlinkcolor" val="tx"/>
                    </a:ext>
                  </a:extLst>
                </a:hlinkClick>
              </a:rPr>
              <a:t>CQRS al rescate(Video) </a:t>
            </a:r>
            <a:r>
              <a:rPr lang="es-ES" dirty="0" err="1">
                <a:hlinkClick r:id="rId5">
                  <a:extLst>
                    <a:ext uri="{A12FA001-AC4F-418D-AE19-62706E023703}">
                      <ahyp:hlinkClr xmlns:ahyp="http://schemas.microsoft.com/office/drawing/2018/hyperlinkcolor" val="tx"/>
                    </a:ext>
                  </a:extLst>
                </a:hlinkClick>
              </a:rPr>
              <a:t>by</a:t>
            </a:r>
            <a:r>
              <a:rPr lang="es-ES" dirty="0">
                <a:hlinkClick r:id="rId5">
                  <a:extLst>
                    <a:ext uri="{A12FA001-AC4F-418D-AE19-62706E023703}">
                      <ahyp:hlinkClr xmlns:ahyp="http://schemas.microsoft.com/office/drawing/2018/hyperlinkcolor" val="tx"/>
                    </a:ext>
                  </a:extLst>
                </a:hlinkClick>
              </a:rPr>
              <a:t> Germán </a:t>
            </a:r>
            <a:r>
              <a:rPr lang="es-ES" dirty="0" err="1">
                <a:hlinkClick r:id="rId5">
                  <a:extLst>
                    <a:ext uri="{A12FA001-AC4F-418D-AE19-62706E023703}">
                      <ahyp:hlinkClr xmlns:ahyp="http://schemas.microsoft.com/office/drawing/2018/hyperlinkcolor" val="tx"/>
                    </a:ext>
                  </a:extLst>
                </a:hlinkClick>
              </a:rPr>
              <a:t>Küber</a:t>
            </a:r>
            <a:endParaRPr lang="es-ES" dirty="0"/>
          </a:p>
          <a:p>
            <a:pPr rtl="0"/>
            <a:r>
              <a:rPr lang="es-ES" dirty="0">
                <a:hlinkClick r:id="rId6">
                  <a:extLst>
                    <a:ext uri="{A12FA001-AC4F-418D-AE19-62706E023703}">
                      <ahyp:hlinkClr xmlns:ahyp="http://schemas.microsoft.com/office/drawing/2018/hyperlinkcolor" val="tx"/>
                    </a:ext>
                  </a:extLst>
                </a:hlinkClick>
              </a:rPr>
              <a:t>Implementando CQRS con </a:t>
            </a:r>
            <a:r>
              <a:rPr lang="es-ES" dirty="0" err="1">
                <a:hlinkClick r:id="rId6">
                  <a:extLst>
                    <a:ext uri="{A12FA001-AC4F-418D-AE19-62706E023703}">
                      <ahyp:hlinkClr xmlns:ahyp="http://schemas.microsoft.com/office/drawing/2018/hyperlinkcolor" val="tx"/>
                    </a:ext>
                  </a:extLst>
                </a:hlinkClick>
              </a:rPr>
              <a:t>MediarR</a:t>
            </a:r>
            <a:r>
              <a:rPr lang="es-ES" dirty="0">
                <a:hlinkClick r:id="rId6">
                  <a:extLst>
                    <a:ext uri="{A12FA001-AC4F-418D-AE19-62706E023703}">
                      <ahyp:hlinkClr xmlns:ahyp="http://schemas.microsoft.com/office/drawing/2018/hyperlinkcolor" val="tx"/>
                    </a:ext>
                  </a:extLst>
                </a:hlinkClick>
              </a:rPr>
              <a:t> </a:t>
            </a:r>
            <a:r>
              <a:rPr lang="es-ES" dirty="0" err="1">
                <a:hlinkClick r:id="rId6">
                  <a:extLst>
                    <a:ext uri="{A12FA001-AC4F-418D-AE19-62706E023703}">
                      <ahyp:hlinkClr xmlns:ahyp="http://schemas.microsoft.com/office/drawing/2018/hyperlinkcolor" val="tx"/>
                    </a:ext>
                  </a:extLst>
                </a:hlinkClick>
              </a:rPr>
              <a:t>by</a:t>
            </a:r>
            <a:r>
              <a:rPr lang="es-ES" dirty="0">
                <a:hlinkClick r:id="rId6">
                  <a:extLst>
                    <a:ext uri="{A12FA001-AC4F-418D-AE19-62706E023703}">
                      <ahyp:hlinkClr xmlns:ahyp="http://schemas.microsoft.com/office/drawing/2018/hyperlinkcolor" val="tx"/>
                    </a:ext>
                  </a:extLst>
                </a:hlinkClick>
              </a:rPr>
              <a:t> Isaac Ojeda</a:t>
            </a:r>
            <a:endParaRPr lang="es-ES" dirty="0"/>
          </a:p>
        </p:txBody>
      </p:sp>
      <p:sp>
        <p:nvSpPr>
          <p:cNvPr id="4" name="Marcador de fecha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s-ES"/>
              <a:t>20XX</a:t>
            </a:r>
          </a:p>
        </p:txBody>
      </p:sp>
      <p:sp>
        <p:nvSpPr>
          <p:cNvPr id="5" name="Marcador de pie de página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s-ES"/>
              <a:t>Presentación de lanzamiento</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11</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629175"/>
            <a:ext cx="4513628" cy="1716834"/>
          </a:xfrm>
        </p:spPr>
        <p:txBody>
          <a:bodyPr rtlCol="0">
            <a:normAutofit/>
          </a:bodyPr>
          <a:lstStyle/>
          <a:p>
            <a:pPr rtl="0"/>
            <a:r>
              <a:rPr lang="es-ES" sz="3600" dirty="0"/>
              <a:t>¿Qué es CQRS?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8" y="2558642"/>
            <a:ext cx="4589129" cy="3278913"/>
          </a:xfrm>
        </p:spPr>
        <p:txBody>
          <a:bodyPr rtlCol="0">
            <a:normAutofit/>
          </a:bodyPr>
          <a:lstStyle/>
          <a:p>
            <a:pPr algn="l"/>
            <a:r>
              <a:rPr lang="es-ES" sz="1800" dirty="0"/>
              <a:t>La idea detrás de CQRS es partir lógicamente el flujo de nuestra aplicación en dos flujos distintos.</a:t>
            </a:r>
          </a:p>
          <a:p>
            <a:pPr marL="285750" indent="-285750" algn="l">
              <a:buFont typeface="Wingdings" panose="05000000000000000000" pitchFamily="2" charset="2"/>
              <a:buChar char="Ø"/>
            </a:pPr>
            <a:r>
              <a:rPr lang="es-ES" sz="1800" b="1" i="1" dirty="0" err="1">
                <a:solidFill>
                  <a:schemeClr val="accent4">
                    <a:lumMod val="40000"/>
                    <a:lumOff val="60000"/>
                  </a:schemeClr>
                </a:solidFill>
              </a:rPr>
              <a:t>Commands</a:t>
            </a:r>
            <a:r>
              <a:rPr lang="es-ES" sz="1800" dirty="0">
                <a:solidFill>
                  <a:schemeClr val="accent4">
                    <a:lumMod val="40000"/>
                    <a:lumOff val="60000"/>
                  </a:schemeClr>
                </a:solidFill>
              </a:rPr>
              <a:t>: </a:t>
            </a:r>
            <a:r>
              <a:rPr lang="es-ES" sz="1800" dirty="0"/>
              <a:t>Modifican el estado del dominio.</a:t>
            </a:r>
          </a:p>
          <a:p>
            <a:pPr marL="285750" indent="-285750" algn="l">
              <a:buFont typeface="Wingdings" panose="05000000000000000000" pitchFamily="2" charset="2"/>
              <a:buChar char="Ø"/>
            </a:pPr>
            <a:r>
              <a:rPr lang="es-ES" sz="1800" b="1" dirty="0" err="1">
                <a:solidFill>
                  <a:schemeClr val="accent4">
                    <a:lumMod val="40000"/>
                    <a:lumOff val="60000"/>
                  </a:schemeClr>
                </a:solidFill>
              </a:rPr>
              <a:t>Queries</a:t>
            </a:r>
            <a:r>
              <a:rPr lang="es-ES" sz="1800" dirty="0">
                <a:solidFill>
                  <a:schemeClr val="accent4">
                    <a:lumMod val="40000"/>
                    <a:lumOff val="60000"/>
                  </a:schemeClr>
                </a:solidFill>
              </a:rPr>
              <a:t>: </a:t>
            </a:r>
            <a:r>
              <a:rPr lang="es-ES" sz="1800" dirty="0"/>
              <a:t>Consultan el estado del dominio.</a:t>
            </a:r>
          </a:p>
        </p:txBody>
      </p:sp>
    </p:spTree>
    <p:extLst>
      <p:ext uri="{BB962C8B-B14F-4D97-AF65-F5344CB8AC3E}">
        <p14:creationId xmlns:p14="http://schemas.microsoft.com/office/powerpoint/2010/main" val="22434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QRS">
            <a:extLst>
              <a:ext uri="{FF2B5EF4-FFF2-40B4-BE49-F238E27FC236}">
                <a16:creationId xmlns:a16="http://schemas.microsoft.com/office/drawing/2014/main" id="{0B94F852-14A4-4033-A0C1-C89CEBB8B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74" y="824400"/>
            <a:ext cx="7738232" cy="563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885156" y="123213"/>
            <a:ext cx="8421688" cy="1325563"/>
          </a:xfrm>
        </p:spPr>
        <p:txBody>
          <a:bodyPr rtlCol="0"/>
          <a:lstStyle/>
          <a:p>
            <a:r>
              <a:rPr lang="es-AR" dirty="0"/>
              <a:t>Problema que resuelve</a:t>
            </a:r>
            <a:endParaRPr lang="es-ES" dirty="0"/>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1457294" y="1230254"/>
            <a:ext cx="9277412" cy="1528846"/>
          </a:xfrm>
        </p:spPr>
        <p:txBody>
          <a:bodyPr rtlCol="0">
            <a:normAutofit fontScale="92500"/>
          </a:bodyPr>
          <a:lstStyle/>
          <a:p>
            <a:pPr algn="l" rtl="0"/>
            <a:r>
              <a:rPr lang="es-ES" dirty="0"/>
              <a:t>En las arquitecturas tradicionales, se utiliza el mismo modelo de datos para consultar y actualizar una base de datos. Es sencillo y funciona bien para las operaciones CRUD básicas. Sin embargo, en aplicaciones más complejas, este enfoque puede resultar difícil de manejar. Por ejemplo, en el lado de lectura, la aplicación puede realizar muchas consultas diferentes y devolver objetos de transferencia de datos (DTO) con distintas formas. La asignación de objetos puede llegar a ser algo complicado. En el lado de escritura, el modelo puede implementar una validación y una lógica de negocios complejas. En consecuencia, puede acabar con un modelo excesivamente complejo que haga demasiado. Las cargas de trabajo de lectura y escritura suelen ser asimétricas, con requisitos de rendimiento y escalabilidad muy diferentes.</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2290194" y="3045204"/>
            <a:ext cx="7147420" cy="2691599"/>
          </a:xfrm>
        </p:spPr>
        <p:txBody>
          <a:bodyPr rtlCol="0">
            <a:normAutofit/>
          </a:bodyPr>
          <a:lstStyle/>
          <a:p>
            <a:pPr marL="285750" indent="-285750" algn="l">
              <a:buFont typeface="Wingdings" panose="05000000000000000000" pitchFamily="2" charset="2"/>
              <a:buChar char="Ø"/>
            </a:pPr>
            <a:r>
              <a:rPr lang="es-ES" sz="1300" dirty="0"/>
              <a:t>A menudo hay una incoherencia entre las representaciones de lectura y escritura de los datos, como columnas o propiedades adicionales que se deben actualizar correctamente incluso aunque no sean necesarias como parte de una operación.</a:t>
            </a:r>
          </a:p>
          <a:p>
            <a:pPr marL="285750" indent="-285750" algn="l">
              <a:buFont typeface="Wingdings" panose="05000000000000000000" pitchFamily="2" charset="2"/>
              <a:buChar char="Ø"/>
            </a:pPr>
            <a:r>
              <a:rPr lang="es-ES" sz="1300" dirty="0"/>
              <a:t>La contención de datos puede producirse cuando las operaciones se realizan en paralelo en el mismo conjunto de datos.</a:t>
            </a:r>
          </a:p>
          <a:p>
            <a:pPr marL="285750" indent="-285750" algn="l">
              <a:buFont typeface="Wingdings" panose="05000000000000000000" pitchFamily="2" charset="2"/>
              <a:buChar char="Ø"/>
            </a:pPr>
            <a:r>
              <a:rPr lang="es-ES" sz="1300" dirty="0"/>
              <a:t>El enfoque tradicional puede tener un impacto negativo en el rendimiento debido a la carga en el almacén de datos y al nivel de acceso a los datos, y la complejidad de las consultas necesarias para recuperar la información.</a:t>
            </a:r>
          </a:p>
          <a:p>
            <a:pPr marL="285750" indent="-285750" algn="l">
              <a:buFont typeface="Wingdings" panose="05000000000000000000" pitchFamily="2" charset="2"/>
              <a:buChar char="Ø"/>
            </a:pPr>
            <a:r>
              <a:rPr lang="es-ES" sz="1300" dirty="0"/>
              <a:t>Esto puede hacer que la administración de la seguridad y los permisos se vuelva más compleja ya que cada entidad está sujeta a operaciones de lectura y de escritura, lo cual podría exponer los datos en el contexto equivocado.</a:t>
            </a:r>
          </a:p>
          <a:p>
            <a:pPr rtl="0"/>
            <a:endParaRPr lang="es-ES" dirty="0"/>
          </a:p>
        </p:txBody>
      </p:sp>
    </p:spTree>
    <p:extLst>
      <p:ext uri="{BB962C8B-B14F-4D97-AF65-F5344CB8AC3E}">
        <p14:creationId xmlns:p14="http://schemas.microsoft.com/office/powerpoint/2010/main" val="15939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804085" y="4357741"/>
            <a:ext cx="3139440" cy="1325563"/>
          </a:xfrm>
        </p:spPr>
        <p:txBody>
          <a:bodyPr rtlCol="0"/>
          <a:lstStyle/>
          <a:p>
            <a:pPr rtl="0"/>
            <a:r>
              <a:rPr lang="es-ES" dirty="0" err="1"/>
              <a:t>Commands</a:t>
            </a:r>
            <a:endParaRPr lang="es-ES" dirty="0"/>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4756557" y="519408"/>
            <a:ext cx="6488783" cy="1054203"/>
          </a:xfrm>
        </p:spPr>
        <p:txBody>
          <a:bodyPr rtlCol="0">
            <a:normAutofit/>
          </a:bodyPr>
          <a:lstStyle/>
          <a:p>
            <a:pPr rtl="0"/>
            <a:r>
              <a:rPr lang="es-ES" sz="1500" dirty="0"/>
              <a:t>Los comandos se deben basar en tareas, en lugar de centrarse en los datos. ("Book hotel </a:t>
            </a:r>
            <a:r>
              <a:rPr lang="es-ES" sz="1500" dirty="0" err="1"/>
              <a:t>room</a:t>
            </a:r>
            <a:r>
              <a:rPr lang="es-ES" sz="1500" dirty="0"/>
              <a:t>", no "set </a:t>
            </a:r>
            <a:r>
              <a:rPr lang="es-ES" sz="1500" dirty="0" err="1"/>
              <a:t>ReservationStatus</a:t>
            </a:r>
            <a:r>
              <a:rPr lang="es-ES" sz="1500" dirty="0"/>
              <a:t> </a:t>
            </a:r>
            <a:r>
              <a:rPr lang="es-ES" sz="1500" dirty="0" err="1"/>
              <a:t>to</a:t>
            </a:r>
            <a:r>
              <a:rPr lang="es-ES" sz="1500" dirty="0"/>
              <a:t> </a:t>
            </a:r>
            <a:r>
              <a:rPr lang="es-ES" sz="1500" dirty="0" err="1"/>
              <a:t>Reserved</a:t>
            </a:r>
            <a:r>
              <a:rPr lang="es-ES" sz="1500" dirty="0"/>
              <a:t>") y se pueden colocar en una cola para su procesamiento asincrónico, en lugar de procesarse sincrónicamente.</a:t>
            </a:r>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4756557" y="1847469"/>
            <a:ext cx="5433204" cy="365125"/>
          </a:xfrm>
        </p:spPr>
        <p:txBody>
          <a:bodyPr rtlCol="0">
            <a:normAutofit lnSpcReduction="10000"/>
          </a:bodyPr>
          <a:lstStyle/>
          <a:p>
            <a:pPr rtl="0"/>
            <a:r>
              <a:rPr lang="es-ES" dirty="0"/>
              <a:t>Características:</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24"/>
          </p:nvPr>
        </p:nvSpPr>
        <p:spPr>
          <a:xfrm>
            <a:off x="6000823" y="2389403"/>
            <a:ext cx="5352976" cy="1820515"/>
          </a:xfrm>
        </p:spPr>
        <p:txBody>
          <a:bodyPr rtlCol="0">
            <a:normAutofit/>
          </a:bodyPr>
          <a:lstStyle/>
          <a:p>
            <a:pPr marL="171450" indent="-171450" algn="l">
              <a:buFont typeface="Wingdings" panose="05000000000000000000" pitchFamily="2" charset="2"/>
              <a:buChar char="Ø"/>
            </a:pPr>
            <a:r>
              <a:rPr lang="es-ES" dirty="0"/>
              <a:t>Data Transfer </a:t>
            </a:r>
            <a:r>
              <a:rPr lang="es-ES" dirty="0" err="1"/>
              <a:t>object</a:t>
            </a:r>
            <a:r>
              <a:rPr lang="es-ES" dirty="0"/>
              <a:t>(DTO)</a:t>
            </a:r>
          </a:p>
          <a:p>
            <a:pPr marL="171450" indent="-171450" algn="l">
              <a:buFont typeface="Wingdings" panose="05000000000000000000" pitchFamily="2" charset="2"/>
              <a:buChar char="Ø"/>
            </a:pPr>
            <a:r>
              <a:rPr lang="es-ES" dirty="0"/>
              <a:t>Inmutable</a:t>
            </a:r>
          </a:p>
          <a:p>
            <a:pPr marL="171450" indent="-171450" algn="l">
              <a:buFont typeface="Wingdings" panose="05000000000000000000" pitchFamily="2" charset="2"/>
              <a:buChar char="Ø"/>
            </a:pPr>
            <a:r>
              <a:rPr lang="es-ES" dirty="0"/>
              <a:t>Realizan una modificación en el sistema</a:t>
            </a:r>
          </a:p>
          <a:p>
            <a:pPr marL="171450" indent="-171450" algn="l">
              <a:buFont typeface="Wingdings" panose="05000000000000000000" pitchFamily="2" charset="2"/>
              <a:buChar char="Ø"/>
            </a:pPr>
            <a:r>
              <a:rPr lang="es-ES" dirty="0"/>
              <a:t>No devuelven nada</a:t>
            </a:r>
          </a:p>
        </p:txBody>
      </p:sp>
      <p:pic>
        <p:nvPicPr>
          <p:cNvPr id="25" name="Imagen 24">
            <a:extLst>
              <a:ext uri="{FF2B5EF4-FFF2-40B4-BE49-F238E27FC236}">
                <a16:creationId xmlns:a16="http://schemas.microsoft.com/office/drawing/2014/main" id="{089E8A00-8676-4820-84CA-6B2D002827EB}"/>
              </a:ext>
            </a:extLst>
          </p:cNvPr>
          <p:cNvPicPr>
            <a:picLocks noChangeAspect="1"/>
          </p:cNvPicPr>
          <p:nvPr/>
        </p:nvPicPr>
        <p:blipFill>
          <a:blip r:embed="rId3"/>
          <a:stretch>
            <a:fillRect/>
          </a:stretch>
        </p:blipFill>
        <p:spPr>
          <a:xfrm>
            <a:off x="5505066" y="4209918"/>
            <a:ext cx="4221412" cy="19483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4494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804085" y="4357741"/>
            <a:ext cx="3139440" cy="1325563"/>
          </a:xfrm>
        </p:spPr>
        <p:txBody>
          <a:bodyPr rtlCol="0"/>
          <a:lstStyle/>
          <a:p>
            <a:pPr rtl="0"/>
            <a:r>
              <a:rPr lang="es-ES" dirty="0" err="1"/>
              <a:t>QUERIEs</a:t>
            </a:r>
            <a:endParaRPr lang="es-ES" dirty="0"/>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4756557" y="519408"/>
            <a:ext cx="6488783" cy="1054203"/>
          </a:xfrm>
        </p:spPr>
        <p:txBody>
          <a:bodyPr rtlCol="0">
            <a:normAutofit/>
          </a:bodyPr>
          <a:lstStyle/>
          <a:p>
            <a:r>
              <a:rPr lang="es-ES" dirty="0"/>
              <a:t>Las </a:t>
            </a:r>
            <a:r>
              <a:rPr lang="es-ES" dirty="0" err="1"/>
              <a:t>queries</a:t>
            </a:r>
            <a:r>
              <a:rPr lang="es-ES" dirty="0"/>
              <a:t> nunca modifican la base de datos. Una </a:t>
            </a:r>
            <a:r>
              <a:rPr lang="es-ES" dirty="0" err="1"/>
              <a:t>queries</a:t>
            </a:r>
            <a:r>
              <a:rPr lang="es-ES" dirty="0"/>
              <a:t> devuelve un DTO que no encapsula ningún conocimiento del dominio</a:t>
            </a:r>
            <a:r>
              <a:rPr lang="es-ES" sz="1500" dirty="0"/>
              <a:t>.</a:t>
            </a:r>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4756557" y="1302184"/>
            <a:ext cx="5433204" cy="365125"/>
          </a:xfrm>
        </p:spPr>
        <p:txBody>
          <a:bodyPr rtlCol="0">
            <a:normAutofit lnSpcReduction="10000"/>
          </a:bodyPr>
          <a:lstStyle/>
          <a:p>
            <a:pPr rtl="0"/>
            <a:r>
              <a:rPr lang="es-ES" dirty="0"/>
              <a:t>Características:</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24"/>
          </p:nvPr>
        </p:nvSpPr>
        <p:spPr>
          <a:xfrm>
            <a:off x="6000823" y="1844118"/>
            <a:ext cx="5352976" cy="1820515"/>
          </a:xfrm>
        </p:spPr>
        <p:txBody>
          <a:bodyPr rtlCol="0">
            <a:normAutofit/>
          </a:bodyPr>
          <a:lstStyle/>
          <a:p>
            <a:pPr marL="285750" indent="-285750">
              <a:buFont typeface="Wingdings" panose="05000000000000000000" pitchFamily="2" charset="2"/>
              <a:buChar char="Ø"/>
            </a:pPr>
            <a:r>
              <a:rPr lang="es-ES" dirty="0"/>
              <a:t>Data Transfer </a:t>
            </a:r>
            <a:r>
              <a:rPr lang="es-ES" dirty="0" err="1"/>
              <a:t>object</a:t>
            </a:r>
            <a:r>
              <a:rPr lang="es-ES" dirty="0"/>
              <a:t>(DTO)</a:t>
            </a:r>
          </a:p>
          <a:p>
            <a:pPr marL="285750" indent="-285750">
              <a:buFont typeface="Wingdings" panose="05000000000000000000" pitchFamily="2" charset="2"/>
              <a:buChar char="Ø"/>
            </a:pPr>
            <a:r>
              <a:rPr lang="es-ES" dirty="0"/>
              <a:t>Inmutable</a:t>
            </a:r>
          </a:p>
          <a:p>
            <a:pPr marL="285750" indent="-285750">
              <a:buFont typeface="Wingdings" panose="05000000000000000000" pitchFamily="2" charset="2"/>
              <a:buChar char="Ø"/>
            </a:pPr>
            <a:r>
              <a:rPr lang="es-ES" dirty="0"/>
              <a:t>Pide algo a el sistema</a:t>
            </a:r>
          </a:p>
          <a:p>
            <a:pPr marL="285750" indent="-285750">
              <a:buFont typeface="Wingdings" panose="05000000000000000000" pitchFamily="2" charset="2"/>
              <a:buChar char="Ø"/>
            </a:pPr>
            <a:r>
              <a:rPr lang="es-ES" dirty="0"/>
              <a:t>Devuelve una respuesta</a:t>
            </a:r>
          </a:p>
        </p:txBody>
      </p:sp>
      <p:pic>
        <p:nvPicPr>
          <p:cNvPr id="7" name="Imagen 6">
            <a:extLst>
              <a:ext uri="{FF2B5EF4-FFF2-40B4-BE49-F238E27FC236}">
                <a16:creationId xmlns:a16="http://schemas.microsoft.com/office/drawing/2014/main" id="{55524F97-0F4A-4E19-955E-F35B63F4EFB9}"/>
              </a:ext>
            </a:extLst>
          </p:cNvPr>
          <p:cNvPicPr>
            <a:picLocks noChangeAspect="1"/>
          </p:cNvPicPr>
          <p:nvPr/>
        </p:nvPicPr>
        <p:blipFill>
          <a:blip r:embed="rId3"/>
          <a:stretch>
            <a:fillRect/>
          </a:stretch>
        </p:blipFill>
        <p:spPr>
          <a:xfrm>
            <a:off x="5458290" y="4266675"/>
            <a:ext cx="4314963" cy="14489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73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DE7F2-E890-4744-88DD-A75F5E300513}"/>
              </a:ext>
            </a:extLst>
          </p:cNvPr>
          <p:cNvSpPr>
            <a:spLocks noGrp="1"/>
          </p:cNvSpPr>
          <p:nvPr>
            <p:ph type="ctrTitle"/>
          </p:nvPr>
        </p:nvSpPr>
        <p:spPr>
          <a:xfrm>
            <a:off x="6815504" y="1261182"/>
            <a:ext cx="4179570" cy="1715531"/>
          </a:xfrm>
        </p:spPr>
        <p:txBody>
          <a:bodyPr rtlCol="0"/>
          <a:lstStyle/>
          <a:p>
            <a:pPr rtl="0"/>
            <a:r>
              <a:rPr lang="es-ES" dirty="0"/>
              <a:t>Implementación</a:t>
            </a:r>
          </a:p>
        </p:txBody>
      </p:sp>
      <p:sp>
        <p:nvSpPr>
          <p:cNvPr id="3" name="Marcador de contenido 2">
            <a:extLst>
              <a:ext uri="{FF2B5EF4-FFF2-40B4-BE49-F238E27FC236}">
                <a16:creationId xmlns:a16="http://schemas.microsoft.com/office/drawing/2014/main" id="{3EA6ED3E-80AD-496B-A5F2-23205C52C61A}"/>
              </a:ext>
            </a:extLst>
          </p:cNvPr>
          <p:cNvSpPr txBox="1">
            <a:spLocks/>
          </p:cNvSpPr>
          <p:nvPr/>
        </p:nvSpPr>
        <p:spPr>
          <a:xfrm>
            <a:off x="6673362" y="3429000"/>
            <a:ext cx="5314505" cy="9124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solidFill>
                  <a:schemeClr val="bg1"/>
                </a:solidFill>
              </a:rPr>
              <a:t>Para implementar CQRS se utiliza el patrón “Mediator” </a:t>
            </a:r>
          </a:p>
          <a:p>
            <a:pPr marL="285750" indent="-285750">
              <a:buFont typeface="Wingdings" panose="05000000000000000000" pitchFamily="2" charset="2"/>
              <a:buChar char="Ø"/>
            </a:pPr>
            <a:endParaRPr lang="es-ES" sz="2400" dirty="0"/>
          </a:p>
        </p:txBody>
      </p:sp>
    </p:spTree>
    <p:extLst>
      <p:ext uri="{BB962C8B-B14F-4D97-AF65-F5344CB8AC3E}">
        <p14:creationId xmlns:p14="http://schemas.microsoft.com/office/powerpoint/2010/main" val="70778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838200" y="122250"/>
            <a:ext cx="5111750" cy="1204912"/>
          </a:xfrm>
        </p:spPr>
        <p:txBody>
          <a:bodyPr rtlCol="0"/>
          <a:lstStyle/>
          <a:p>
            <a:pPr rtl="0"/>
            <a:r>
              <a:rPr lang="es-ES" dirty="0" err="1"/>
              <a:t>VENTAJAs</a:t>
            </a:r>
            <a:endParaRPr lang="es-ES" dirty="0"/>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838200" y="1652630"/>
            <a:ext cx="6745448" cy="4563611"/>
          </a:xfrm>
        </p:spPr>
        <p:txBody>
          <a:bodyPr vert="horz" lIns="91440" tIns="45720" rIns="91440" bIns="45720" rtlCol="0" anchor="t">
            <a:normAutofit fontScale="55000" lnSpcReduction="20000"/>
          </a:bodyPr>
          <a:lstStyle/>
          <a:p>
            <a:pPr marL="285750" indent="-285750" algn="l">
              <a:buFont typeface="Wingdings" panose="05000000000000000000" pitchFamily="2" charset="2"/>
              <a:buChar char="Ø"/>
            </a:pPr>
            <a:r>
              <a:rPr lang="es-ES" sz="2400" dirty="0"/>
              <a:t>Puede maximizar el rendimiento, la escalabilidad y la seguridad. La flexibilidad creada al migrar a CQRS permite que un sistema evolucione mejor con el tiempo y evita que los comandos de actualización provoquen conflictos de combinación en el nivel de dominio.</a:t>
            </a:r>
          </a:p>
          <a:p>
            <a:pPr marL="285750" indent="-285750" algn="l">
              <a:buFont typeface="Wingdings" panose="05000000000000000000" pitchFamily="2" charset="2"/>
              <a:buChar char="Ø"/>
            </a:pPr>
            <a:endParaRPr lang="es-ES" sz="2400" dirty="0"/>
          </a:p>
          <a:p>
            <a:pPr marL="285750" indent="-285750" algn="l">
              <a:buFont typeface="Wingdings" panose="05000000000000000000" pitchFamily="2" charset="2"/>
              <a:buChar char="Ø"/>
            </a:pPr>
            <a:r>
              <a:rPr lang="es-ES" sz="2400" dirty="0"/>
              <a:t>Escalado Independiente, CQRS permite que las cargas de trabajo de lectura y escritura se escalen de forma independiente y pueden resultar en menos contención de bloqueos.</a:t>
            </a:r>
          </a:p>
          <a:p>
            <a:pPr marL="285750" indent="-285750" algn="l">
              <a:buFont typeface="Wingdings" panose="05000000000000000000" pitchFamily="2" charset="2"/>
              <a:buChar char="Ø"/>
            </a:pPr>
            <a:endParaRPr lang="es-ES" sz="2400" dirty="0"/>
          </a:p>
          <a:p>
            <a:pPr marL="285750" indent="-285750" algn="l">
              <a:buFont typeface="Wingdings" panose="05000000000000000000" pitchFamily="2" charset="2"/>
              <a:buChar char="Ø"/>
            </a:pPr>
            <a:r>
              <a:rPr lang="es-ES" sz="2400" dirty="0"/>
              <a:t>Esquemas de datos optimizados, el lado de lectura usar un esquema optimizado para consultas, mientas que el lado de escritura usa un esquema optimizado para actualizaciones.</a:t>
            </a:r>
          </a:p>
          <a:p>
            <a:pPr marL="285750" indent="-285750" algn="l">
              <a:buFont typeface="Wingdings" panose="05000000000000000000" pitchFamily="2" charset="2"/>
              <a:buChar char="Ø"/>
            </a:pPr>
            <a:endParaRPr lang="es-ES" sz="2400" dirty="0"/>
          </a:p>
          <a:p>
            <a:pPr marL="285750" indent="-285750" algn="l">
              <a:buFont typeface="Wingdings" panose="05000000000000000000" pitchFamily="2" charset="2"/>
              <a:buChar char="Ø"/>
            </a:pPr>
            <a:r>
              <a:rPr lang="es-ES" sz="2400" dirty="0"/>
              <a:t>Seguridad, es más fácil asegurase de que solo las entidades de dominio correctas estén realizando escrituras en los datos.</a:t>
            </a:r>
          </a:p>
          <a:p>
            <a:pPr marL="285750" indent="-285750" algn="l">
              <a:buFont typeface="Wingdings" panose="05000000000000000000" pitchFamily="2" charset="2"/>
              <a:buChar char="Ø"/>
            </a:pPr>
            <a:endParaRPr lang="es-ES" sz="2400" dirty="0"/>
          </a:p>
          <a:p>
            <a:pPr marL="285750" indent="-285750" algn="l">
              <a:buFont typeface="Wingdings" panose="05000000000000000000" pitchFamily="2" charset="2"/>
              <a:buChar char="Ø"/>
            </a:pPr>
            <a:r>
              <a:rPr lang="es-ES" sz="2400" dirty="0"/>
              <a:t>Separación de Intereses, la separación de los lados de lectura y escritura pueden dar como resultado modelos más fáciles de mantener y flexibles. La mayor parte de la lógica empresarial compleja entra en el modelo de escritura. El modelo de escritura puede ser relativamente simple.</a:t>
            </a:r>
          </a:p>
        </p:txBody>
      </p:sp>
    </p:spTree>
    <p:extLst>
      <p:ext uri="{BB962C8B-B14F-4D97-AF65-F5344CB8AC3E}">
        <p14:creationId xmlns:p14="http://schemas.microsoft.com/office/powerpoint/2010/main" val="13463722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a:extLst>
              <a:ext uri="{FF2B5EF4-FFF2-40B4-BE49-F238E27FC236}">
                <a16:creationId xmlns:a16="http://schemas.microsoft.com/office/drawing/2014/main" id="{55522860-D529-416D-A708-3137A68E81F0}"/>
              </a:ext>
            </a:extLst>
          </p:cNvPr>
          <p:cNvSpPr>
            <a:spLocks noGrp="1"/>
          </p:cNvSpPr>
          <p:nvPr>
            <p:ph type="title"/>
          </p:nvPr>
        </p:nvSpPr>
        <p:spPr>
          <a:xfrm>
            <a:off x="6228051" y="1042281"/>
            <a:ext cx="5111750" cy="1204912"/>
          </a:xfrm>
        </p:spPr>
        <p:txBody>
          <a:bodyPr rtlCol="0"/>
          <a:lstStyle/>
          <a:p>
            <a:pPr rtl="0"/>
            <a:r>
              <a:rPr lang="es-ES" dirty="0" err="1"/>
              <a:t>DESVENTAJAs</a:t>
            </a:r>
            <a:endParaRPr lang="es-ES" dirty="0"/>
          </a:p>
        </p:txBody>
      </p:sp>
      <p:sp>
        <p:nvSpPr>
          <p:cNvPr id="19" name="Marcador de contenido 2">
            <a:extLst>
              <a:ext uri="{FF2B5EF4-FFF2-40B4-BE49-F238E27FC236}">
                <a16:creationId xmlns:a16="http://schemas.microsoft.com/office/drawing/2014/main" id="{64B33DA3-7132-4E99-9162-B22B670BEF28}"/>
              </a:ext>
            </a:extLst>
          </p:cNvPr>
          <p:cNvSpPr txBox="1">
            <a:spLocks/>
          </p:cNvSpPr>
          <p:nvPr/>
        </p:nvSpPr>
        <p:spPr>
          <a:xfrm>
            <a:off x="5024307" y="1971413"/>
            <a:ext cx="6745448" cy="1954636"/>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s-ES" dirty="0"/>
              <a:t>Complejidad, la idea básica de CQRS es sencilla. Pero puede generar un diseño de aplicación más complejo.</a:t>
            </a:r>
          </a:p>
          <a:p>
            <a:pPr>
              <a:buFont typeface="Wingdings" panose="05000000000000000000" pitchFamily="2" charset="2"/>
              <a:buChar char="Ø"/>
            </a:pPr>
            <a:endParaRPr lang="es-ES" sz="2400" dirty="0"/>
          </a:p>
          <a:p>
            <a:pPr>
              <a:lnSpc>
                <a:spcPct val="120000"/>
              </a:lnSpc>
              <a:buFont typeface="Wingdings" panose="05000000000000000000" pitchFamily="2" charset="2"/>
              <a:buChar char="Ø"/>
            </a:pPr>
            <a:r>
              <a:rPr lang="es-ES" dirty="0"/>
              <a:t>Coherencia final, si separa las bases de datos de lectura y escritura, los datos de lectura pueden estar obsoletos. El almacén de modelos de lectura debe actualizarse para reflejar los cambios del almacén de modelos de escritura, y puede ser difícil detectar cuándo un usuario ha emitido una solicitud basada en datos de lectura obsoletos.</a:t>
            </a:r>
          </a:p>
          <a:p>
            <a:pPr marL="285750" indent="-285750">
              <a:buFont typeface="Wingdings" panose="05000000000000000000" pitchFamily="2" charset="2"/>
              <a:buChar char="Ø"/>
            </a:pPr>
            <a:endParaRPr lang="es-ES" sz="2400" dirty="0"/>
          </a:p>
        </p:txBody>
      </p:sp>
    </p:spTree>
    <p:extLst>
      <p:ext uri="{BB962C8B-B14F-4D97-AF65-F5344CB8AC3E}">
        <p14:creationId xmlns:p14="http://schemas.microsoft.com/office/powerpoint/2010/main" val="206939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a sola línea">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6_TF22318419_Win32" id="{09B7D6E8-71E0-4E9F-9533-7859122552A9}" vid="{B2A888A1-2BEF-435D-8EDA-2DF8A1A8DE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222</TotalTime>
  <Words>795</Words>
  <Application>Microsoft Office PowerPoint</Application>
  <PresentationFormat>Panorámica</PresentationFormat>
  <Paragraphs>62</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-apple-system</vt:lpstr>
      <vt:lpstr>Arial</vt:lpstr>
      <vt:lpstr>Calibri</vt:lpstr>
      <vt:lpstr>Tenorite</vt:lpstr>
      <vt:lpstr>Wingdings</vt:lpstr>
      <vt:lpstr>Una sola línea</vt:lpstr>
      <vt:lpstr>CQRS</vt:lpstr>
      <vt:lpstr>¿Qué es CQRS?</vt:lpstr>
      <vt:lpstr>Presentación de PowerPoint</vt:lpstr>
      <vt:lpstr>Problema que resuelve</vt:lpstr>
      <vt:lpstr>Commands</vt:lpstr>
      <vt:lpstr>QUERIEs</vt:lpstr>
      <vt:lpstr>Implementación</vt:lpstr>
      <vt:lpstr>VENTAJAs</vt:lpstr>
      <vt:lpstr>DESVENTAJAs</vt:lpstr>
      <vt:lpstr>Conclusión </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dc:title>
  <dc:creator>Joaquín María Hegi</dc:creator>
  <cp:lastModifiedBy>Joaquín María Hegi</cp:lastModifiedBy>
  <cp:revision>2</cp:revision>
  <dcterms:created xsi:type="dcterms:W3CDTF">2022-04-27T19:38:42Z</dcterms:created>
  <dcterms:modified xsi:type="dcterms:W3CDTF">2022-04-27T23:22:59Z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