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91" d="100"/>
          <a:sy n="91" d="100"/>
        </p:scale>
        <p:origin x="3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494D-C893-4D5C-9A5F-FB9A770D9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9CAACC-CE01-4C19-B7FF-9FB61344D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C50BFB-6837-4505-BFB4-65A75BA0886A}"/>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5" name="Footer Placeholder 4">
            <a:extLst>
              <a:ext uri="{FF2B5EF4-FFF2-40B4-BE49-F238E27FC236}">
                <a16:creationId xmlns:a16="http://schemas.microsoft.com/office/drawing/2014/main" id="{EE1BAAFF-A638-448F-9A31-B0C030255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F1522-DCF7-4041-9D8B-4B7E99C103A1}"/>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424026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9B8D-3C4C-410C-A7B4-5D4C740F36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4A77C-88AD-4BD8-AF3F-41F20F2FA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62376-72F3-4CBC-B633-34D1F3C89F3D}"/>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5" name="Footer Placeholder 4">
            <a:extLst>
              <a:ext uri="{FF2B5EF4-FFF2-40B4-BE49-F238E27FC236}">
                <a16:creationId xmlns:a16="http://schemas.microsoft.com/office/drawing/2014/main" id="{42C4E0ED-F744-45A9-95F9-626B87A8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2334E-1B1A-4552-B8A8-3438771A58E0}"/>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145096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8A5F1-4259-4B38-8BA0-7E0773CA61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9C64F-7DDE-4DD0-8723-F328A32A9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0AFB5-EF8E-43A5-A734-FE95FCA3F086}"/>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5" name="Footer Placeholder 4">
            <a:extLst>
              <a:ext uri="{FF2B5EF4-FFF2-40B4-BE49-F238E27FC236}">
                <a16:creationId xmlns:a16="http://schemas.microsoft.com/office/drawing/2014/main" id="{3748719E-AE2A-4337-ADF4-5AB2DF952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6C29B-747E-4D96-95A5-E99036AB3185}"/>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274840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9420-7E00-4F05-8EBB-8FCE00008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7C01A-D3FC-488E-8D28-E08999C82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39DAA-1823-42C5-95FB-F5AE54DD0BDE}"/>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5" name="Footer Placeholder 4">
            <a:extLst>
              <a:ext uri="{FF2B5EF4-FFF2-40B4-BE49-F238E27FC236}">
                <a16:creationId xmlns:a16="http://schemas.microsoft.com/office/drawing/2014/main" id="{713EC559-D8F0-421E-BE3D-3BCD6000A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8624-4667-49B8-B03A-56EF06A7D74A}"/>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97464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22A8-F63E-4816-83AB-90D8685C1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7A7765-8AEA-4381-AB5C-60785C563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378EF-7C9D-459D-B510-D3F5ADFA3896}"/>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5" name="Footer Placeholder 4">
            <a:extLst>
              <a:ext uri="{FF2B5EF4-FFF2-40B4-BE49-F238E27FC236}">
                <a16:creationId xmlns:a16="http://schemas.microsoft.com/office/drawing/2014/main" id="{434E7D02-F87E-4892-8C6C-6C7B67196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DC953-0945-4DB0-888C-9759F4669ECF}"/>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412506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8BBB-0614-4F79-AB59-02C3CA107F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CF606-3751-4CE1-A820-6B5B695CF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309E70-F872-4355-B753-BE9223AD2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E6E165-F175-4513-8789-8F3C1833DC81}"/>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6" name="Footer Placeholder 5">
            <a:extLst>
              <a:ext uri="{FF2B5EF4-FFF2-40B4-BE49-F238E27FC236}">
                <a16:creationId xmlns:a16="http://schemas.microsoft.com/office/drawing/2014/main" id="{CF953DE0-F3CF-446E-8114-36928B4A9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65C47-B61C-4484-BE51-F9803DD5C0FD}"/>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116244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D097-045D-4F63-A764-9A882245E3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269C2B-C2A3-4C01-8E6B-555FD39D6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ABB464-2747-4D6D-B1A7-1051DDC1B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41D5B-CB61-4A04-921E-C4B445B53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930CF-EA1F-4D65-847B-0A15F3797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016369-FDD9-4755-8A47-6DAD25B2914F}"/>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8" name="Footer Placeholder 7">
            <a:extLst>
              <a:ext uri="{FF2B5EF4-FFF2-40B4-BE49-F238E27FC236}">
                <a16:creationId xmlns:a16="http://schemas.microsoft.com/office/drawing/2014/main" id="{65A60710-8F4A-4E56-A045-BC21AE0BC9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BC54B3-DEA9-4410-9C5A-00C39ED582D4}"/>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21260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0FC5-7779-415D-847C-F1FBDF8948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F6E521-699E-4E55-8759-785A7DD1599F}"/>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4" name="Footer Placeholder 3">
            <a:extLst>
              <a:ext uri="{FF2B5EF4-FFF2-40B4-BE49-F238E27FC236}">
                <a16:creationId xmlns:a16="http://schemas.microsoft.com/office/drawing/2014/main" id="{8E44A278-2FBA-4D48-8DF9-BC2FE4C164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D4A36-C497-4A8B-9EFB-9B6EA5A031D3}"/>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7526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1522A-FDC4-40B9-B122-22F558DBE6DE}"/>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3" name="Footer Placeholder 2">
            <a:extLst>
              <a:ext uri="{FF2B5EF4-FFF2-40B4-BE49-F238E27FC236}">
                <a16:creationId xmlns:a16="http://schemas.microsoft.com/office/drawing/2014/main" id="{7F5F2215-259C-4E35-806C-22FB14B9F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9F933A-4F29-48DE-8916-DE4E629F1033}"/>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2933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70EC-747F-4CC1-BD85-C43DF547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903FB-9A32-4877-A960-91EABFD6D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971F1-56A8-4DBE-B329-77CD960C4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4DEC7-9689-42C6-A910-81D5F7385F70}"/>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6" name="Footer Placeholder 5">
            <a:extLst>
              <a:ext uri="{FF2B5EF4-FFF2-40B4-BE49-F238E27FC236}">
                <a16:creationId xmlns:a16="http://schemas.microsoft.com/office/drawing/2014/main" id="{71B1C5B4-B799-49AF-B7F2-7D0DCAB7D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02247-A3CE-4E2C-A31C-69A57CE16873}"/>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378751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ACE4-DE99-44E9-9AEB-22F204277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77D0AB-338C-4458-BD46-1E783342D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9341FC-825C-4470-8D3B-6F1F36C3E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30D62-F4FC-48F4-8FAF-400FFA96C9C8}"/>
              </a:ext>
            </a:extLst>
          </p:cNvPr>
          <p:cNvSpPr>
            <a:spLocks noGrp="1"/>
          </p:cNvSpPr>
          <p:nvPr>
            <p:ph type="dt" sz="half" idx="10"/>
          </p:nvPr>
        </p:nvSpPr>
        <p:spPr/>
        <p:txBody>
          <a:bodyPr/>
          <a:lstStyle/>
          <a:p>
            <a:fld id="{A2FBDE1D-2D0C-4A19-842D-2789A56FF0B0}" type="datetimeFigureOut">
              <a:rPr lang="en-US" smtClean="0"/>
              <a:t>4/14/2020</a:t>
            </a:fld>
            <a:endParaRPr lang="en-US"/>
          </a:p>
        </p:txBody>
      </p:sp>
      <p:sp>
        <p:nvSpPr>
          <p:cNvPr id="6" name="Footer Placeholder 5">
            <a:extLst>
              <a:ext uri="{FF2B5EF4-FFF2-40B4-BE49-F238E27FC236}">
                <a16:creationId xmlns:a16="http://schemas.microsoft.com/office/drawing/2014/main" id="{130EC2A4-ADF5-4656-8BEC-7365C3608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ABD06-262B-441E-A71C-940F3224C844}"/>
              </a:ext>
            </a:extLst>
          </p:cNvPr>
          <p:cNvSpPr>
            <a:spLocks noGrp="1"/>
          </p:cNvSpPr>
          <p:nvPr>
            <p:ph type="sldNum" sz="quarter" idx="12"/>
          </p:nvPr>
        </p:nvSpPr>
        <p:spPr/>
        <p:txBody>
          <a:bodyPr/>
          <a:lstStyle/>
          <a:p>
            <a:fld id="{310F7EE6-76C3-49B3-8293-C81F88DD8EB3}" type="slidenum">
              <a:rPr lang="en-US" smtClean="0"/>
              <a:t>‹#›</a:t>
            </a:fld>
            <a:endParaRPr lang="en-US"/>
          </a:p>
        </p:txBody>
      </p:sp>
    </p:spTree>
    <p:extLst>
      <p:ext uri="{BB962C8B-B14F-4D97-AF65-F5344CB8AC3E}">
        <p14:creationId xmlns:p14="http://schemas.microsoft.com/office/powerpoint/2010/main" val="146699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35C0A-B476-4FF0-9466-439A8FE80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476D4-3557-4C92-A24E-5BA50B04C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2047E-2786-4E60-A33D-8FA6502D9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BDE1D-2D0C-4A19-842D-2789A56FF0B0}" type="datetimeFigureOut">
              <a:rPr lang="en-US" smtClean="0"/>
              <a:t>4/14/2020</a:t>
            </a:fld>
            <a:endParaRPr lang="en-US"/>
          </a:p>
        </p:txBody>
      </p:sp>
      <p:sp>
        <p:nvSpPr>
          <p:cNvPr id="5" name="Footer Placeholder 4">
            <a:extLst>
              <a:ext uri="{FF2B5EF4-FFF2-40B4-BE49-F238E27FC236}">
                <a16:creationId xmlns:a16="http://schemas.microsoft.com/office/drawing/2014/main" id="{AC6CA8F9-7836-4A56-91D1-B39D1F9B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ABE8A4-8860-427A-9EC4-A6EF99F37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F7EE6-76C3-49B3-8293-C81F88DD8EB3}" type="slidenum">
              <a:rPr lang="en-US" smtClean="0"/>
              <a:t>‹#›</a:t>
            </a:fld>
            <a:endParaRPr lang="en-US"/>
          </a:p>
        </p:txBody>
      </p:sp>
    </p:spTree>
    <p:extLst>
      <p:ext uri="{BB962C8B-B14F-4D97-AF65-F5344CB8AC3E}">
        <p14:creationId xmlns:p14="http://schemas.microsoft.com/office/powerpoint/2010/main" val="391199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YouTube_social_white_circle_(2017).svg"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fabiandesmet.com/portfolio/butler-fon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9C0285-6EE4-421D-85E0-421BFDBC9A1A}"/>
              </a:ext>
            </a:extLst>
          </p:cNvPr>
          <p:cNvSpPr txBox="1"/>
          <p:nvPr/>
        </p:nvSpPr>
        <p:spPr>
          <a:xfrm>
            <a:off x="128630" y="196788"/>
            <a:ext cx="2332139"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Upload videos of faces and with their respective labels (i.e. names of the person in the video)</a:t>
            </a:r>
          </a:p>
        </p:txBody>
      </p:sp>
      <p:sp>
        <p:nvSpPr>
          <p:cNvPr id="5" name="TextBox 4">
            <a:extLst>
              <a:ext uri="{FF2B5EF4-FFF2-40B4-BE49-F238E27FC236}">
                <a16:creationId xmlns:a16="http://schemas.microsoft.com/office/drawing/2014/main" id="{2C81FB62-D78C-4337-8B95-8087151ED865}"/>
              </a:ext>
            </a:extLst>
          </p:cNvPr>
          <p:cNvSpPr txBox="1"/>
          <p:nvPr/>
        </p:nvSpPr>
        <p:spPr>
          <a:xfrm>
            <a:off x="2460768" y="1706829"/>
            <a:ext cx="25055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A file with the faces of people that appeared in the videos. </a:t>
            </a:r>
            <a:r>
              <a:rPr lang="en-US" sz="1200" dirty="0"/>
              <a:t>(note: we would ask the user to upload videos with only one person in it)</a:t>
            </a:r>
            <a:endParaRPr lang="en-US" sz="1400" dirty="0"/>
          </a:p>
        </p:txBody>
      </p:sp>
      <p:sp>
        <p:nvSpPr>
          <p:cNvPr id="6" name="TextBox 5">
            <a:extLst>
              <a:ext uri="{FF2B5EF4-FFF2-40B4-BE49-F238E27FC236}">
                <a16:creationId xmlns:a16="http://schemas.microsoft.com/office/drawing/2014/main" id="{5B67AEE2-C8B1-45DE-92BD-17BEDBB44E35}"/>
              </a:ext>
            </a:extLst>
          </p:cNvPr>
          <p:cNvSpPr txBox="1"/>
          <p:nvPr/>
        </p:nvSpPr>
        <p:spPr>
          <a:xfrm>
            <a:off x="4792907" y="3041536"/>
            <a:ext cx="154078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Train a NN that recognize faces</a:t>
            </a:r>
          </a:p>
        </p:txBody>
      </p:sp>
      <p:sp>
        <p:nvSpPr>
          <p:cNvPr id="8" name="TextBox 7">
            <a:extLst>
              <a:ext uri="{FF2B5EF4-FFF2-40B4-BE49-F238E27FC236}">
                <a16:creationId xmlns:a16="http://schemas.microsoft.com/office/drawing/2014/main" id="{2F612D8B-525D-422F-8950-551778AE8CDA}"/>
              </a:ext>
            </a:extLst>
          </p:cNvPr>
          <p:cNvSpPr txBox="1"/>
          <p:nvPr/>
        </p:nvSpPr>
        <p:spPr>
          <a:xfrm>
            <a:off x="6333688" y="4110605"/>
            <a:ext cx="233214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Accept inputs from users (photos) and recognize the person in the photo</a:t>
            </a:r>
          </a:p>
        </p:txBody>
      </p:sp>
      <p:sp>
        <p:nvSpPr>
          <p:cNvPr id="9" name="TextBox 8">
            <a:extLst>
              <a:ext uri="{FF2B5EF4-FFF2-40B4-BE49-F238E27FC236}">
                <a16:creationId xmlns:a16="http://schemas.microsoft.com/office/drawing/2014/main" id="{089AF9C7-1791-4D9E-8EE0-0307DFB2C526}"/>
              </a:ext>
            </a:extLst>
          </p:cNvPr>
          <p:cNvSpPr txBox="1"/>
          <p:nvPr/>
        </p:nvSpPr>
        <p:spPr>
          <a:xfrm>
            <a:off x="8665828" y="5258117"/>
            <a:ext cx="233214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Generate an output (i.e. ‘Access granted’) depending on the face showed/recognized</a:t>
            </a:r>
          </a:p>
        </p:txBody>
      </p:sp>
      <p:cxnSp>
        <p:nvCxnSpPr>
          <p:cNvPr id="11" name="Connector: Elbow 10">
            <a:extLst>
              <a:ext uri="{FF2B5EF4-FFF2-40B4-BE49-F238E27FC236}">
                <a16:creationId xmlns:a16="http://schemas.microsoft.com/office/drawing/2014/main" id="{D4CDA4D1-9BED-4CFC-86F7-FDD4B2186984}"/>
              </a:ext>
            </a:extLst>
          </p:cNvPr>
          <p:cNvCxnSpPr>
            <a:cxnSpLocks/>
            <a:stCxn id="4" idx="2"/>
            <a:endCxn id="5" idx="1"/>
          </p:cNvCxnSpPr>
          <p:nvPr/>
        </p:nvCxnSpPr>
        <p:spPr>
          <a:xfrm rot="16200000" flipH="1">
            <a:off x="1361240" y="1207466"/>
            <a:ext cx="1032988" cy="11660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A6FF5DC-E7F3-496B-B2FE-97AAF8869492}"/>
              </a:ext>
            </a:extLst>
          </p:cNvPr>
          <p:cNvCxnSpPr>
            <a:cxnSpLocks/>
            <a:stCxn id="5" idx="2"/>
          </p:cNvCxnSpPr>
          <p:nvPr/>
        </p:nvCxnSpPr>
        <p:spPr>
          <a:xfrm rot="16200000" flipH="1">
            <a:off x="4004013" y="2616669"/>
            <a:ext cx="498406" cy="10793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4896C1D-D09D-4A87-A8DA-2E5DF0A44DA7}"/>
              </a:ext>
            </a:extLst>
          </p:cNvPr>
          <p:cNvCxnSpPr>
            <a:cxnSpLocks/>
          </p:cNvCxnSpPr>
          <p:nvPr/>
        </p:nvCxnSpPr>
        <p:spPr>
          <a:xfrm rot="16200000" flipH="1">
            <a:off x="5326492" y="3467438"/>
            <a:ext cx="848322" cy="116606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98BF087-3518-437D-BBED-6B0CBC893905}"/>
              </a:ext>
            </a:extLst>
          </p:cNvPr>
          <p:cNvCxnSpPr>
            <a:cxnSpLocks/>
          </p:cNvCxnSpPr>
          <p:nvPr/>
        </p:nvCxnSpPr>
        <p:spPr>
          <a:xfrm rot="16200000" flipH="1">
            <a:off x="7632064" y="4789531"/>
            <a:ext cx="848322" cy="116606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1F216-D831-4D8E-8869-6D3EA24C01EE}"/>
              </a:ext>
            </a:extLst>
          </p:cNvPr>
          <p:cNvSpPr txBox="1"/>
          <p:nvPr/>
        </p:nvSpPr>
        <p:spPr>
          <a:xfrm>
            <a:off x="2581009" y="158489"/>
            <a:ext cx="4105017" cy="1569660"/>
          </a:xfrm>
          <a:prstGeom prst="rect">
            <a:avLst/>
          </a:prstGeom>
          <a:noFill/>
        </p:spPr>
        <p:txBody>
          <a:bodyPr wrap="square" rtlCol="0">
            <a:spAutoFit/>
          </a:bodyPr>
          <a:lstStyle/>
          <a:p>
            <a:r>
              <a:rPr lang="en-US" sz="1200" dirty="0"/>
              <a:t>Cloud Run Services. A container app on flask. It has it’s on temp folder where the videos are stored.</a:t>
            </a:r>
          </a:p>
          <a:p>
            <a:endParaRPr lang="en-US" sz="1200" dirty="0"/>
          </a:p>
          <a:p>
            <a:r>
              <a:rPr lang="en-US" sz="1200" dirty="0"/>
              <a:t>We could also add the output/permission in this section and generate a file (like json/dictionary)</a:t>
            </a:r>
          </a:p>
          <a:p>
            <a:r>
              <a:rPr lang="en-US" sz="1100" dirty="0"/>
              <a:t>{roles:</a:t>
            </a:r>
          </a:p>
          <a:p>
            <a:r>
              <a:rPr lang="en-US" sz="1100" dirty="0"/>
              <a:t>            {“Joaquin “: “Access granted”}</a:t>
            </a:r>
          </a:p>
          <a:p>
            <a:r>
              <a:rPr lang="en-US" sz="1100" dirty="0"/>
              <a:t>}</a:t>
            </a:r>
          </a:p>
        </p:txBody>
      </p:sp>
      <p:sp>
        <p:nvSpPr>
          <p:cNvPr id="18" name="TextBox 17">
            <a:extLst>
              <a:ext uri="{FF2B5EF4-FFF2-40B4-BE49-F238E27FC236}">
                <a16:creationId xmlns:a16="http://schemas.microsoft.com/office/drawing/2014/main" id="{F5798003-68BD-48C1-9FF4-380CD64951DB}"/>
              </a:ext>
            </a:extLst>
          </p:cNvPr>
          <p:cNvSpPr txBox="1"/>
          <p:nvPr/>
        </p:nvSpPr>
        <p:spPr>
          <a:xfrm>
            <a:off x="4945308" y="1799161"/>
            <a:ext cx="2902592" cy="646331"/>
          </a:xfrm>
          <a:prstGeom prst="rect">
            <a:avLst/>
          </a:prstGeom>
          <a:noFill/>
        </p:spPr>
        <p:txBody>
          <a:bodyPr wrap="square" rtlCol="0">
            <a:spAutoFit/>
          </a:bodyPr>
          <a:lstStyle/>
          <a:p>
            <a:r>
              <a:rPr lang="en-US" sz="1200" dirty="0"/>
              <a:t>The photos are already labeled using the name introduced by the user.</a:t>
            </a:r>
          </a:p>
          <a:p>
            <a:r>
              <a:rPr lang="en-US" sz="1200" dirty="0"/>
              <a:t>Simple python script running on the CRS</a:t>
            </a:r>
          </a:p>
        </p:txBody>
      </p:sp>
      <p:sp>
        <p:nvSpPr>
          <p:cNvPr id="19" name="TextBox 18">
            <a:extLst>
              <a:ext uri="{FF2B5EF4-FFF2-40B4-BE49-F238E27FC236}">
                <a16:creationId xmlns:a16="http://schemas.microsoft.com/office/drawing/2014/main" id="{512413B0-CB71-487B-9CEF-8837C422660C}"/>
              </a:ext>
            </a:extLst>
          </p:cNvPr>
          <p:cNvSpPr txBox="1"/>
          <p:nvPr/>
        </p:nvSpPr>
        <p:spPr>
          <a:xfrm>
            <a:off x="6367242" y="2852684"/>
            <a:ext cx="2961315" cy="1015663"/>
          </a:xfrm>
          <a:prstGeom prst="rect">
            <a:avLst/>
          </a:prstGeom>
          <a:noFill/>
        </p:spPr>
        <p:txBody>
          <a:bodyPr wrap="square" rtlCol="0">
            <a:spAutoFit/>
          </a:bodyPr>
          <a:lstStyle/>
          <a:p>
            <a:r>
              <a:rPr lang="en-US" sz="1200" dirty="0"/>
              <a:t>There are 3 option:</a:t>
            </a:r>
          </a:p>
          <a:p>
            <a:r>
              <a:rPr lang="en-US" sz="1200" dirty="0"/>
              <a:t>- Use Google Vision</a:t>
            </a:r>
          </a:p>
          <a:p>
            <a:r>
              <a:rPr lang="en-US" sz="1200" dirty="0"/>
              <a:t>- Use Sage Maker to train and deploy</a:t>
            </a:r>
          </a:p>
          <a:p>
            <a:r>
              <a:rPr lang="en-US" sz="1200" dirty="0"/>
              <a:t>- Run a </a:t>
            </a:r>
            <a:r>
              <a:rPr lang="en-US" sz="1200" dirty="0" err="1"/>
              <a:t>PyTorch</a:t>
            </a:r>
            <a:r>
              <a:rPr lang="en-US" sz="1200" dirty="0"/>
              <a:t>/</a:t>
            </a:r>
            <a:r>
              <a:rPr lang="en-US" sz="1200" dirty="0" err="1"/>
              <a:t>Keras</a:t>
            </a:r>
            <a:r>
              <a:rPr lang="en-US" sz="1200" dirty="0"/>
              <a:t> NN on the container</a:t>
            </a:r>
          </a:p>
          <a:p>
            <a:endParaRPr lang="en-US" sz="1200" dirty="0"/>
          </a:p>
        </p:txBody>
      </p:sp>
      <p:sp>
        <p:nvSpPr>
          <p:cNvPr id="20" name="TextBox 19">
            <a:extLst>
              <a:ext uri="{FF2B5EF4-FFF2-40B4-BE49-F238E27FC236}">
                <a16:creationId xmlns:a16="http://schemas.microsoft.com/office/drawing/2014/main" id="{2964A1A4-5E37-4C52-91BD-C6EB88A9842D}"/>
              </a:ext>
            </a:extLst>
          </p:cNvPr>
          <p:cNvSpPr txBox="1"/>
          <p:nvPr/>
        </p:nvSpPr>
        <p:spPr>
          <a:xfrm>
            <a:off x="8758106" y="3874469"/>
            <a:ext cx="2266430" cy="1200329"/>
          </a:xfrm>
          <a:prstGeom prst="rect">
            <a:avLst/>
          </a:prstGeom>
          <a:noFill/>
        </p:spPr>
        <p:txBody>
          <a:bodyPr wrap="square" rtlCol="0">
            <a:spAutoFit/>
          </a:bodyPr>
          <a:lstStyle/>
          <a:p>
            <a:r>
              <a:rPr lang="en-US" sz="1200" dirty="0"/>
              <a:t>Another container or </a:t>
            </a:r>
          </a:p>
          <a:p>
            <a:r>
              <a:rPr lang="en-US" sz="1200" dirty="0"/>
              <a:t>APP engine. </a:t>
            </a:r>
          </a:p>
          <a:p>
            <a:r>
              <a:rPr lang="en-US" sz="1200" dirty="0"/>
              <a:t>It would use the model trained on </a:t>
            </a:r>
            <a:r>
              <a:rPr lang="en-US" sz="1200" b="1" dirty="0"/>
              <a:t>3</a:t>
            </a:r>
            <a:r>
              <a:rPr lang="en-US" sz="1200" dirty="0"/>
              <a:t> to classify the picture. It would have a page with configuration/settings to :</a:t>
            </a:r>
          </a:p>
        </p:txBody>
      </p:sp>
      <p:sp>
        <p:nvSpPr>
          <p:cNvPr id="21" name="TextBox 20">
            <a:extLst>
              <a:ext uri="{FF2B5EF4-FFF2-40B4-BE49-F238E27FC236}">
                <a16:creationId xmlns:a16="http://schemas.microsoft.com/office/drawing/2014/main" id="{E6B2E93B-ADC5-4FAB-9CA1-CEB06BA87647}"/>
              </a:ext>
            </a:extLst>
          </p:cNvPr>
          <p:cNvSpPr txBox="1"/>
          <p:nvPr/>
        </p:nvSpPr>
        <p:spPr>
          <a:xfrm>
            <a:off x="830511" y="1263118"/>
            <a:ext cx="251669"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75730F95-79DB-4DEA-9078-FEBC78C6D44B}"/>
              </a:ext>
            </a:extLst>
          </p:cNvPr>
          <p:cNvSpPr txBox="1"/>
          <p:nvPr/>
        </p:nvSpPr>
        <p:spPr>
          <a:xfrm>
            <a:off x="3288482" y="2907157"/>
            <a:ext cx="251669" cy="369332"/>
          </a:xfrm>
          <a:prstGeom prst="rect">
            <a:avLst/>
          </a:prstGeom>
          <a:noFill/>
        </p:spPr>
        <p:txBody>
          <a:bodyPr wrap="square" rtlCol="0">
            <a:spAutoFit/>
          </a:bodyPr>
          <a:lstStyle/>
          <a:p>
            <a:r>
              <a:rPr lang="en-US" dirty="0"/>
              <a:t>2</a:t>
            </a:r>
          </a:p>
        </p:txBody>
      </p:sp>
      <p:sp>
        <p:nvSpPr>
          <p:cNvPr id="23" name="TextBox 22">
            <a:extLst>
              <a:ext uri="{FF2B5EF4-FFF2-40B4-BE49-F238E27FC236}">
                <a16:creationId xmlns:a16="http://schemas.microsoft.com/office/drawing/2014/main" id="{654E3224-C45C-4799-A9F2-11387C932002}"/>
              </a:ext>
            </a:extLst>
          </p:cNvPr>
          <p:cNvSpPr txBox="1"/>
          <p:nvPr/>
        </p:nvSpPr>
        <p:spPr>
          <a:xfrm>
            <a:off x="4813880" y="3609424"/>
            <a:ext cx="251669" cy="369332"/>
          </a:xfrm>
          <a:prstGeom prst="rect">
            <a:avLst/>
          </a:prstGeom>
          <a:noFill/>
        </p:spPr>
        <p:txBody>
          <a:bodyPr wrap="square" rtlCol="0">
            <a:spAutoFit/>
          </a:bodyPr>
          <a:lstStyle/>
          <a:p>
            <a:r>
              <a:rPr lang="en-US" dirty="0"/>
              <a:t>3</a:t>
            </a:r>
          </a:p>
        </p:txBody>
      </p:sp>
      <p:sp>
        <p:nvSpPr>
          <p:cNvPr id="24" name="TextBox 23">
            <a:extLst>
              <a:ext uri="{FF2B5EF4-FFF2-40B4-BE49-F238E27FC236}">
                <a16:creationId xmlns:a16="http://schemas.microsoft.com/office/drawing/2014/main" id="{6AF406EF-ABFA-4B43-A664-694C9BCBB75B}"/>
              </a:ext>
            </a:extLst>
          </p:cNvPr>
          <p:cNvSpPr txBox="1"/>
          <p:nvPr/>
        </p:nvSpPr>
        <p:spPr>
          <a:xfrm>
            <a:off x="7059338" y="4998413"/>
            <a:ext cx="251669"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5E963EC6-AA89-4940-A71D-5C87CDFC17ED}"/>
              </a:ext>
            </a:extLst>
          </p:cNvPr>
          <p:cNvSpPr txBox="1"/>
          <p:nvPr/>
        </p:nvSpPr>
        <p:spPr>
          <a:xfrm>
            <a:off x="8207929" y="5966003"/>
            <a:ext cx="251669" cy="369332"/>
          </a:xfrm>
          <a:prstGeom prst="rect">
            <a:avLst/>
          </a:prstGeom>
          <a:noFill/>
        </p:spPr>
        <p:txBody>
          <a:bodyPr wrap="square" rtlCol="0">
            <a:spAutoFit/>
          </a:bodyPr>
          <a:lstStyle/>
          <a:p>
            <a:r>
              <a:rPr lang="en-US" dirty="0"/>
              <a:t>5</a:t>
            </a:r>
          </a:p>
        </p:txBody>
      </p:sp>
      <p:sp>
        <p:nvSpPr>
          <p:cNvPr id="7" name="TextBox 6">
            <a:extLst>
              <a:ext uri="{FF2B5EF4-FFF2-40B4-BE49-F238E27FC236}">
                <a16:creationId xmlns:a16="http://schemas.microsoft.com/office/drawing/2014/main" id="{397493F1-7BD0-47A3-BD15-FC88E4F70EA3}"/>
              </a:ext>
            </a:extLst>
          </p:cNvPr>
          <p:cNvSpPr txBox="1"/>
          <p:nvPr/>
        </p:nvSpPr>
        <p:spPr>
          <a:xfrm>
            <a:off x="36350" y="2749147"/>
            <a:ext cx="2192319" cy="1384995"/>
          </a:xfrm>
          <a:prstGeom prst="rect">
            <a:avLst/>
          </a:prstGeom>
          <a:noFill/>
        </p:spPr>
        <p:txBody>
          <a:bodyPr wrap="square" rtlCol="0">
            <a:spAutoFit/>
          </a:bodyPr>
          <a:lstStyle/>
          <a:p>
            <a:r>
              <a:rPr lang="en-US" sz="1400" dirty="0"/>
              <a:t>Steps</a:t>
            </a:r>
          </a:p>
          <a:p>
            <a:r>
              <a:rPr lang="en-US" sz="1400" dirty="0"/>
              <a:t>First – Python functions (locally)</a:t>
            </a:r>
          </a:p>
          <a:p>
            <a:endParaRPr lang="en-US" sz="1400" dirty="0"/>
          </a:p>
          <a:p>
            <a:r>
              <a:rPr lang="en-US" sz="1400" dirty="0"/>
              <a:t>Second -  Lambda Functions</a:t>
            </a:r>
          </a:p>
        </p:txBody>
      </p:sp>
      <p:cxnSp>
        <p:nvCxnSpPr>
          <p:cNvPr id="17" name="Straight Arrow Connector 16">
            <a:extLst>
              <a:ext uri="{FF2B5EF4-FFF2-40B4-BE49-F238E27FC236}">
                <a16:creationId xmlns:a16="http://schemas.microsoft.com/office/drawing/2014/main" id="{B009CCCF-5A86-45E0-AFA3-C025F8D3ED60}"/>
              </a:ext>
            </a:extLst>
          </p:cNvPr>
          <p:cNvCxnSpPr/>
          <p:nvPr/>
        </p:nvCxnSpPr>
        <p:spPr>
          <a:xfrm flipH="1">
            <a:off x="562062" y="1632450"/>
            <a:ext cx="268449" cy="105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CB9A03-37E4-4B0A-8C0E-DEC1FDE9953A}"/>
              </a:ext>
            </a:extLst>
          </p:cNvPr>
          <p:cNvCxnSpPr>
            <a:stCxn id="22" idx="1"/>
          </p:cNvCxnSpPr>
          <p:nvPr/>
        </p:nvCxnSpPr>
        <p:spPr>
          <a:xfrm flipH="1">
            <a:off x="1873536" y="3091823"/>
            <a:ext cx="1414946" cy="31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AD2757F-322F-4AE5-8CBF-F30AAFA5D0B7}"/>
              </a:ext>
            </a:extLst>
          </p:cNvPr>
          <p:cNvCxnSpPr>
            <a:cxnSpLocks/>
          </p:cNvCxnSpPr>
          <p:nvPr/>
        </p:nvCxnSpPr>
        <p:spPr>
          <a:xfrm flipH="1">
            <a:off x="6601438" y="5367745"/>
            <a:ext cx="457900" cy="51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C1A068-563E-4B77-86A6-DE2398919F9C}"/>
              </a:ext>
            </a:extLst>
          </p:cNvPr>
          <p:cNvCxnSpPr>
            <a:stCxn id="25" idx="1"/>
          </p:cNvCxnSpPr>
          <p:nvPr/>
        </p:nvCxnSpPr>
        <p:spPr>
          <a:xfrm flipH="1" flipV="1">
            <a:off x="6686026" y="6132352"/>
            <a:ext cx="1521903" cy="18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E7287A8-343C-4F89-B19A-35F27A299EA5}"/>
              </a:ext>
            </a:extLst>
          </p:cNvPr>
          <p:cNvSpPr txBox="1"/>
          <p:nvPr/>
        </p:nvSpPr>
        <p:spPr>
          <a:xfrm>
            <a:off x="3958206" y="5628232"/>
            <a:ext cx="2807515" cy="923330"/>
          </a:xfrm>
          <a:prstGeom prst="rect">
            <a:avLst/>
          </a:prstGeom>
          <a:noFill/>
        </p:spPr>
        <p:txBody>
          <a:bodyPr wrap="square" rtlCol="0">
            <a:spAutoFit/>
          </a:bodyPr>
          <a:lstStyle/>
          <a:p>
            <a:r>
              <a:rPr lang="en-US" dirty="0"/>
              <a:t>Steps</a:t>
            </a:r>
          </a:p>
          <a:p>
            <a:r>
              <a:rPr lang="en-US" dirty="0"/>
              <a:t>First – Python function</a:t>
            </a:r>
          </a:p>
          <a:p>
            <a:r>
              <a:rPr lang="en-US" dirty="0"/>
              <a:t>Second – Lambda Function</a:t>
            </a:r>
          </a:p>
        </p:txBody>
      </p:sp>
    </p:spTree>
    <p:extLst>
      <p:ext uri="{BB962C8B-B14F-4D97-AF65-F5344CB8AC3E}">
        <p14:creationId xmlns:p14="http://schemas.microsoft.com/office/powerpoint/2010/main" val="174085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47844B-FA60-4EE3-889B-7F6D3861883D}"/>
              </a:ext>
            </a:extLst>
          </p:cNvPr>
          <p:cNvSpPr txBox="1"/>
          <p:nvPr/>
        </p:nvSpPr>
        <p:spPr>
          <a:xfrm>
            <a:off x="388687" y="600339"/>
            <a:ext cx="154078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Train a NN that recognize faces</a:t>
            </a:r>
          </a:p>
        </p:txBody>
      </p:sp>
      <p:sp>
        <p:nvSpPr>
          <p:cNvPr id="6" name="TextBox 5">
            <a:extLst>
              <a:ext uri="{FF2B5EF4-FFF2-40B4-BE49-F238E27FC236}">
                <a16:creationId xmlns:a16="http://schemas.microsoft.com/office/drawing/2014/main" id="{6751AAF1-2234-4480-AF31-2C19C63A602C}"/>
              </a:ext>
            </a:extLst>
          </p:cNvPr>
          <p:cNvSpPr txBox="1"/>
          <p:nvPr/>
        </p:nvSpPr>
        <p:spPr>
          <a:xfrm>
            <a:off x="130027" y="1669409"/>
            <a:ext cx="3867326" cy="5262979"/>
          </a:xfrm>
          <a:prstGeom prst="rect">
            <a:avLst/>
          </a:prstGeom>
          <a:noFill/>
        </p:spPr>
        <p:txBody>
          <a:bodyPr wrap="square" rtlCol="0">
            <a:spAutoFit/>
          </a:bodyPr>
          <a:lstStyle/>
          <a:p>
            <a:r>
              <a:rPr lang="en-US" sz="1400" dirty="0"/>
              <a:t>Google Vision:</a:t>
            </a:r>
          </a:p>
          <a:p>
            <a:endParaRPr lang="en-US" sz="1400" dirty="0"/>
          </a:p>
          <a:p>
            <a:r>
              <a:rPr lang="en-US" sz="1400" dirty="0"/>
              <a:t>We could store the output of on 1 &amp; 2 on an external bucket. </a:t>
            </a:r>
          </a:p>
          <a:p>
            <a:endParaRPr lang="en-US" sz="1400" dirty="0"/>
          </a:p>
          <a:p>
            <a:r>
              <a:rPr lang="en-US" sz="1400" dirty="0"/>
              <a:t>Cons</a:t>
            </a:r>
          </a:p>
          <a:p>
            <a:r>
              <a:rPr lang="en-US" sz="1400" dirty="0"/>
              <a:t>I am sure it’s going to be difficult to store the output of a container outside the container. We could always download the file.</a:t>
            </a:r>
          </a:p>
          <a:p>
            <a:endParaRPr lang="en-US" sz="1400" dirty="0"/>
          </a:p>
          <a:p>
            <a:r>
              <a:rPr lang="en-US" sz="1400" dirty="0"/>
              <a:t>An external user would need to know how to use Google Vision. This makes the project less ‘automatic’. It would end up being a two step process. One for the IT people of a company for example, and the other part as a front/end app that users could use. For example a door with a camera.</a:t>
            </a:r>
          </a:p>
          <a:p>
            <a:r>
              <a:rPr lang="en-US" sz="1400" dirty="0"/>
              <a:t>I don’t know how easy would it be to export the trained model from GV to the final app</a:t>
            </a:r>
          </a:p>
          <a:p>
            <a:endParaRPr lang="en-US" sz="1400" dirty="0"/>
          </a:p>
          <a:p>
            <a:r>
              <a:rPr lang="en-US" sz="1400" dirty="0"/>
              <a:t>Pros</a:t>
            </a:r>
          </a:p>
          <a:p>
            <a:r>
              <a:rPr lang="en-US" sz="1400" dirty="0"/>
              <a:t>Users could send request to identify a face from different devices </a:t>
            </a:r>
          </a:p>
          <a:p>
            <a:endParaRPr lang="en-US" sz="1400" dirty="0"/>
          </a:p>
        </p:txBody>
      </p:sp>
      <p:sp>
        <p:nvSpPr>
          <p:cNvPr id="7" name="TextBox 6">
            <a:extLst>
              <a:ext uri="{FF2B5EF4-FFF2-40B4-BE49-F238E27FC236}">
                <a16:creationId xmlns:a16="http://schemas.microsoft.com/office/drawing/2014/main" id="{130F2D42-3D87-464C-9591-07840C5D7992}"/>
              </a:ext>
            </a:extLst>
          </p:cNvPr>
          <p:cNvSpPr txBox="1"/>
          <p:nvPr/>
        </p:nvSpPr>
        <p:spPr>
          <a:xfrm>
            <a:off x="2063690" y="468381"/>
            <a:ext cx="2961315" cy="1015663"/>
          </a:xfrm>
          <a:prstGeom prst="rect">
            <a:avLst/>
          </a:prstGeom>
          <a:noFill/>
        </p:spPr>
        <p:txBody>
          <a:bodyPr wrap="square" rtlCol="0">
            <a:spAutoFit/>
          </a:bodyPr>
          <a:lstStyle/>
          <a:p>
            <a:r>
              <a:rPr lang="en-US" sz="1200" dirty="0"/>
              <a:t>There are 3 option:</a:t>
            </a:r>
          </a:p>
          <a:p>
            <a:r>
              <a:rPr lang="en-US" sz="1200" dirty="0"/>
              <a:t>- Use Google Vision</a:t>
            </a:r>
          </a:p>
          <a:p>
            <a:r>
              <a:rPr lang="en-US" sz="1200" dirty="0"/>
              <a:t>- Use Sage Maker to train and deploy</a:t>
            </a:r>
          </a:p>
          <a:p>
            <a:r>
              <a:rPr lang="en-US" sz="1200" dirty="0"/>
              <a:t>- Run a </a:t>
            </a:r>
            <a:r>
              <a:rPr lang="en-US" sz="1200" dirty="0" err="1"/>
              <a:t>PyTorch</a:t>
            </a:r>
            <a:r>
              <a:rPr lang="en-US" sz="1200" dirty="0"/>
              <a:t>/</a:t>
            </a:r>
            <a:r>
              <a:rPr lang="en-US" sz="1200" dirty="0" err="1"/>
              <a:t>Keras</a:t>
            </a:r>
            <a:r>
              <a:rPr lang="en-US" sz="1200" dirty="0"/>
              <a:t> NN on the container</a:t>
            </a:r>
          </a:p>
          <a:p>
            <a:endParaRPr lang="en-US" sz="1200" dirty="0"/>
          </a:p>
        </p:txBody>
      </p:sp>
      <p:sp>
        <p:nvSpPr>
          <p:cNvPr id="8" name="TextBox 7">
            <a:extLst>
              <a:ext uri="{FF2B5EF4-FFF2-40B4-BE49-F238E27FC236}">
                <a16:creationId xmlns:a16="http://schemas.microsoft.com/office/drawing/2014/main" id="{52377B6A-E5C6-4844-88CA-916164E0A5A3}"/>
              </a:ext>
            </a:extLst>
          </p:cNvPr>
          <p:cNvSpPr txBox="1"/>
          <p:nvPr/>
        </p:nvSpPr>
        <p:spPr>
          <a:xfrm>
            <a:off x="3997353" y="1644242"/>
            <a:ext cx="3770852" cy="2893100"/>
          </a:xfrm>
          <a:prstGeom prst="rect">
            <a:avLst/>
          </a:prstGeom>
          <a:noFill/>
        </p:spPr>
        <p:txBody>
          <a:bodyPr wrap="square" rtlCol="0">
            <a:spAutoFit/>
          </a:bodyPr>
          <a:lstStyle/>
          <a:p>
            <a:r>
              <a:rPr lang="en-US" sz="1400" dirty="0" err="1"/>
              <a:t>SageMaker</a:t>
            </a:r>
            <a:endParaRPr lang="en-US" sz="1400" dirty="0"/>
          </a:p>
          <a:p>
            <a:endParaRPr lang="en-US" sz="1400" dirty="0"/>
          </a:p>
          <a:p>
            <a:r>
              <a:rPr lang="en-US" sz="1400" dirty="0"/>
              <a:t>Idem GV. I do knot know how easy would be to move the photos from the first app (1&amp;2) to </a:t>
            </a:r>
            <a:r>
              <a:rPr lang="en-US" sz="1400" dirty="0" err="1"/>
              <a:t>SageMaker</a:t>
            </a:r>
            <a:r>
              <a:rPr lang="en-US" sz="1400" dirty="0"/>
              <a:t>. Maybe it would be easy but  I need to be sure that I would be able to interact with the deployed model on my final app (4&amp;5)</a:t>
            </a:r>
          </a:p>
          <a:p>
            <a:endParaRPr lang="en-US" sz="1400" dirty="0"/>
          </a:p>
          <a:p>
            <a:r>
              <a:rPr lang="en-US" sz="1400" dirty="0"/>
              <a:t>Pros</a:t>
            </a:r>
          </a:p>
          <a:p>
            <a:r>
              <a:rPr lang="en-US" sz="1400" dirty="0"/>
              <a:t>Users could send request to identify a face from different devices </a:t>
            </a:r>
          </a:p>
          <a:p>
            <a:endParaRPr lang="en-US" sz="1400" dirty="0"/>
          </a:p>
          <a:p>
            <a:endParaRPr lang="en-US" sz="1400" dirty="0"/>
          </a:p>
        </p:txBody>
      </p:sp>
      <p:sp>
        <p:nvSpPr>
          <p:cNvPr id="9" name="TextBox 8">
            <a:extLst>
              <a:ext uri="{FF2B5EF4-FFF2-40B4-BE49-F238E27FC236}">
                <a16:creationId xmlns:a16="http://schemas.microsoft.com/office/drawing/2014/main" id="{E27CC228-BA2D-4411-930C-8AA4428C588F}"/>
              </a:ext>
            </a:extLst>
          </p:cNvPr>
          <p:cNvSpPr txBox="1"/>
          <p:nvPr/>
        </p:nvSpPr>
        <p:spPr>
          <a:xfrm>
            <a:off x="7768205" y="1644242"/>
            <a:ext cx="4345497" cy="4616648"/>
          </a:xfrm>
          <a:prstGeom prst="rect">
            <a:avLst/>
          </a:prstGeom>
          <a:noFill/>
        </p:spPr>
        <p:txBody>
          <a:bodyPr wrap="square" rtlCol="0">
            <a:spAutoFit/>
          </a:bodyPr>
          <a:lstStyle/>
          <a:p>
            <a:r>
              <a:rPr lang="en-US" sz="1400" dirty="0"/>
              <a:t>- Run a </a:t>
            </a:r>
            <a:r>
              <a:rPr lang="en-US" sz="1400" dirty="0" err="1"/>
              <a:t>PyTorch</a:t>
            </a:r>
            <a:r>
              <a:rPr lang="en-US" sz="1400" dirty="0"/>
              <a:t>/</a:t>
            </a:r>
            <a:r>
              <a:rPr lang="en-US" sz="1400" dirty="0" err="1"/>
              <a:t>Keras</a:t>
            </a:r>
            <a:r>
              <a:rPr lang="en-US" sz="1400" dirty="0"/>
              <a:t> NN on the container</a:t>
            </a:r>
          </a:p>
          <a:p>
            <a:endParaRPr lang="en-US" sz="1400" dirty="0"/>
          </a:p>
          <a:p>
            <a:r>
              <a:rPr lang="en-US" sz="1400" dirty="0"/>
              <a:t>Maybe the easier one but the slower one.</a:t>
            </a:r>
          </a:p>
          <a:p>
            <a:r>
              <a:rPr lang="en-US" sz="1400" dirty="0"/>
              <a:t>It would run all in the container (check for scalability) </a:t>
            </a:r>
          </a:p>
          <a:p>
            <a:r>
              <a:rPr lang="en-US" sz="1400" dirty="0"/>
              <a:t>It would have a web page format with a first step (upload videos) and train the model, second step(configure the outputs) and third step upload a photo and receive an output.</a:t>
            </a:r>
          </a:p>
          <a:p>
            <a:endParaRPr lang="en-US" sz="1400" dirty="0"/>
          </a:p>
          <a:p>
            <a:r>
              <a:rPr lang="en-US" sz="1400" dirty="0"/>
              <a:t>Cons</a:t>
            </a:r>
          </a:p>
          <a:p>
            <a:r>
              <a:rPr lang="en-US" sz="1400" dirty="0"/>
              <a:t>It could be slow.</a:t>
            </a:r>
          </a:p>
          <a:p>
            <a:endParaRPr lang="en-US" sz="1400" dirty="0"/>
          </a:p>
          <a:p>
            <a:r>
              <a:rPr lang="en-US" sz="1400" dirty="0"/>
              <a:t>Pros</a:t>
            </a:r>
          </a:p>
          <a:p>
            <a:r>
              <a:rPr lang="en-US" sz="1400" dirty="0"/>
              <a:t>We will not need to deal with moving files and models from one service.</a:t>
            </a:r>
          </a:p>
          <a:p>
            <a:r>
              <a:rPr lang="en-US" sz="1400" dirty="0"/>
              <a:t>It could work as an isolated fully independent app. The only problem of this is that it will ‘forget’ the model as soon the user close the webpage (we could offer to download a the model, and maybe a script that will run it)</a:t>
            </a:r>
          </a:p>
          <a:p>
            <a:endParaRPr lang="en-US" sz="1400" dirty="0"/>
          </a:p>
        </p:txBody>
      </p:sp>
    </p:spTree>
    <p:extLst>
      <p:ext uri="{BB962C8B-B14F-4D97-AF65-F5344CB8AC3E}">
        <p14:creationId xmlns:p14="http://schemas.microsoft.com/office/powerpoint/2010/main" val="299898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1B0429-408A-428D-BF19-0F1AD7A066B3}"/>
              </a:ext>
            </a:extLst>
          </p:cNvPr>
          <p:cNvSpPr/>
          <p:nvPr/>
        </p:nvSpPr>
        <p:spPr>
          <a:xfrm>
            <a:off x="838200" y="365125"/>
            <a:ext cx="5257800" cy="1144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61FE778-EFE0-420C-B2DF-234C17568743}"/>
              </a:ext>
            </a:extLst>
          </p:cNvPr>
          <p:cNvSpPr txBox="1"/>
          <p:nvPr/>
        </p:nvSpPr>
        <p:spPr>
          <a:xfrm>
            <a:off x="1048624" y="681037"/>
            <a:ext cx="47397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Upload video</a:t>
            </a:r>
          </a:p>
        </p:txBody>
      </p:sp>
      <p:sp>
        <p:nvSpPr>
          <p:cNvPr id="6" name="Rectangle: Rounded Corners 5">
            <a:extLst>
              <a:ext uri="{FF2B5EF4-FFF2-40B4-BE49-F238E27FC236}">
                <a16:creationId xmlns:a16="http://schemas.microsoft.com/office/drawing/2014/main" id="{CBB70067-548E-4194-BD59-21C01554FE92}"/>
              </a:ext>
            </a:extLst>
          </p:cNvPr>
          <p:cNvSpPr/>
          <p:nvPr/>
        </p:nvSpPr>
        <p:spPr>
          <a:xfrm>
            <a:off x="4823670" y="681037"/>
            <a:ext cx="956345" cy="37432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Select file</a:t>
            </a:r>
          </a:p>
        </p:txBody>
      </p:sp>
      <p:sp>
        <p:nvSpPr>
          <p:cNvPr id="7" name="Rectangle 6">
            <a:extLst>
              <a:ext uri="{FF2B5EF4-FFF2-40B4-BE49-F238E27FC236}">
                <a16:creationId xmlns:a16="http://schemas.microsoft.com/office/drawing/2014/main" id="{5414798B-26CB-4F76-B696-7510ED5192F7}"/>
              </a:ext>
            </a:extLst>
          </p:cNvPr>
          <p:cNvSpPr/>
          <p:nvPr/>
        </p:nvSpPr>
        <p:spPr>
          <a:xfrm>
            <a:off x="838200" y="2374084"/>
            <a:ext cx="5257800" cy="4197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drawing&#10;&#10;Description automatically generated">
            <a:extLst>
              <a:ext uri="{FF2B5EF4-FFF2-40B4-BE49-F238E27FC236}">
                <a16:creationId xmlns:a16="http://schemas.microsoft.com/office/drawing/2014/main" id="{934CA2C2-D7B9-43AA-B7E3-FDAE67A588B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8624" y="2780381"/>
            <a:ext cx="1042901" cy="1042901"/>
          </a:xfrm>
        </p:spPr>
      </p:pic>
      <p:sp>
        <p:nvSpPr>
          <p:cNvPr id="11" name="TextBox 10">
            <a:extLst>
              <a:ext uri="{FF2B5EF4-FFF2-40B4-BE49-F238E27FC236}">
                <a16:creationId xmlns:a16="http://schemas.microsoft.com/office/drawing/2014/main" id="{7A5A8C19-AFA3-49A6-A1C3-4F52114E77EB}"/>
              </a:ext>
            </a:extLst>
          </p:cNvPr>
          <p:cNvSpPr txBox="1"/>
          <p:nvPr/>
        </p:nvSpPr>
        <p:spPr>
          <a:xfrm>
            <a:off x="2508308" y="2780381"/>
            <a:ext cx="28438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Who is this?</a:t>
            </a:r>
          </a:p>
        </p:txBody>
      </p:sp>
      <p:sp>
        <p:nvSpPr>
          <p:cNvPr id="12" name="TextBox 11">
            <a:extLst>
              <a:ext uri="{FF2B5EF4-FFF2-40B4-BE49-F238E27FC236}">
                <a16:creationId xmlns:a16="http://schemas.microsoft.com/office/drawing/2014/main" id="{2073BAB0-56E6-4B23-A85E-D88DDEADDB21}"/>
              </a:ext>
            </a:extLst>
          </p:cNvPr>
          <p:cNvSpPr txBox="1"/>
          <p:nvPr/>
        </p:nvSpPr>
        <p:spPr>
          <a:xfrm>
            <a:off x="2508308" y="3431097"/>
            <a:ext cx="28438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t>
            </a:r>
          </a:p>
        </p:txBody>
      </p:sp>
      <p:pic>
        <p:nvPicPr>
          <p:cNvPr id="13" name="Content Placeholder 8" descr="A picture containing drawing&#10;&#10;Description automatically generated">
            <a:extLst>
              <a:ext uri="{FF2B5EF4-FFF2-40B4-BE49-F238E27FC236}">
                <a16:creationId xmlns:a16="http://schemas.microsoft.com/office/drawing/2014/main" id="{C70A735E-E0BB-47D7-96F0-0B64DF0162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8624" y="4883048"/>
            <a:ext cx="1042901" cy="1042901"/>
          </a:xfrm>
          <a:prstGeom prst="rect">
            <a:avLst/>
          </a:prstGeom>
        </p:spPr>
      </p:pic>
      <p:sp>
        <p:nvSpPr>
          <p:cNvPr id="14" name="TextBox 13">
            <a:extLst>
              <a:ext uri="{FF2B5EF4-FFF2-40B4-BE49-F238E27FC236}">
                <a16:creationId xmlns:a16="http://schemas.microsoft.com/office/drawing/2014/main" id="{4FF66FD7-6FA8-4C1B-80AD-8944AFDDD5D3}"/>
              </a:ext>
            </a:extLst>
          </p:cNvPr>
          <p:cNvSpPr txBox="1"/>
          <p:nvPr/>
        </p:nvSpPr>
        <p:spPr>
          <a:xfrm>
            <a:off x="2508308" y="4883048"/>
            <a:ext cx="28438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Who is this?</a:t>
            </a:r>
          </a:p>
        </p:txBody>
      </p:sp>
      <p:sp>
        <p:nvSpPr>
          <p:cNvPr id="15" name="TextBox 14">
            <a:extLst>
              <a:ext uri="{FF2B5EF4-FFF2-40B4-BE49-F238E27FC236}">
                <a16:creationId xmlns:a16="http://schemas.microsoft.com/office/drawing/2014/main" id="{26BE48C6-92CB-4022-AEC4-91C47C001D49}"/>
              </a:ext>
            </a:extLst>
          </p:cNvPr>
          <p:cNvSpPr txBox="1"/>
          <p:nvPr/>
        </p:nvSpPr>
        <p:spPr>
          <a:xfrm>
            <a:off x="2508308" y="5533764"/>
            <a:ext cx="28438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Joaquin</a:t>
            </a:r>
          </a:p>
        </p:txBody>
      </p:sp>
      <p:sp>
        <p:nvSpPr>
          <p:cNvPr id="16" name="TextBox 15">
            <a:extLst>
              <a:ext uri="{FF2B5EF4-FFF2-40B4-BE49-F238E27FC236}">
                <a16:creationId xmlns:a16="http://schemas.microsoft.com/office/drawing/2014/main" id="{27D7C01D-C732-49B5-9682-47EE24BFCFAC}"/>
              </a:ext>
            </a:extLst>
          </p:cNvPr>
          <p:cNvSpPr txBox="1"/>
          <p:nvPr/>
        </p:nvSpPr>
        <p:spPr>
          <a:xfrm>
            <a:off x="914400" y="2634143"/>
            <a:ext cx="318782"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0586A8B5-12CC-4195-9914-ADA151119E7A}"/>
              </a:ext>
            </a:extLst>
          </p:cNvPr>
          <p:cNvSpPr txBox="1"/>
          <p:nvPr/>
        </p:nvSpPr>
        <p:spPr>
          <a:xfrm>
            <a:off x="914400" y="4699997"/>
            <a:ext cx="318782" cy="369332"/>
          </a:xfrm>
          <a:prstGeom prst="rect">
            <a:avLst/>
          </a:prstGeom>
          <a:noFill/>
        </p:spPr>
        <p:txBody>
          <a:bodyPr wrap="square" rtlCol="0">
            <a:spAutoFit/>
          </a:bodyPr>
          <a:lstStyle/>
          <a:p>
            <a:r>
              <a:rPr lang="en-US" dirty="0"/>
              <a:t>2</a:t>
            </a:r>
          </a:p>
        </p:txBody>
      </p:sp>
      <p:cxnSp>
        <p:nvCxnSpPr>
          <p:cNvPr id="19" name="Straight Arrow Connector 18">
            <a:extLst>
              <a:ext uri="{FF2B5EF4-FFF2-40B4-BE49-F238E27FC236}">
                <a16:creationId xmlns:a16="http://schemas.microsoft.com/office/drawing/2014/main" id="{46EAD5F0-A092-4881-83E1-3F9B11D04E0C}"/>
              </a:ext>
            </a:extLst>
          </p:cNvPr>
          <p:cNvCxnSpPr>
            <a:cxnSpLocks/>
          </p:cNvCxnSpPr>
          <p:nvPr/>
        </p:nvCxnSpPr>
        <p:spPr>
          <a:xfrm>
            <a:off x="3120705" y="1585519"/>
            <a:ext cx="0" cy="6040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817B6747-7445-4968-B63D-7F6942986EC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1165" y="2443754"/>
            <a:ext cx="1172009" cy="1172009"/>
          </a:xfrm>
          <a:prstGeom prst="rect">
            <a:avLst/>
          </a:prstGeom>
        </p:spPr>
      </p:pic>
      <p:cxnSp>
        <p:nvCxnSpPr>
          <p:cNvPr id="27" name="Straight Arrow Connector 26">
            <a:extLst>
              <a:ext uri="{FF2B5EF4-FFF2-40B4-BE49-F238E27FC236}">
                <a16:creationId xmlns:a16="http://schemas.microsoft.com/office/drawing/2014/main" id="{62F37D75-43DC-470D-A33D-E820D0C57C2C}"/>
              </a:ext>
            </a:extLst>
          </p:cNvPr>
          <p:cNvCxnSpPr>
            <a:cxnSpLocks/>
          </p:cNvCxnSpPr>
          <p:nvPr/>
        </p:nvCxnSpPr>
        <p:spPr>
          <a:xfrm flipV="1">
            <a:off x="6230224" y="3149713"/>
            <a:ext cx="2183934" cy="13229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Related image">
            <a:extLst>
              <a:ext uri="{FF2B5EF4-FFF2-40B4-BE49-F238E27FC236}">
                <a16:creationId xmlns:a16="http://schemas.microsoft.com/office/drawing/2014/main" id="{6793985D-CB76-481A-85CE-453918FC7D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8738" y="3871243"/>
            <a:ext cx="2483974" cy="12419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C8EFAAD6-6C84-46C0-97BD-A16F93CBE8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9873" y="5258015"/>
            <a:ext cx="2994592" cy="115953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D12E5458-D80D-41FD-A554-19CE9D95B3EE}"/>
              </a:ext>
            </a:extLst>
          </p:cNvPr>
          <p:cNvCxnSpPr>
            <a:endCxn id="1026" idx="1"/>
          </p:cNvCxnSpPr>
          <p:nvPr/>
        </p:nvCxnSpPr>
        <p:spPr>
          <a:xfrm>
            <a:off x="6263780" y="4492236"/>
            <a:ext cx="171495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658864E3-7323-4D7F-9A16-12BC3E5E7B95}"/>
              </a:ext>
            </a:extLst>
          </p:cNvPr>
          <p:cNvCxnSpPr/>
          <p:nvPr/>
        </p:nvCxnSpPr>
        <p:spPr>
          <a:xfrm>
            <a:off x="6230224" y="4444831"/>
            <a:ext cx="1714958" cy="1245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27" name="TextBox 1026">
            <a:extLst>
              <a:ext uri="{FF2B5EF4-FFF2-40B4-BE49-F238E27FC236}">
                <a16:creationId xmlns:a16="http://schemas.microsoft.com/office/drawing/2014/main" id="{649059E6-19FE-415E-A054-3160E5DC14D5}"/>
              </a:ext>
            </a:extLst>
          </p:cNvPr>
          <p:cNvSpPr txBox="1"/>
          <p:nvPr/>
        </p:nvSpPr>
        <p:spPr>
          <a:xfrm>
            <a:off x="9865453" y="2869143"/>
            <a:ext cx="1921079" cy="369332"/>
          </a:xfrm>
          <a:prstGeom prst="rect">
            <a:avLst/>
          </a:prstGeom>
          <a:noFill/>
        </p:spPr>
        <p:txBody>
          <a:bodyPr wrap="square" rtlCol="0">
            <a:spAutoFit/>
          </a:bodyPr>
          <a:lstStyle/>
          <a:p>
            <a:r>
              <a:rPr lang="en-US" dirty="0"/>
              <a:t>Or Container</a:t>
            </a:r>
          </a:p>
        </p:txBody>
      </p:sp>
    </p:spTree>
    <p:extLst>
      <p:ext uri="{BB962C8B-B14F-4D97-AF65-F5344CB8AC3E}">
        <p14:creationId xmlns:p14="http://schemas.microsoft.com/office/powerpoint/2010/main" val="113385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632FF9-F5ED-4BC3-8421-D1914163F492}"/>
              </a:ext>
            </a:extLst>
          </p:cNvPr>
          <p:cNvSpPr/>
          <p:nvPr/>
        </p:nvSpPr>
        <p:spPr>
          <a:xfrm>
            <a:off x="838200" y="2539868"/>
            <a:ext cx="5257800" cy="1144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19B0357-8394-4E3B-A617-28769DDC4AFB}"/>
              </a:ext>
            </a:extLst>
          </p:cNvPr>
          <p:cNvSpPr txBox="1"/>
          <p:nvPr/>
        </p:nvSpPr>
        <p:spPr>
          <a:xfrm>
            <a:off x="1048624" y="2855780"/>
            <a:ext cx="47397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Upload photo</a:t>
            </a:r>
          </a:p>
        </p:txBody>
      </p:sp>
      <p:sp>
        <p:nvSpPr>
          <p:cNvPr id="8" name="Rectangle: Rounded Corners 7">
            <a:extLst>
              <a:ext uri="{FF2B5EF4-FFF2-40B4-BE49-F238E27FC236}">
                <a16:creationId xmlns:a16="http://schemas.microsoft.com/office/drawing/2014/main" id="{EA64CEAC-A4DA-4218-9237-EB2A2F42CB36}"/>
              </a:ext>
            </a:extLst>
          </p:cNvPr>
          <p:cNvSpPr/>
          <p:nvPr/>
        </p:nvSpPr>
        <p:spPr>
          <a:xfrm>
            <a:off x="4823670" y="2855780"/>
            <a:ext cx="956345" cy="37432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Select file</a:t>
            </a:r>
          </a:p>
        </p:txBody>
      </p:sp>
      <p:cxnSp>
        <p:nvCxnSpPr>
          <p:cNvPr id="9" name="Straight Arrow Connector 8">
            <a:extLst>
              <a:ext uri="{FF2B5EF4-FFF2-40B4-BE49-F238E27FC236}">
                <a16:creationId xmlns:a16="http://schemas.microsoft.com/office/drawing/2014/main" id="{7BBE949B-FA08-4D49-8A2A-51CB8ECC43FB}"/>
              </a:ext>
            </a:extLst>
          </p:cNvPr>
          <p:cNvCxnSpPr>
            <a:cxnSpLocks/>
          </p:cNvCxnSpPr>
          <p:nvPr/>
        </p:nvCxnSpPr>
        <p:spPr>
          <a:xfrm>
            <a:off x="3120705" y="3760262"/>
            <a:ext cx="0" cy="6040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B249B3-B564-4F49-9AF0-7167B48BA3CE}"/>
              </a:ext>
            </a:extLst>
          </p:cNvPr>
          <p:cNvSpPr/>
          <p:nvPr/>
        </p:nvSpPr>
        <p:spPr>
          <a:xfrm>
            <a:off x="838200" y="201336"/>
            <a:ext cx="5257800" cy="186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68050EF-9BCC-4ACB-ADB3-DEED3DB8F969}"/>
              </a:ext>
            </a:extLst>
          </p:cNvPr>
          <p:cNvSpPr txBox="1"/>
          <p:nvPr/>
        </p:nvSpPr>
        <p:spPr>
          <a:xfrm>
            <a:off x="1048624" y="352338"/>
            <a:ext cx="4848837" cy="369332"/>
          </a:xfrm>
          <a:prstGeom prst="rect">
            <a:avLst/>
          </a:prstGeom>
          <a:noFill/>
        </p:spPr>
        <p:txBody>
          <a:bodyPr wrap="square" rtlCol="0">
            <a:spAutoFit/>
          </a:bodyPr>
          <a:lstStyle/>
          <a:p>
            <a:r>
              <a:rPr lang="en-US" dirty="0">
                <a:solidFill>
                  <a:schemeClr val="bg1"/>
                </a:solidFill>
              </a:rPr>
              <a:t>Configure access permissions</a:t>
            </a:r>
          </a:p>
        </p:txBody>
      </p:sp>
      <p:sp>
        <p:nvSpPr>
          <p:cNvPr id="12" name="TextBox 11">
            <a:extLst>
              <a:ext uri="{FF2B5EF4-FFF2-40B4-BE49-F238E27FC236}">
                <a16:creationId xmlns:a16="http://schemas.microsoft.com/office/drawing/2014/main" id="{F9D1C81C-A716-4222-8E23-12C910E9A9E2}"/>
              </a:ext>
            </a:extLst>
          </p:cNvPr>
          <p:cNvSpPr txBox="1"/>
          <p:nvPr/>
        </p:nvSpPr>
        <p:spPr>
          <a:xfrm>
            <a:off x="1048624" y="855894"/>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Person 1 </a:t>
            </a:r>
          </a:p>
        </p:txBody>
      </p:sp>
      <p:sp>
        <p:nvSpPr>
          <p:cNvPr id="13" name="TextBox 12">
            <a:extLst>
              <a:ext uri="{FF2B5EF4-FFF2-40B4-BE49-F238E27FC236}">
                <a16:creationId xmlns:a16="http://schemas.microsoft.com/office/drawing/2014/main" id="{F7211AB3-A00D-4E35-A420-D2F933847F06}"/>
              </a:ext>
            </a:extLst>
          </p:cNvPr>
          <p:cNvSpPr txBox="1"/>
          <p:nvPr/>
        </p:nvSpPr>
        <p:spPr>
          <a:xfrm>
            <a:off x="1048624" y="135945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Person 2 </a:t>
            </a:r>
          </a:p>
        </p:txBody>
      </p:sp>
      <p:sp>
        <p:nvSpPr>
          <p:cNvPr id="15" name="TextBox 14">
            <a:extLst>
              <a:ext uri="{FF2B5EF4-FFF2-40B4-BE49-F238E27FC236}">
                <a16:creationId xmlns:a16="http://schemas.microsoft.com/office/drawing/2014/main" id="{CAF22BEB-0C6B-4255-B41F-A8382878F825}"/>
              </a:ext>
            </a:extLst>
          </p:cNvPr>
          <p:cNvSpPr txBox="1"/>
          <p:nvPr/>
        </p:nvSpPr>
        <p:spPr>
          <a:xfrm>
            <a:off x="3951215" y="855894"/>
            <a:ext cx="203852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Permission/Role</a:t>
            </a:r>
          </a:p>
        </p:txBody>
      </p:sp>
      <p:sp>
        <p:nvSpPr>
          <p:cNvPr id="16" name="Rectangle 15">
            <a:extLst>
              <a:ext uri="{FF2B5EF4-FFF2-40B4-BE49-F238E27FC236}">
                <a16:creationId xmlns:a16="http://schemas.microsoft.com/office/drawing/2014/main" id="{FAB98A43-685C-43BE-85A4-186E43A436C1}"/>
              </a:ext>
            </a:extLst>
          </p:cNvPr>
          <p:cNvSpPr/>
          <p:nvPr/>
        </p:nvSpPr>
        <p:spPr>
          <a:xfrm>
            <a:off x="5670958" y="855894"/>
            <a:ext cx="318781" cy="36933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B2819EA-261C-4F4F-93DF-C4F96490AC51}"/>
              </a:ext>
            </a:extLst>
          </p:cNvPr>
          <p:cNvSpPr/>
          <p:nvPr/>
        </p:nvSpPr>
        <p:spPr>
          <a:xfrm rot="10800000">
            <a:off x="5721291" y="914508"/>
            <a:ext cx="218113" cy="252103"/>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8CE441A-7A3E-4B80-AB14-819DECB7962B}"/>
              </a:ext>
            </a:extLst>
          </p:cNvPr>
          <p:cNvSpPr txBox="1"/>
          <p:nvPr/>
        </p:nvSpPr>
        <p:spPr>
          <a:xfrm>
            <a:off x="3951215" y="1356472"/>
            <a:ext cx="203852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Access Granted</a:t>
            </a:r>
          </a:p>
        </p:txBody>
      </p:sp>
      <p:sp>
        <p:nvSpPr>
          <p:cNvPr id="19" name="Rectangle 18">
            <a:extLst>
              <a:ext uri="{FF2B5EF4-FFF2-40B4-BE49-F238E27FC236}">
                <a16:creationId xmlns:a16="http://schemas.microsoft.com/office/drawing/2014/main" id="{A86926CE-0C07-4498-B719-56415C76D2B5}"/>
              </a:ext>
            </a:extLst>
          </p:cNvPr>
          <p:cNvSpPr/>
          <p:nvPr/>
        </p:nvSpPr>
        <p:spPr>
          <a:xfrm>
            <a:off x="5670958" y="1356472"/>
            <a:ext cx="318781" cy="36933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FBC8BFCF-2EB7-4AEA-8F4A-4DCB81F68463}"/>
              </a:ext>
            </a:extLst>
          </p:cNvPr>
          <p:cNvSpPr/>
          <p:nvPr/>
        </p:nvSpPr>
        <p:spPr>
          <a:xfrm rot="10800000">
            <a:off x="5721291" y="1415086"/>
            <a:ext cx="218113" cy="252103"/>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E6F13E-EC0B-40FE-8DE4-A1ED389E2DA5}"/>
              </a:ext>
            </a:extLst>
          </p:cNvPr>
          <p:cNvSpPr/>
          <p:nvPr/>
        </p:nvSpPr>
        <p:spPr>
          <a:xfrm>
            <a:off x="792061" y="4504888"/>
            <a:ext cx="5419982" cy="2282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A person looking at the camera&#10;&#10;Description automatically generated">
            <a:extLst>
              <a:ext uri="{FF2B5EF4-FFF2-40B4-BE49-F238E27FC236}">
                <a16:creationId xmlns:a16="http://schemas.microsoft.com/office/drawing/2014/main" id="{17B8E97D-A82F-4F4F-9107-97B83632B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23" y="4964197"/>
            <a:ext cx="1266738" cy="1692467"/>
          </a:xfrm>
          <a:prstGeom prst="rect">
            <a:avLst/>
          </a:prstGeom>
        </p:spPr>
      </p:pic>
      <p:sp>
        <p:nvSpPr>
          <p:cNvPr id="24" name="TextBox 23">
            <a:extLst>
              <a:ext uri="{FF2B5EF4-FFF2-40B4-BE49-F238E27FC236}">
                <a16:creationId xmlns:a16="http://schemas.microsoft.com/office/drawing/2014/main" id="{04893469-CBE8-4C65-BC04-D8A9A884447E}"/>
              </a:ext>
            </a:extLst>
          </p:cNvPr>
          <p:cNvSpPr txBox="1"/>
          <p:nvPr/>
        </p:nvSpPr>
        <p:spPr>
          <a:xfrm flipH="1">
            <a:off x="909013" y="4549877"/>
            <a:ext cx="2593039" cy="369332"/>
          </a:xfrm>
          <a:prstGeom prst="rect">
            <a:avLst/>
          </a:prstGeom>
          <a:noFill/>
        </p:spPr>
        <p:txBody>
          <a:bodyPr wrap="square" rtlCol="0">
            <a:spAutoFit/>
          </a:bodyPr>
          <a:lstStyle/>
          <a:p>
            <a:r>
              <a:rPr lang="en-US" dirty="0">
                <a:solidFill>
                  <a:schemeClr val="bg1"/>
                </a:solidFill>
              </a:rPr>
              <a:t>Person  2</a:t>
            </a:r>
          </a:p>
        </p:txBody>
      </p:sp>
      <p:sp>
        <p:nvSpPr>
          <p:cNvPr id="25" name="TextBox 24">
            <a:extLst>
              <a:ext uri="{FF2B5EF4-FFF2-40B4-BE49-F238E27FC236}">
                <a16:creationId xmlns:a16="http://schemas.microsoft.com/office/drawing/2014/main" id="{E42880EE-6A1D-4F7F-B53C-73CD52AB705F}"/>
              </a:ext>
            </a:extLst>
          </p:cNvPr>
          <p:cNvSpPr txBox="1"/>
          <p:nvPr/>
        </p:nvSpPr>
        <p:spPr>
          <a:xfrm>
            <a:off x="2835479" y="5498550"/>
            <a:ext cx="259219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Access Granted</a:t>
            </a:r>
          </a:p>
        </p:txBody>
      </p:sp>
    </p:spTree>
    <p:extLst>
      <p:ext uri="{BB962C8B-B14F-4D97-AF65-F5344CB8AC3E}">
        <p14:creationId xmlns:p14="http://schemas.microsoft.com/office/powerpoint/2010/main" val="258717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670</Words>
  <Application>Microsoft Office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Joaquin Menendez</dc:creator>
  <cp:lastModifiedBy>Joaquin Menendez</cp:lastModifiedBy>
  <cp:revision>16</cp:revision>
  <dcterms:created xsi:type="dcterms:W3CDTF">2020-04-14T02:19:30Z</dcterms:created>
  <dcterms:modified xsi:type="dcterms:W3CDTF">2020-04-14T18:52:44Z</dcterms:modified>
</cp:coreProperties>
</file>