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32399288" cy="43200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3083" autoAdjust="0"/>
  </p:normalViewPr>
  <p:slideViewPr>
    <p:cSldViewPr snapToGrid="0">
      <p:cViewPr>
        <p:scale>
          <a:sx n="75" d="100"/>
          <a:sy n="75" d="100"/>
        </p:scale>
        <p:origin x="629" y="-15547"/>
      </p:cViewPr>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9918440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27" name="Shape 27"/>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76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EA0E-3767-4300-BD01-638D92B431C1}"/>
              </a:ext>
            </a:extLst>
          </p:cNvPr>
          <p:cNvSpPr>
            <a:spLocks noGrp="1"/>
          </p:cNvSpPr>
          <p:nvPr>
            <p:ph type="ctrTitle"/>
          </p:nvPr>
        </p:nvSpPr>
        <p:spPr>
          <a:xfrm>
            <a:off x="4049911" y="7070108"/>
            <a:ext cx="24299466" cy="15040222"/>
          </a:xfrm>
        </p:spPr>
        <p:txBody>
          <a:bodyPr anchor="b"/>
          <a:lstStyle>
            <a:lvl1pPr algn="ctr">
              <a:defRPr sz="15944"/>
            </a:lvl1pPr>
          </a:lstStyle>
          <a:p>
            <a:r>
              <a:rPr lang="en-US"/>
              <a:t>Click to edit Master title style</a:t>
            </a:r>
          </a:p>
        </p:txBody>
      </p:sp>
      <p:sp>
        <p:nvSpPr>
          <p:cNvPr id="3" name="Subtitle 2">
            <a:extLst>
              <a:ext uri="{FF2B5EF4-FFF2-40B4-BE49-F238E27FC236}">
                <a16:creationId xmlns:a16="http://schemas.microsoft.com/office/drawing/2014/main" id="{084E00E3-B5E7-4A5B-9805-56C03D596BC6}"/>
              </a:ext>
            </a:extLst>
          </p:cNvPr>
          <p:cNvSpPr>
            <a:spLocks noGrp="1"/>
          </p:cNvSpPr>
          <p:nvPr>
            <p:ph type="subTitle" idx="1"/>
          </p:nvPr>
        </p:nvSpPr>
        <p:spPr>
          <a:xfrm>
            <a:off x="4049911" y="22690338"/>
            <a:ext cx="24299466" cy="10430151"/>
          </a:xfrm>
        </p:spPr>
        <p:txBody>
          <a:bodyPr/>
          <a:lstStyle>
            <a:lvl1pPr marL="0" indent="0" algn="ctr">
              <a:buNone/>
              <a:defRPr sz="6378"/>
            </a:lvl1pPr>
            <a:lvl2pPr marL="1214963" indent="0" algn="ctr">
              <a:buNone/>
              <a:defRPr sz="5315"/>
            </a:lvl2pPr>
            <a:lvl3pPr marL="2429927" indent="0" algn="ctr">
              <a:buNone/>
              <a:defRPr sz="4783"/>
            </a:lvl3pPr>
            <a:lvl4pPr marL="3644890" indent="0" algn="ctr">
              <a:buNone/>
              <a:defRPr sz="4252"/>
            </a:lvl4pPr>
            <a:lvl5pPr marL="4859853" indent="0" algn="ctr">
              <a:buNone/>
              <a:defRPr sz="4252"/>
            </a:lvl5pPr>
            <a:lvl6pPr marL="6074816" indent="0" algn="ctr">
              <a:buNone/>
              <a:defRPr sz="4252"/>
            </a:lvl6pPr>
            <a:lvl7pPr marL="7289780" indent="0" algn="ctr">
              <a:buNone/>
              <a:defRPr sz="4252"/>
            </a:lvl7pPr>
            <a:lvl8pPr marL="8504743" indent="0" algn="ctr">
              <a:buNone/>
              <a:defRPr sz="4252"/>
            </a:lvl8pPr>
            <a:lvl9pPr marL="9719706" indent="0" algn="ctr">
              <a:buNone/>
              <a:defRPr sz="4252"/>
            </a:lvl9pPr>
          </a:lstStyle>
          <a:p>
            <a:r>
              <a:rPr lang="en-US"/>
              <a:t>Click to edit Master subtitle style</a:t>
            </a:r>
          </a:p>
        </p:txBody>
      </p:sp>
      <p:sp>
        <p:nvSpPr>
          <p:cNvPr id="4" name="Date Placeholder 3">
            <a:extLst>
              <a:ext uri="{FF2B5EF4-FFF2-40B4-BE49-F238E27FC236}">
                <a16:creationId xmlns:a16="http://schemas.microsoft.com/office/drawing/2014/main" id="{26529214-5F0D-4F5E-9B5D-46800B2E7EC4}"/>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E66230F7-0768-4A26-B74E-DC1EC899E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2DF26-BF25-4AA8-A6C5-8FDBA1E4E208}"/>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5906855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C1E9-0E34-46BC-8438-E037AC3E7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5B8FA-DD8E-4E69-AD1F-2B2D45C3D4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8B061-A0FA-42CE-AD18-C8E49D80E05B}"/>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40A87079-9268-47D0-AD22-6B3C8C594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81BB0-B060-4F2A-9836-24BB345996A9}"/>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27526888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EAE73-B515-4D48-A6AC-39CA69D13A86}"/>
              </a:ext>
            </a:extLst>
          </p:cNvPr>
          <p:cNvSpPr>
            <a:spLocks noGrp="1"/>
          </p:cNvSpPr>
          <p:nvPr>
            <p:ph type="title" orient="vert"/>
          </p:nvPr>
        </p:nvSpPr>
        <p:spPr>
          <a:xfrm>
            <a:off x="23185741" y="2300034"/>
            <a:ext cx="6986096" cy="366105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A767D0-9934-4EEC-8E26-D00F6558D920}"/>
              </a:ext>
            </a:extLst>
          </p:cNvPr>
          <p:cNvSpPr>
            <a:spLocks noGrp="1"/>
          </p:cNvSpPr>
          <p:nvPr>
            <p:ph type="body" orient="vert" idx="1"/>
          </p:nvPr>
        </p:nvSpPr>
        <p:spPr>
          <a:xfrm>
            <a:off x="2227451" y="2300034"/>
            <a:ext cx="20553298" cy="366105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77D33-01A0-45E7-87B7-226826468006}"/>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9896C5F1-519E-4F49-8B86-0D43755F7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1A50D-42D5-428B-8985-A6CD5EEE8198}"/>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1835177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36&quot; x 36&quot; Poster">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514274" y="800012"/>
            <a:ext cx="31370739" cy="4400065"/>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ctr" anchorCtr="1"/>
          <a:lstStyle>
            <a:lvl1pPr marL="0" marR="0" lvl="0" indent="0" algn="ctr" rtl="0">
              <a:spcBef>
                <a:spcPts val="0"/>
              </a:spcBef>
              <a:buClr>
                <a:schemeClr val="lt1"/>
              </a:buClr>
              <a:buSzPts val="6102"/>
              <a:buFont typeface="Arial"/>
              <a:buNone/>
              <a:defRPr sz="6102"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 name="Shape 8"/>
          <p:cNvSpPr txBox="1">
            <a:spLocks noGrp="1"/>
          </p:cNvSpPr>
          <p:nvPr>
            <p:ph type="body" idx="1"/>
          </p:nvPr>
        </p:nvSpPr>
        <p:spPr>
          <a:xfrm>
            <a:off x="514274" y="5600083"/>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body" idx="2"/>
          </p:nvPr>
        </p:nvSpPr>
        <p:spPr>
          <a:xfrm>
            <a:off x="514274" y="7400109"/>
            <a:ext cx="10028350" cy="11400168"/>
          </a:xfrm>
          <a:prstGeom prst="rect">
            <a:avLst/>
          </a:prstGeom>
          <a:noFill/>
          <a:ln>
            <a:noFill/>
          </a:ln>
        </p:spPr>
        <p:txBody>
          <a:bodyPr wrap="square" lIns="91425" tIns="91425" rIns="91425" bIns="91425" anchor="t" anchorCtr="0"/>
          <a:lstStyle>
            <a:lvl1pPr marL="0" marR="0" lvl="0" indent="0"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391050" marR="0" lvl="1" indent="-10049"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2pPr>
            <a:lvl3pPr marL="760676" marR="0" lvl="2" indent="-11376"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body" idx="3"/>
          </p:nvPr>
        </p:nvSpPr>
        <p:spPr>
          <a:xfrm>
            <a:off x="514274" y="19200283"/>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body" idx="4"/>
          </p:nvPr>
        </p:nvSpPr>
        <p:spPr>
          <a:xfrm>
            <a:off x="514274" y="21000309"/>
            <a:ext cx="10028350" cy="9600142"/>
          </a:xfrm>
          <a:prstGeom prst="rect">
            <a:avLst/>
          </a:prstGeom>
          <a:noFill/>
          <a:ln>
            <a:noFill/>
          </a:ln>
        </p:spPr>
        <p:txBody>
          <a:bodyPr wrap="square" lIns="91425" tIns="91425" rIns="91425" bIns="91425" anchor="t" anchorCtr="0"/>
          <a:lstStyle>
            <a:lvl1pPr marL="0" marR="0" lvl="0" indent="0" algn="l" rtl="0">
              <a:lnSpc>
                <a:spcPct val="100000"/>
              </a:lnSpc>
              <a:spcBef>
                <a:spcPts val="551"/>
              </a:spcBef>
              <a:spcAft>
                <a:spcPts val="0"/>
              </a:spcAft>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2793439" marR="0" lvl="1" indent="-903933"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2pPr>
            <a:lvl3pPr marL="4297600" marR="0" lvl="2" indent="-693594"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body" idx="5"/>
          </p:nvPr>
        </p:nvSpPr>
        <p:spPr>
          <a:xfrm>
            <a:off x="514274" y="31000459"/>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6"/>
          </p:nvPr>
        </p:nvSpPr>
        <p:spPr>
          <a:xfrm>
            <a:off x="514274" y="32800484"/>
            <a:ext cx="10028350" cy="9600142"/>
          </a:xfrm>
          <a:prstGeom prst="rect">
            <a:avLst/>
          </a:prstGeom>
          <a:noFill/>
          <a:ln>
            <a:noFill/>
          </a:ln>
        </p:spPr>
        <p:txBody>
          <a:bodyPr wrap="square" lIns="91425" tIns="91425" rIns="91425" bIns="91425" anchor="t" anchorCtr="0"/>
          <a:lstStyle>
            <a:lvl1pPr marL="0" marR="0" lvl="0" indent="0" algn="l" rtl="0">
              <a:lnSpc>
                <a:spcPct val="100000"/>
              </a:lnSpc>
              <a:spcBef>
                <a:spcPts val="551"/>
              </a:spcBef>
              <a:spcAft>
                <a:spcPts val="0"/>
              </a:spcAft>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2793439" marR="0" lvl="1" indent="-903933"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2pPr>
            <a:lvl3pPr marL="4297600" marR="0" lvl="2" indent="-693594"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7"/>
          </p:nvPr>
        </p:nvSpPr>
        <p:spPr>
          <a:xfrm>
            <a:off x="11185469" y="5600083"/>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body" idx="8"/>
          </p:nvPr>
        </p:nvSpPr>
        <p:spPr>
          <a:xfrm>
            <a:off x="21856664" y="32800484"/>
            <a:ext cx="10028350" cy="9600142"/>
          </a:xfrm>
          <a:prstGeom prst="rect">
            <a:avLst/>
          </a:prstGeom>
          <a:noFill/>
          <a:ln>
            <a:noFill/>
          </a:ln>
        </p:spPr>
        <p:txBody>
          <a:bodyPr wrap="square" lIns="91425" tIns="91425" rIns="91425" bIns="91425" anchor="t" anchorCtr="0"/>
          <a:lstStyle>
            <a:lvl1pPr marL="1289281" marR="0" lvl="0" indent="-1114275"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1pPr>
            <a:lvl2pPr marL="2793439" marR="0" lvl="1" indent="-903933"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2pPr>
            <a:lvl3pPr marL="4297600" marR="0" lvl="2" indent="-693594"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body" idx="9"/>
          </p:nvPr>
        </p:nvSpPr>
        <p:spPr>
          <a:xfrm>
            <a:off x="21856664" y="5600083"/>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3"/>
          </p:nvPr>
        </p:nvSpPr>
        <p:spPr>
          <a:xfrm>
            <a:off x="21856664" y="7400109"/>
            <a:ext cx="10028350" cy="23200343"/>
          </a:xfrm>
          <a:prstGeom prst="rect">
            <a:avLst/>
          </a:prstGeom>
          <a:noFill/>
          <a:ln>
            <a:noFill/>
          </a:ln>
        </p:spPr>
        <p:txBody>
          <a:bodyPr wrap="square" lIns="91425" tIns="91425" rIns="91425" bIns="91425" anchor="t" anchorCtr="0"/>
          <a:lstStyle>
            <a:lvl1pPr marL="1289281" marR="0" lvl="0" indent="-1114275"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1pPr>
            <a:lvl2pPr marL="2793439" marR="0" lvl="1" indent="-903933"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2pPr>
            <a:lvl3pPr marL="4297600" marR="0" lvl="2" indent="-693594"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body" idx="14"/>
          </p:nvPr>
        </p:nvSpPr>
        <p:spPr>
          <a:xfrm>
            <a:off x="21856664" y="31000459"/>
            <a:ext cx="10028350" cy="1400021"/>
          </a:xfrm>
          <a:prstGeom prst="rect">
            <a:avLst/>
          </a:prstGeom>
          <a:solidFill>
            <a:srgbClr val="C4172F"/>
          </a:solidFill>
          <a:ln w="9525" cap="flat" cmpd="sng">
            <a:solidFill>
              <a:srgbClr val="C4172F"/>
            </a:solidFill>
            <a:prstDash val="solid"/>
            <a:round/>
            <a:headEnd type="none" w="med" len="med"/>
            <a:tailEnd type="none" w="med" len="med"/>
          </a:ln>
        </p:spPr>
        <p:txBody>
          <a:bodyPr wrap="square" lIns="91425" tIns="91425" rIns="91425" bIns="91425" anchor="t" anchorCtr="0"/>
          <a:lstStyle>
            <a:lvl1pPr marL="0" marR="0" lvl="0" indent="0" algn="l" rtl="0">
              <a:spcBef>
                <a:spcPts val="827"/>
              </a:spcBef>
              <a:buClr>
                <a:schemeClr val="lt1"/>
              </a:buClr>
              <a:buSzPts val="4134"/>
              <a:buFont typeface="Arial"/>
              <a:buNone/>
              <a:defRPr sz="4134" b="1" i="0" u="none" strike="noStrike" cap="none">
                <a:solidFill>
                  <a:schemeClr val="lt1"/>
                </a:solidFill>
                <a:latin typeface="Arial"/>
                <a:ea typeface="Arial"/>
                <a:cs typeface="Arial"/>
                <a:sym typeface="Arial"/>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body" idx="15"/>
          </p:nvPr>
        </p:nvSpPr>
        <p:spPr>
          <a:xfrm>
            <a:off x="11185469" y="7400109"/>
            <a:ext cx="10028350" cy="35000516"/>
          </a:xfrm>
          <a:prstGeom prst="rect">
            <a:avLst/>
          </a:prstGeom>
          <a:noFill/>
          <a:ln>
            <a:noFill/>
          </a:ln>
        </p:spPr>
        <p:txBody>
          <a:bodyPr wrap="square" lIns="91425" tIns="91425" rIns="91425" bIns="91425" anchor="t" anchorCtr="0"/>
          <a:lstStyle>
            <a:lvl1pPr marL="0" marR="0" lvl="0" indent="0"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391050" marR="0" lvl="1" indent="-10049"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2pPr>
            <a:lvl3pPr marL="4297600" marR="0" lvl="2" indent="-693594"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3pPr>
            <a:lvl4pPr marL="6016638" marR="0" lvl="3" indent="-685432"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4pPr>
            <a:lvl5pPr marL="7735676" marR="0" lvl="4" indent="-689970" algn="l" rtl="0">
              <a:spcBef>
                <a:spcPts val="551"/>
              </a:spcBef>
              <a:buClr>
                <a:schemeClr val="dk1"/>
              </a:buClr>
              <a:buSzPts val="2756"/>
              <a:buFont typeface="Arial"/>
              <a:buChar char="»"/>
              <a:defRPr sz="275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a:spLocks noGrp="1"/>
          </p:cNvSpPr>
          <p:nvPr>
            <p:ph type="pic" idx="16"/>
          </p:nvPr>
        </p:nvSpPr>
        <p:spPr>
          <a:xfrm>
            <a:off x="899981" y="1200018"/>
            <a:ext cx="2314235" cy="3600053"/>
          </a:xfrm>
          <a:prstGeom prst="rect">
            <a:avLst/>
          </a:prstGeom>
          <a:solidFill>
            <a:schemeClr val="lt1"/>
          </a:solidFill>
          <a:ln>
            <a:noFill/>
          </a:ln>
        </p:spPr>
        <p:txBody>
          <a:bodyPr wrap="square" lIns="91425" tIns="91425" rIns="91425" bIns="91425" anchor="t" anchorCtr="0"/>
          <a:lstStyle>
            <a:lvl1pPr marL="0" marR="0" lvl="0" indent="0" algn="l" rtl="0">
              <a:spcBef>
                <a:spcPts val="394"/>
              </a:spcBef>
              <a:buClr>
                <a:schemeClr val="dk1"/>
              </a:buClr>
              <a:buSzPts val="1968"/>
              <a:buFont typeface="Arial"/>
              <a:buNone/>
              <a:defRPr sz="1968" b="0" i="0" u="none" strike="noStrike" cap="none">
                <a:solidFill>
                  <a:schemeClr val="dk1"/>
                </a:solidFill>
                <a:latin typeface="Times New Roman"/>
                <a:ea typeface="Times New Roman"/>
                <a:cs typeface="Times New Roman"/>
                <a:sym typeface="Times New Roman"/>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21" name="Shape 21"/>
          <p:cNvSpPr>
            <a:spLocks noGrp="1"/>
          </p:cNvSpPr>
          <p:nvPr>
            <p:ph type="pic" idx="17"/>
          </p:nvPr>
        </p:nvSpPr>
        <p:spPr>
          <a:xfrm>
            <a:off x="29313641" y="1200018"/>
            <a:ext cx="2314235" cy="3600053"/>
          </a:xfrm>
          <a:prstGeom prst="rect">
            <a:avLst/>
          </a:prstGeom>
          <a:solidFill>
            <a:schemeClr val="lt1"/>
          </a:solidFill>
          <a:ln>
            <a:noFill/>
          </a:ln>
        </p:spPr>
        <p:txBody>
          <a:bodyPr wrap="square" lIns="91425" tIns="91425" rIns="91425" bIns="91425" anchor="t" anchorCtr="0"/>
          <a:lstStyle>
            <a:lvl1pPr marL="0" marR="0" lvl="0" indent="0" algn="l" rtl="0">
              <a:spcBef>
                <a:spcPts val="394"/>
              </a:spcBef>
              <a:buClr>
                <a:schemeClr val="dk1"/>
              </a:buClr>
              <a:buSzPts val="1968"/>
              <a:buFont typeface="Arial"/>
              <a:buNone/>
              <a:defRPr sz="1968" b="0" i="0" u="none" strike="noStrike" cap="none">
                <a:solidFill>
                  <a:schemeClr val="dk1"/>
                </a:solidFill>
                <a:latin typeface="Times New Roman"/>
                <a:ea typeface="Times New Roman"/>
                <a:cs typeface="Times New Roman"/>
                <a:sym typeface="Times New Roman"/>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a:spLocks noGrp="1"/>
          </p:cNvSpPr>
          <p:nvPr>
            <p:ph type="chart" idx="18"/>
          </p:nvPr>
        </p:nvSpPr>
        <p:spPr>
          <a:xfrm>
            <a:off x="11956882" y="21200313"/>
            <a:ext cx="8485528" cy="8800130"/>
          </a:xfrm>
          <a:prstGeom prst="rect">
            <a:avLst/>
          </a:prstGeom>
          <a:noFill/>
          <a:ln>
            <a:noFill/>
          </a:ln>
        </p:spPr>
        <p:txBody>
          <a:bodyPr wrap="square" lIns="91425" tIns="91425" rIns="91425" bIns="91425" anchor="t" anchorCtr="0"/>
          <a:lstStyle>
            <a:lvl1pPr marL="0" marR="0" lvl="0" indent="0"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a:spLocks noGrp="1"/>
          </p:cNvSpPr>
          <p:nvPr>
            <p:ph type="chart" idx="19"/>
          </p:nvPr>
        </p:nvSpPr>
        <p:spPr>
          <a:xfrm>
            <a:off x="11956882" y="32200475"/>
            <a:ext cx="8485528" cy="8800130"/>
          </a:xfrm>
          <a:prstGeom prst="rect">
            <a:avLst/>
          </a:prstGeom>
          <a:noFill/>
          <a:ln>
            <a:noFill/>
          </a:ln>
        </p:spPr>
        <p:txBody>
          <a:bodyPr wrap="square" lIns="91425" tIns="91425" rIns="91425" bIns="91425" anchor="t" anchorCtr="0"/>
          <a:lstStyle>
            <a:lvl1pPr marL="0" marR="0" lvl="0" indent="0" algn="l" rtl="0">
              <a:spcBef>
                <a:spcPts val="551"/>
              </a:spcBef>
              <a:buClr>
                <a:schemeClr val="dk1"/>
              </a:buClr>
              <a:buSzPts val="2756"/>
              <a:buFont typeface="Arial"/>
              <a:buNone/>
              <a:defRPr sz="2756" b="0" i="0" u="none" strike="noStrike" cap="none">
                <a:solidFill>
                  <a:schemeClr val="dk1"/>
                </a:solidFill>
                <a:latin typeface="Times New Roman"/>
                <a:ea typeface="Times New Roman"/>
                <a:cs typeface="Times New Roman"/>
                <a:sym typeface="Times New Roman"/>
              </a:defRPr>
            </a:lvl1pPr>
            <a:lvl2pPr marL="2793439" marR="0" lvl="1" indent="-416443" algn="l" rtl="0">
              <a:spcBef>
                <a:spcPts val="2087"/>
              </a:spcBef>
              <a:buClr>
                <a:schemeClr val="dk1"/>
              </a:buClr>
              <a:buSzPts val="10433"/>
              <a:buFont typeface="Arial"/>
              <a:buChar char="–"/>
              <a:defRPr sz="10433" b="0" i="0" u="none" strike="noStrike" cap="none">
                <a:solidFill>
                  <a:schemeClr val="dk1"/>
                </a:solidFill>
                <a:latin typeface="Times New Roman"/>
                <a:ea typeface="Times New Roman"/>
                <a:cs typeface="Times New Roman"/>
                <a:sym typeface="Times New Roman"/>
              </a:defRPr>
            </a:lvl2pPr>
            <a:lvl3pPr marL="4297600" marR="0" lvl="2" indent="-306116" algn="l" rtl="0">
              <a:spcBef>
                <a:spcPts val="1772"/>
              </a:spcBef>
              <a:buClr>
                <a:schemeClr val="dk1"/>
              </a:buClr>
              <a:buSzPts val="8858"/>
              <a:buFont typeface="Arial"/>
              <a:buChar char="•"/>
              <a:defRPr sz="8858" b="0" i="0" u="none" strike="noStrike" cap="none">
                <a:solidFill>
                  <a:schemeClr val="dk1"/>
                </a:solidFill>
                <a:latin typeface="Times New Roman"/>
                <a:ea typeface="Times New Roman"/>
                <a:cs typeface="Times New Roman"/>
                <a:sym typeface="Times New Roman"/>
              </a:defRPr>
            </a:lvl3pPr>
            <a:lvl4pPr marL="6016638" marR="0" lvl="3" indent="-372948"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4pPr>
            <a:lvl5pPr marL="7735676" marR="0" lvl="4" indent="-377487"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5pPr>
            <a:lvl6pPr marL="9454715" marR="0" lvl="5" indent="-38202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6pPr>
            <a:lvl7pPr marL="11173753" marR="0" lvl="6" indent="-373863"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7pPr>
            <a:lvl8pPr marL="12892795" marR="0" lvl="7" indent="-378405"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8pPr>
            <a:lvl9pPr marL="14611834" marR="0" lvl="8" indent="-382944" algn="l" rtl="0">
              <a:spcBef>
                <a:spcPts val="1535"/>
              </a:spcBef>
              <a:buClr>
                <a:schemeClr val="dk1"/>
              </a:buClr>
              <a:buSzPts val="7677"/>
              <a:buFont typeface="Arial"/>
              <a:buChar char="•"/>
              <a:defRPr sz="7676"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176189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7021-1CC9-4D4E-9E53-99FF9FFE0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35D51-7394-4394-851A-2649EDC5F9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93654-9618-4466-8571-2C060BBEE090}"/>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7B131437-A487-4FC8-8590-32754A90E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01478-218E-4392-9338-03278B5272AB}"/>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8778265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136-AEBE-490D-B114-FFD09EDBFE2F}"/>
              </a:ext>
            </a:extLst>
          </p:cNvPr>
          <p:cNvSpPr>
            <a:spLocks noGrp="1"/>
          </p:cNvSpPr>
          <p:nvPr>
            <p:ph type="title"/>
          </p:nvPr>
        </p:nvSpPr>
        <p:spPr>
          <a:xfrm>
            <a:off x="2210576" y="10770165"/>
            <a:ext cx="27944386" cy="17970262"/>
          </a:xfrm>
        </p:spPr>
        <p:txBody>
          <a:bodyPr anchor="b"/>
          <a:lstStyle>
            <a:lvl1pPr>
              <a:defRPr sz="15944"/>
            </a:lvl1pPr>
          </a:lstStyle>
          <a:p>
            <a:r>
              <a:rPr lang="en-US"/>
              <a:t>Click to edit Master title style</a:t>
            </a:r>
          </a:p>
        </p:txBody>
      </p:sp>
      <p:sp>
        <p:nvSpPr>
          <p:cNvPr id="3" name="Text Placeholder 2">
            <a:extLst>
              <a:ext uri="{FF2B5EF4-FFF2-40B4-BE49-F238E27FC236}">
                <a16:creationId xmlns:a16="http://schemas.microsoft.com/office/drawing/2014/main" id="{87CAB449-4134-4E8A-9163-15B08BA2A5D8}"/>
              </a:ext>
            </a:extLst>
          </p:cNvPr>
          <p:cNvSpPr>
            <a:spLocks noGrp="1"/>
          </p:cNvSpPr>
          <p:nvPr>
            <p:ph type="body" idx="1"/>
          </p:nvPr>
        </p:nvSpPr>
        <p:spPr>
          <a:xfrm>
            <a:off x="2210576" y="28910433"/>
            <a:ext cx="27944386" cy="9450136"/>
          </a:xfrm>
        </p:spPr>
        <p:txBody>
          <a:bodyPr/>
          <a:lstStyle>
            <a:lvl1pPr marL="0" indent="0">
              <a:buNone/>
              <a:defRPr sz="6378">
                <a:solidFill>
                  <a:schemeClr val="tx1">
                    <a:tint val="75000"/>
                  </a:schemeClr>
                </a:solidFill>
              </a:defRPr>
            </a:lvl1pPr>
            <a:lvl2pPr marL="1214963" indent="0">
              <a:buNone/>
              <a:defRPr sz="5315">
                <a:solidFill>
                  <a:schemeClr val="tx1">
                    <a:tint val="75000"/>
                  </a:schemeClr>
                </a:solidFill>
              </a:defRPr>
            </a:lvl2pPr>
            <a:lvl3pPr marL="2429927" indent="0">
              <a:buNone/>
              <a:defRPr sz="4783">
                <a:solidFill>
                  <a:schemeClr val="tx1">
                    <a:tint val="75000"/>
                  </a:schemeClr>
                </a:solidFill>
              </a:defRPr>
            </a:lvl3pPr>
            <a:lvl4pPr marL="3644890" indent="0">
              <a:buNone/>
              <a:defRPr sz="4252">
                <a:solidFill>
                  <a:schemeClr val="tx1">
                    <a:tint val="75000"/>
                  </a:schemeClr>
                </a:solidFill>
              </a:defRPr>
            </a:lvl4pPr>
            <a:lvl5pPr marL="4859853" indent="0">
              <a:buNone/>
              <a:defRPr sz="4252">
                <a:solidFill>
                  <a:schemeClr val="tx1">
                    <a:tint val="75000"/>
                  </a:schemeClr>
                </a:solidFill>
              </a:defRPr>
            </a:lvl5pPr>
            <a:lvl6pPr marL="6074816" indent="0">
              <a:buNone/>
              <a:defRPr sz="4252">
                <a:solidFill>
                  <a:schemeClr val="tx1">
                    <a:tint val="75000"/>
                  </a:schemeClr>
                </a:solidFill>
              </a:defRPr>
            </a:lvl6pPr>
            <a:lvl7pPr marL="7289780" indent="0">
              <a:buNone/>
              <a:defRPr sz="4252">
                <a:solidFill>
                  <a:schemeClr val="tx1">
                    <a:tint val="75000"/>
                  </a:schemeClr>
                </a:solidFill>
              </a:defRPr>
            </a:lvl7pPr>
            <a:lvl8pPr marL="8504743" indent="0">
              <a:buNone/>
              <a:defRPr sz="4252">
                <a:solidFill>
                  <a:schemeClr val="tx1">
                    <a:tint val="75000"/>
                  </a:schemeClr>
                </a:solidFill>
              </a:defRPr>
            </a:lvl8pPr>
            <a:lvl9pPr marL="9719706" indent="0">
              <a:buNone/>
              <a:defRPr sz="425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DC2149-65B8-4468-85F0-0C32E741A8AE}"/>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D59F0357-4D0E-4173-AC2F-F3A9D89ED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58A01-821B-45C6-B0DF-02E1D40C1C9D}"/>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28965828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C295-47A2-41C9-96C8-57D189E01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68E86-AC02-4561-BC78-49BE57FB0433}"/>
              </a:ext>
            </a:extLst>
          </p:cNvPr>
          <p:cNvSpPr>
            <a:spLocks noGrp="1"/>
          </p:cNvSpPr>
          <p:nvPr>
            <p:ph sz="half" idx="1"/>
          </p:nvPr>
        </p:nvSpPr>
        <p:spPr>
          <a:xfrm>
            <a:off x="2227451" y="11500170"/>
            <a:ext cx="13769697"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17F498-F395-47FD-B2BA-05CAF4BA9290}"/>
              </a:ext>
            </a:extLst>
          </p:cNvPr>
          <p:cNvSpPr>
            <a:spLocks noGrp="1"/>
          </p:cNvSpPr>
          <p:nvPr>
            <p:ph sz="half" idx="2"/>
          </p:nvPr>
        </p:nvSpPr>
        <p:spPr>
          <a:xfrm>
            <a:off x="16402140" y="11500170"/>
            <a:ext cx="13769697"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5D8F70-75B4-4014-A5E5-D7DAF34B46C2}"/>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6" name="Footer Placeholder 5">
            <a:extLst>
              <a:ext uri="{FF2B5EF4-FFF2-40B4-BE49-F238E27FC236}">
                <a16:creationId xmlns:a16="http://schemas.microsoft.com/office/drawing/2014/main" id="{D32D47EA-EE00-498A-8DBC-E4F87E959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B4E1F-E481-4889-8CAD-4D4A75899D5A}"/>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34240154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24A6-CFA9-46BC-AFC9-6628626BC977}"/>
              </a:ext>
            </a:extLst>
          </p:cNvPr>
          <p:cNvSpPr>
            <a:spLocks noGrp="1"/>
          </p:cNvSpPr>
          <p:nvPr>
            <p:ph type="title"/>
          </p:nvPr>
        </p:nvSpPr>
        <p:spPr>
          <a:xfrm>
            <a:off x="2231671" y="2300037"/>
            <a:ext cx="27944386" cy="8350126"/>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8608AA-2A43-40CA-97E5-B377670FEDB4}"/>
              </a:ext>
            </a:extLst>
          </p:cNvPr>
          <p:cNvSpPr>
            <a:spLocks noGrp="1"/>
          </p:cNvSpPr>
          <p:nvPr>
            <p:ph type="body" idx="1"/>
          </p:nvPr>
        </p:nvSpPr>
        <p:spPr>
          <a:xfrm>
            <a:off x="2231672" y="10590160"/>
            <a:ext cx="13706416"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en-US"/>
              <a:t>Edit Master text styles</a:t>
            </a:r>
          </a:p>
        </p:txBody>
      </p:sp>
      <p:sp>
        <p:nvSpPr>
          <p:cNvPr id="4" name="Content Placeholder 3">
            <a:extLst>
              <a:ext uri="{FF2B5EF4-FFF2-40B4-BE49-F238E27FC236}">
                <a16:creationId xmlns:a16="http://schemas.microsoft.com/office/drawing/2014/main" id="{4EF3D264-476B-4D59-ABF8-F37D1C5B8400}"/>
              </a:ext>
            </a:extLst>
          </p:cNvPr>
          <p:cNvSpPr>
            <a:spLocks noGrp="1"/>
          </p:cNvSpPr>
          <p:nvPr>
            <p:ph sz="half" idx="2"/>
          </p:nvPr>
        </p:nvSpPr>
        <p:spPr>
          <a:xfrm>
            <a:off x="2231672" y="15780233"/>
            <a:ext cx="13706416"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69772-8B82-4BFE-8872-9F276894145E}"/>
              </a:ext>
            </a:extLst>
          </p:cNvPr>
          <p:cNvSpPr>
            <a:spLocks noGrp="1"/>
          </p:cNvSpPr>
          <p:nvPr>
            <p:ph type="body" sz="quarter" idx="3"/>
          </p:nvPr>
        </p:nvSpPr>
        <p:spPr>
          <a:xfrm>
            <a:off x="16402140" y="10590160"/>
            <a:ext cx="13773917"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en-US"/>
              <a:t>Edit Master text styles</a:t>
            </a:r>
          </a:p>
        </p:txBody>
      </p:sp>
      <p:sp>
        <p:nvSpPr>
          <p:cNvPr id="6" name="Content Placeholder 5">
            <a:extLst>
              <a:ext uri="{FF2B5EF4-FFF2-40B4-BE49-F238E27FC236}">
                <a16:creationId xmlns:a16="http://schemas.microsoft.com/office/drawing/2014/main" id="{A80BD389-01A3-4383-B32B-E25B29DFA435}"/>
              </a:ext>
            </a:extLst>
          </p:cNvPr>
          <p:cNvSpPr>
            <a:spLocks noGrp="1"/>
          </p:cNvSpPr>
          <p:nvPr>
            <p:ph sz="quarter" idx="4"/>
          </p:nvPr>
        </p:nvSpPr>
        <p:spPr>
          <a:xfrm>
            <a:off x="16402140" y="15780233"/>
            <a:ext cx="13773917"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1183F-B0CB-4F60-8654-143965543206}"/>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8" name="Footer Placeholder 7">
            <a:extLst>
              <a:ext uri="{FF2B5EF4-FFF2-40B4-BE49-F238E27FC236}">
                <a16:creationId xmlns:a16="http://schemas.microsoft.com/office/drawing/2014/main" id="{4C73D14B-2CA0-43BB-ABB2-6E7C9F062B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53881-19B6-4745-BDF8-3C3E373A4B17}"/>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15371537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72A6-D7E2-462A-80F6-A436C0B867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5142B-F9B5-4F5A-A4D2-A42948FECD7B}"/>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4" name="Footer Placeholder 3">
            <a:extLst>
              <a:ext uri="{FF2B5EF4-FFF2-40B4-BE49-F238E27FC236}">
                <a16:creationId xmlns:a16="http://schemas.microsoft.com/office/drawing/2014/main" id="{3C738DDB-C110-4338-8CE6-4463983144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D6C84-60DC-4694-B608-2E66F790406A}"/>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1456560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B251F-FE4A-4CFC-AEB0-0B3234CBB735}"/>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3" name="Footer Placeholder 2">
            <a:extLst>
              <a:ext uri="{FF2B5EF4-FFF2-40B4-BE49-F238E27FC236}">
                <a16:creationId xmlns:a16="http://schemas.microsoft.com/office/drawing/2014/main" id="{C0CB92A3-53E5-4122-8A83-31873F25C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612B-7B78-450E-9B81-E63C8C099FE2}"/>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32515717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E6E7-7EC4-49F1-9725-B2CD2CC85E15}"/>
              </a:ext>
            </a:extLst>
          </p:cNvPr>
          <p:cNvSpPr>
            <a:spLocks noGrp="1"/>
          </p:cNvSpPr>
          <p:nvPr>
            <p:ph type="title"/>
          </p:nvPr>
        </p:nvSpPr>
        <p:spPr>
          <a:xfrm>
            <a:off x="2231672" y="2880042"/>
            <a:ext cx="10449613" cy="10080149"/>
          </a:xfrm>
        </p:spPr>
        <p:txBody>
          <a:bodyPr anchor="b"/>
          <a:lstStyle>
            <a:lvl1pPr>
              <a:defRPr sz="8504"/>
            </a:lvl1pPr>
          </a:lstStyle>
          <a:p>
            <a:r>
              <a:rPr lang="en-US"/>
              <a:t>Click to edit Master title style</a:t>
            </a:r>
          </a:p>
        </p:txBody>
      </p:sp>
      <p:sp>
        <p:nvSpPr>
          <p:cNvPr id="3" name="Content Placeholder 2">
            <a:extLst>
              <a:ext uri="{FF2B5EF4-FFF2-40B4-BE49-F238E27FC236}">
                <a16:creationId xmlns:a16="http://schemas.microsoft.com/office/drawing/2014/main" id="{7BFA16BC-DF63-42F4-8510-BC1C57994480}"/>
              </a:ext>
            </a:extLst>
          </p:cNvPr>
          <p:cNvSpPr>
            <a:spLocks noGrp="1"/>
          </p:cNvSpPr>
          <p:nvPr>
            <p:ph idx="1"/>
          </p:nvPr>
        </p:nvSpPr>
        <p:spPr>
          <a:xfrm>
            <a:off x="13773917" y="6220095"/>
            <a:ext cx="16402140" cy="30700453"/>
          </a:xfrm>
        </p:spPr>
        <p:txBody>
          <a:bodyPr/>
          <a:lstStyle>
            <a:lvl1pPr>
              <a:defRPr sz="8504"/>
            </a:lvl1pPr>
            <a:lvl2pPr>
              <a:defRPr sz="7441"/>
            </a:lvl2pPr>
            <a:lvl3pPr>
              <a:defRPr sz="6378"/>
            </a:lvl3pPr>
            <a:lvl4pPr>
              <a:defRPr sz="5315"/>
            </a:lvl4pPr>
            <a:lvl5pPr>
              <a:defRPr sz="5315"/>
            </a:lvl5pPr>
            <a:lvl6pPr>
              <a:defRPr sz="5315"/>
            </a:lvl6pPr>
            <a:lvl7pPr>
              <a:defRPr sz="5315"/>
            </a:lvl7pPr>
            <a:lvl8pPr>
              <a:defRPr sz="5315"/>
            </a:lvl8pPr>
            <a:lvl9pPr>
              <a:defRPr sz="531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AA5B6-97D3-4ED9-A498-7396D0E6EB8B}"/>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en-US"/>
              <a:t>Edit Master text styles</a:t>
            </a:r>
          </a:p>
        </p:txBody>
      </p:sp>
      <p:sp>
        <p:nvSpPr>
          <p:cNvPr id="5" name="Date Placeholder 4">
            <a:extLst>
              <a:ext uri="{FF2B5EF4-FFF2-40B4-BE49-F238E27FC236}">
                <a16:creationId xmlns:a16="http://schemas.microsoft.com/office/drawing/2014/main" id="{F2D5DE77-A66D-40B7-819F-F6AB1DA00DF9}"/>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6" name="Footer Placeholder 5">
            <a:extLst>
              <a:ext uri="{FF2B5EF4-FFF2-40B4-BE49-F238E27FC236}">
                <a16:creationId xmlns:a16="http://schemas.microsoft.com/office/drawing/2014/main" id="{2E0A1890-AAF7-4799-916F-E0BFF9DA8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CF473-28B0-4FC4-A959-E29DD69E3FF5}"/>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23412706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BBD-C649-4136-A679-0347436C85C9}"/>
              </a:ext>
            </a:extLst>
          </p:cNvPr>
          <p:cNvSpPr>
            <a:spLocks noGrp="1"/>
          </p:cNvSpPr>
          <p:nvPr>
            <p:ph type="title"/>
          </p:nvPr>
        </p:nvSpPr>
        <p:spPr>
          <a:xfrm>
            <a:off x="2231672" y="2880042"/>
            <a:ext cx="10449613" cy="10080149"/>
          </a:xfrm>
        </p:spPr>
        <p:txBody>
          <a:bodyPr anchor="b"/>
          <a:lstStyle>
            <a:lvl1pPr>
              <a:defRPr sz="8504"/>
            </a:lvl1pPr>
          </a:lstStyle>
          <a:p>
            <a:r>
              <a:rPr lang="en-US"/>
              <a:t>Click to edit Master title style</a:t>
            </a:r>
          </a:p>
        </p:txBody>
      </p:sp>
      <p:sp>
        <p:nvSpPr>
          <p:cNvPr id="3" name="Picture Placeholder 2">
            <a:extLst>
              <a:ext uri="{FF2B5EF4-FFF2-40B4-BE49-F238E27FC236}">
                <a16:creationId xmlns:a16="http://schemas.microsoft.com/office/drawing/2014/main" id="{F5A1D56A-791C-4282-88A9-97423141E488}"/>
              </a:ext>
            </a:extLst>
          </p:cNvPr>
          <p:cNvSpPr>
            <a:spLocks noGrp="1"/>
          </p:cNvSpPr>
          <p:nvPr>
            <p:ph type="pic" idx="1"/>
          </p:nvPr>
        </p:nvSpPr>
        <p:spPr>
          <a:xfrm>
            <a:off x="13773917" y="6220095"/>
            <a:ext cx="16402140" cy="30700453"/>
          </a:xfrm>
        </p:spPr>
        <p:txBody>
          <a:bodyPr/>
          <a:lstStyle>
            <a:lvl1pPr marL="0" indent="0">
              <a:buNone/>
              <a:defRPr sz="8504"/>
            </a:lvl1pPr>
            <a:lvl2pPr marL="1214963" indent="0">
              <a:buNone/>
              <a:defRPr sz="7441"/>
            </a:lvl2pPr>
            <a:lvl3pPr marL="2429927" indent="0">
              <a:buNone/>
              <a:defRPr sz="6378"/>
            </a:lvl3pPr>
            <a:lvl4pPr marL="3644890" indent="0">
              <a:buNone/>
              <a:defRPr sz="5315"/>
            </a:lvl4pPr>
            <a:lvl5pPr marL="4859853" indent="0">
              <a:buNone/>
              <a:defRPr sz="5315"/>
            </a:lvl5pPr>
            <a:lvl6pPr marL="6074816" indent="0">
              <a:buNone/>
              <a:defRPr sz="5315"/>
            </a:lvl6pPr>
            <a:lvl7pPr marL="7289780" indent="0">
              <a:buNone/>
              <a:defRPr sz="5315"/>
            </a:lvl7pPr>
            <a:lvl8pPr marL="8504743" indent="0">
              <a:buNone/>
              <a:defRPr sz="5315"/>
            </a:lvl8pPr>
            <a:lvl9pPr marL="9719706" indent="0">
              <a:buNone/>
              <a:defRPr sz="5315"/>
            </a:lvl9pPr>
          </a:lstStyle>
          <a:p>
            <a:endParaRPr lang="en-US"/>
          </a:p>
        </p:txBody>
      </p:sp>
      <p:sp>
        <p:nvSpPr>
          <p:cNvPr id="4" name="Text Placeholder 3">
            <a:extLst>
              <a:ext uri="{FF2B5EF4-FFF2-40B4-BE49-F238E27FC236}">
                <a16:creationId xmlns:a16="http://schemas.microsoft.com/office/drawing/2014/main" id="{1FF32524-5938-4BDA-BC2A-3248C629E439}"/>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en-US"/>
              <a:t>Edit Master text styles</a:t>
            </a:r>
          </a:p>
        </p:txBody>
      </p:sp>
      <p:sp>
        <p:nvSpPr>
          <p:cNvPr id="5" name="Date Placeholder 4">
            <a:extLst>
              <a:ext uri="{FF2B5EF4-FFF2-40B4-BE49-F238E27FC236}">
                <a16:creationId xmlns:a16="http://schemas.microsoft.com/office/drawing/2014/main" id="{50D0244C-509B-45EE-A771-56A8B8615963}"/>
              </a:ext>
            </a:extLst>
          </p:cNvPr>
          <p:cNvSpPr>
            <a:spLocks noGrp="1"/>
          </p:cNvSpPr>
          <p:nvPr>
            <p:ph type="dt" sz="half" idx="10"/>
          </p:nvPr>
        </p:nvSpPr>
        <p:spPr/>
        <p:txBody>
          <a:bodyPr/>
          <a:lstStyle/>
          <a:p>
            <a:fld id="{DF69C221-EBDF-422A-BB10-AAB60599CEC6}" type="datetimeFigureOut">
              <a:rPr lang="en-US" smtClean="0"/>
              <a:t>12/6/2018</a:t>
            </a:fld>
            <a:endParaRPr lang="en-US"/>
          </a:p>
        </p:txBody>
      </p:sp>
      <p:sp>
        <p:nvSpPr>
          <p:cNvPr id="6" name="Footer Placeholder 5">
            <a:extLst>
              <a:ext uri="{FF2B5EF4-FFF2-40B4-BE49-F238E27FC236}">
                <a16:creationId xmlns:a16="http://schemas.microsoft.com/office/drawing/2014/main" id="{B67BCE51-F985-42A3-B59C-8CE06B7CF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2E717-A075-4DD2-AA8F-60285820384B}"/>
              </a:ext>
            </a:extLst>
          </p:cNvPr>
          <p:cNvSpPr>
            <a:spLocks noGrp="1"/>
          </p:cNvSpPr>
          <p:nvPr>
            <p:ph type="sldNum" sz="quarter" idx="12"/>
          </p:nvPr>
        </p:nvSpPr>
        <p:spPr/>
        <p:txBody>
          <a:bodyPr/>
          <a:lstStyle/>
          <a:p>
            <a:fld id="{3FA4DF6B-8DAE-4154-8C13-98F6C27BCEA2}" type="slidenum">
              <a:rPr lang="en-US" smtClean="0"/>
              <a:t>‹#›</a:t>
            </a:fld>
            <a:endParaRPr lang="en-US"/>
          </a:p>
        </p:txBody>
      </p:sp>
    </p:spTree>
    <p:extLst>
      <p:ext uri="{BB962C8B-B14F-4D97-AF65-F5344CB8AC3E}">
        <p14:creationId xmlns:p14="http://schemas.microsoft.com/office/powerpoint/2010/main" val="4146356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FA1E5-888D-4E00-AE1B-A48939C69207}"/>
              </a:ext>
            </a:extLst>
          </p:cNvPr>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71942-15AE-4D4A-BD33-F9FB81C80495}"/>
              </a:ext>
            </a:extLst>
          </p:cNvPr>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3BB15-0359-4EF4-9F4E-74AEC90846A8}"/>
              </a:ext>
            </a:extLst>
          </p:cNvPr>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3189">
                <a:solidFill>
                  <a:schemeClr val="tx1">
                    <a:tint val="75000"/>
                  </a:schemeClr>
                </a:solidFill>
              </a:defRPr>
            </a:lvl1pPr>
          </a:lstStyle>
          <a:p>
            <a:fld id="{DF69C221-EBDF-422A-BB10-AAB60599CEC6}" type="datetimeFigureOut">
              <a:rPr lang="en-US" smtClean="0"/>
              <a:t>12/6/2018</a:t>
            </a:fld>
            <a:endParaRPr lang="en-US"/>
          </a:p>
        </p:txBody>
      </p:sp>
      <p:sp>
        <p:nvSpPr>
          <p:cNvPr id="5" name="Footer Placeholder 4">
            <a:extLst>
              <a:ext uri="{FF2B5EF4-FFF2-40B4-BE49-F238E27FC236}">
                <a16:creationId xmlns:a16="http://schemas.microsoft.com/office/drawing/2014/main" id="{E3CA69BD-36D8-4D40-9E03-37F5C30AB35F}"/>
              </a:ext>
            </a:extLst>
          </p:cNvPr>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3189">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E1E7F-B80D-49F6-9D09-D58D30A93D27}"/>
              </a:ext>
            </a:extLst>
          </p:cNvPr>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3189">
                <a:solidFill>
                  <a:schemeClr val="tx1">
                    <a:tint val="75000"/>
                  </a:schemeClr>
                </a:solidFill>
              </a:defRPr>
            </a:lvl1pPr>
          </a:lstStyle>
          <a:p>
            <a:fld id="{3FA4DF6B-8DAE-4154-8C13-98F6C27BCEA2}" type="slidenum">
              <a:rPr lang="en-US" smtClean="0"/>
              <a:t>‹#›</a:t>
            </a:fld>
            <a:endParaRPr lang="en-US"/>
          </a:p>
        </p:txBody>
      </p:sp>
    </p:spTree>
    <p:extLst>
      <p:ext uri="{BB962C8B-B14F-4D97-AF65-F5344CB8AC3E}">
        <p14:creationId xmlns:p14="http://schemas.microsoft.com/office/powerpoint/2010/main" val="215867445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2429927" rtl="0" eaLnBrk="1" latinLnBrk="0" hangingPunct="1">
        <a:lnSpc>
          <a:spcPct val="90000"/>
        </a:lnSpc>
        <a:spcBef>
          <a:spcPct val="0"/>
        </a:spcBef>
        <a:buNone/>
        <a:defRPr sz="11693" kern="1200">
          <a:solidFill>
            <a:schemeClr val="tx1"/>
          </a:solidFill>
          <a:latin typeface="+mj-lt"/>
          <a:ea typeface="+mj-ea"/>
          <a:cs typeface="+mj-cs"/>
        </a:defRPr>
      </a:lvl1pPr>
    </p:titleStyle>
    <p:bodyStyle>
      <a:lvl1pPr marL="607482" indent="-607482" algn="l" defTabSz="2429927" rtl="0" eaLnBrk="1" latinLnBrk="0" hangingPunct="1">
        <a:lnSpc>
          <a:spcPct val="90000"/>
        </a:lnSpc>
        <a:spcBef>
          <a:spcPts val="2657"/>
        </a:spcBef>
        <a:buFont typeface="Arial" panose="020B0604020202020204" pitchFamily="34" charset="0"/>
        <a:buChar char="•"/>
        <a:defRPr sz="7441" kern="1200">
          <a:solidFill>
            <a:schemeClr val="tx1"/>
          </a:solidFill>
          <a:latin typeface="+mn-lt"/>
          <a:ea typeface="+mn-ea"/>
          <a:cs typeface="+mn-cs"/>
        </a:defRPr>
      </a:lvl1pPr>
      <a:lvl2pPr marL="1822445" indent="-607482" algn="l" defTabSz="2429927" rtl="0" eaLnBrk="1" latinLnBrk="0" hangingPunct="1">
        <a:lnSpc>
          <a:spcPct val="90000"/>
        </a:lnSpc>
        <a:spcBef>
          <a:spcPts val="1329"/>
        </a:spcBef>
        <a:buFont typeface="Arial" panose="020B0604020202020204" pitchFamily="34" charset="0"/>
        <a:buChar char="•"/>
        <a:defRPr sz="6378" kern="1200">
          <a:solidFill>
            <a:schemeClr val="tx1"/>
          </a:solidFill>
          <a:latin typeface="+mn-lt"/>
          <a:ea typeface="+mn-ea"/>
          <a:cs typeface="+mn-cs"/>
        </a:defRPr>
      </a:lvl2pPr>
      <a:lvl3pPr marL="3037408" indent="-607482" algn="l" defTabSz="2429927" rtl="0" eaLnBrk="1" latinLnBrk="0" hangingPunct="1">
        <a:lnSpc>
          <a:spcPct val="90000"/>
        </a:lnSpc>
        <a:spcBef>
          <a:spcPts val="1329"/>
        </a:spcBef>
        <a:buFont typeface="Arial" panose="020B0604020202020204" pitchFamily="34" charset="0"/>
        <a:buChar char="•"/>
        <a:defRPr sz="5315" kern="1200">
          <a:solidFill>
            <a:schemeClr val="tx1"/>
          </a:solidFill>
          <a:latin typeface="+mn-lt"/>
          <a:ea typeface="+mn-ea"/>
          <a:cs typeface="+mn-cs"/>
        </a:defRPr>
      </a:lvl3pPr>
      <a:lvl4pPr marL="425237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4pPr>
      <a:lvl5pPr marL="546733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5pPr>
      <a:lvl6pPr marL="668229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6pPr>
      <a:lvl7pPr marL="789726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7pPr>
      <a:lvl8pPr marL="911222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8pPr>
      <a:lvl9pPr marL="1032718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9pPr>
    </p:bodyStyle>
    <p:otherStyle>
      <a:defPPr>
        <a:defRPr lang="en-US"/>
      </a:defPPr>
      <a:lvl1pPr marL="0" algn="l" defTabSz="2429927" rtl="0" eaLnBrk="1" latinLnBrk="0" hangingPunct="1">
        <a:defRPr sz="4783" kern="1200">
          <a:solidFill>
            <a:schemeClr val="tx1"/>
          </a:solidFill>
          <a:latin typeface="+mn-lt"/>
          <a:ea typeface="+mn-ea"/>
          <a:cs typeface="+mn-cs"/>
        </a:defRPr>
      </a:lvl1pPr>
      <a:lvl2pPr marL="1214963" algn="l" defTabSz="2429927" rtl="0" eaLnBrk="1" latinLnBrk="0" hangingPunct="1">
        <a:defRPr sz="4783" kern="1200">
          <a:solidFill>
            <a:schemeClr val="tx1"/>
          </a:solidFill>
          <a:latin typeface="+mn-lt"/>
          <a:ea typeface="+mn-ea"/>
          <a:cs typeface="+mn-cs"/>
        </a:defRPr>
      </a:lvl2pPr>
      <a:lvl3pPr marL="2429927" algn="l" defTabSz="2429927" rtl="0" eaLnBrk="1" latinLnBrk="0" hangingPunct="1">
        <a:defRPr sz="4783" kern="1200">
          <a:solidFill>
            <a:schemeClr val="tx1"/>
          </a:solidFill>
          <a:latin typeface="+mn-lt"/>
          <a:ea typeface="+mn-ea"/>
          <a:cs typeface="+mn-cs"/>
        </a:defRPr>
      </a:lvl3pPr>
      <a:lvl4pPr marL="3644890" algn="l" defTabSz="2429927" rtl="0" eaLnBrk="1" latinLnBrk="0" hangingPunct="1">
        <a:defRPr sz="4783" kern="1200">
          <a:solidFill>
            <a:schemeClr val="tx1"/>
          </a:solidFill>
          <a:latin typeface="+mn-lt"/>
          <a:ea typeface="+mn-ea"/>
          <a:cs typeface="+mn-cs"/>
        </a:defRPr>
      </a:lvl4pPr>
      <a:lvl5pPr marL="4859853" algn="l" defTabSz="2429927" rtl="0" eaLnBrk="1" latinLnBrk="0" hangingPunct="1">
        <a:defRPr sz="4783" kern="1200">
          <a:solidFill>
            <a:schemeClr val="tx1"/>
          </a:solidFill>
          <a:latin typeface="+mn-lt"/>
          <a:ea typeface="+mn-ea"/>
          <a:cs typeface="+mn-cs"/>
        </a:defRPr>
      </a:lvl5pPr>
      <a:lvl6pPr marL="6074816" algn="l" defTabSz="2429927" rtl="0" eaLnBrk="1" latinLnBrk="0" hangingPunct="1">
        <a:defRPr sz="4783" kern="1200">
          <a:solidFill>
            <a:schemeClr val="tx1"/>
          </a:solidFill>
          <a:latin typeface="+mn-lt"/>
          <a:ea typeface="+mn-ea"/>
          <a:cs typeface="+mn-cs"/>
        </a:defRPr>
      </a:lvl6pPr>
      <a:lvl7pPr marL="7289780" algn="l" defTabSz="2429927" rtl="0" eaLnBrk="1" latinLnBrk="0" hangingPunct="1">
        <a:defRPr sz="4783" kern="1200">
          <a:solidFill>
            <a:schemeClr val="tx1"/>
          </a:solidFill>
          <a:latin typeface="+mn-lt"/>
          <a:ea typeface="+mn-ea"/>
          <a:cs typeface="+mn-cs"/>
        </a:defRPr>
      </a:lvl7pPr>
      <a:lvl8pPr marL="8504743" algn="l" defTabSz="2429927" rtl="0" eaLnBrk="1" latinLnBrk="0" hangingPunct="1">
        <a:defRPr sz="4783" kern="1200">
          <a:solidFill>
            <a:schemeClr val="tx1"/>
          </a:solidFill>
          <a:latin typeface="+mn-lt"/>
          <a:ea typeface="+mn-ea"/>
          <a:cs typeface="+mn-cs"/>
        </a:defRPr>
      </a:lvl8pPr>
      <a:lvl9pPr marL="9719706" algn="l" defTabSz="2429927" rtl="0" eaLnBrk="1" latinLnBrk="0" hangingPunct="1">
        <a:defRPr sz="47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doi.org/10.1016/j.cognition.2015.09.01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8"/>
        <p:cNvGrpSpPr/>
        <p:nvPr/>
      </p:nvGrpSpPr>
      <p:grpSpPr>
        <a:xfrm>
          <a:off x="0" y="0"/>
          <a:ext cx="0" cy="0"/>
          <a:chOff x="0" y="0"/>
          <a:chExt cx="0" cy="0"/>
        </a:xfrm>
      </p:grpSpPr>
      <p:pic>
        <p:nvPicPr>
          <p:cNvPr id="102" name="Picture 101" descr="A close up of a logo&#10;&#10;Description generated with very high confidence">
            <a:extLst>
              <a:ext uri="{FF2B5EF4-FFF2-40B4-BE49-F238E27FC236}">
                <a16:creationId xmlns:a16="http://schemas.microsoft.com/office/drawing/2014/main" id="{303C5219-70D8-45C8-B0B0-3D509AC03E3D}"/>
              </a:ext>
            </a:extLst>
          </p:cNvPr>
          <p:cNvPicPr>
            <a:picLocks noChangeAspect="1"/>
          </p:cNvPicPr>
          <p:nvPr/>
        </p:nvPicPr>
        <p:blipFill rotWithShape="1">
          <a:blip r:embed="rId3"/>
          <a:srcRect t="19166" b="27306"/>
          <a:stretch/>
        </p:blipFill>
        <p:spPr>
          <a:xfrm>
            <a:off x="157479" y="525332"/>
            <a:ext cx="4397337" cy="1235739"/>
          </a:xfrm>
          <a:prstGeom prst="rect">
            <a:avLst/>
          </a:prstGeom>
        </p:spPr>
      </p:pic>
      <p:sp>
        <p:nvSpPr>
          <p:cNvPr id="32" name="Shape 32"/>
          <p:cNvSpPr txBox="1">
            <a:spLocks noGrp="1"/>
          </p:cNvSpPr>
          <p:nvPr>
            <p:ph type="title"/>
          </p:nvPr>
        </p:nvSpPr>
        <p:spPr>
          <a:xfrm>
            <a:off x="4804143" y="380126"/>
            <a:ext cx="24346293" cy="1558002"/>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ctr" anchorCtr="1">
            <a:noAutofit/>
          </a:bodyPr>
          <a:lstStyle/>
          <a:p>
            <a:pPr lvl="0" indent="-419100">
              <a:buClr>
                <a:schemeClr val="dk1"/>
              </a:buClr>
              <a:buSzPts val="6600"/>
            </a:pPr>
            <a:r>
              <a:rPr lang="en-US" sz="4400" dirty="0">
                <a:solidFill>
                  <a:schemeClr val="tx1"/>
                </a:solidFill>
                <a:latin typeface="Roboto" pitchFamily="2" charset="0"/>
                <a:ea typeface="Roboto" pitchFamily="2" charset="0"/>
              </a:rPr>
              <a:t>Influence of Semantic Similarity and Stimulus Onset Asynchrony on Semantic Subliminal Processing</a:t>
            </a:r>
            <a:br>
              <a:rPr lang="en-US" sz="4400" dirty="0">
                <a:solidFill>
                  <a:schemeClr val="tx1"/>
                </a:solidFill>
                <a:latin typeface="Roboto" pitchFamily="2" charset="0"/>
                <a:ea typeface="Roboto" pitchFamily="2" charset="0"/>
              </a:rPr>
            </a:br>
            <a:endParaRPr sz="2000" b="0" i="1" u="none" strike="noStrike" cap="none" dirty="0">
              <a:solidFill>
                <a:schemeClr val="tx1"/>
              </a:solidFill>
              <a:latin typeface="Roboto" pitchFamily="2" charset="0"/>
              <a:ea typeface="Roboto" pitchFamily="2" charset="0"/>
              <a:sym typeface="Arial"/>
            </a:endParaRPr>
          </a:p>
        </p:txBody>
      </p:sp>
      <p:sp>
        <p:nvSpPr>
          <p:cNvPr id="33" name="Shape 33"/>
          <p:cNvSpPr txBox="1">
            <a:spLocks noGrp="1"/>
          </p:cNvSpPr>
          <p:nvPr>
            <p:ph type="body" idx="1"/>
          </p:nvPr>
        </p:nvSpPr>
        <p:spPr>
          <a:xfrm>
            <a:off x="505441" y="3448355"/>
            <a:ext cx="10028350" cy="940273"/>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457200" marR="0" lvl="0" indent="-491108" algn="ctr" rtl="0">
              <a:spcBef>
                <a:spcPts val="0"/>
              </a:spcBef>
              <a:buClr>
                <a:schemeClr val="dk1"/>
              </a:buClr>
              <a:buSzPts val="4134"/>
              <a:buFont typeface="Arial"/>
              <a:buAutoNum type="arabicPeriod"/>
            </a:pPr>
            <a:r>
              <a:rPr lang="en-US" sz="4134" b="1" i="0" u="none" strike="noStrike" cap="none" dirty="0">
                <a:solidFill>
                  <a:schemeClr val="dk1"/>
                </a:solidFill>
                <a:latin typeface="Roboto" pitchFamily="2" charset="0"/>
                <a:ea typeface="Roboto" pitchFamily="2" charset="0"/>
                <a:sym typeface="Arial"/>
              </a:rPr>
              <a:t>Introduction</a:t>
            </a:r>
          </a:p>
        </p:txBody>
      </p:sp>
      <p:sp>
        <p:nvSpPr>
          <p:cNvPr id="36" name="Shape 36"/>
          <p:cNvSpPr txBox="1">
            <a:spLocks noGrp="1"/>
          </p:cNvSpPr>
          <p:nvPr>
            <p:ph type="body" idx="4"/>
          </p:nvPr>
        </p:nvSpPr>
        <p:spPr>
          <a:xfrm>
            <a:off x="496879" y="16943745"/>
            <a:ext cx="10028350" cy="2528096"/>
          </a:xfrm>
          <a:prstGeom prst="rect">
            <a:avLst/>
          </a:prstGeom>
          <a:noFill/>
          <a:ln w="9525" cap="flat" cmpd="sng">
            <a:noFill/>
            <a:prstDash val="solid"/>
            <a:round/>
            <a:headEnd type="none" w="med" len="med"/>
            <a:tailEnd type="none" w="med" len="med"/>
          </a:ln>
        </p:spPr>
        <p:txBody>
          <a:bodyPr wrap="square" lIns="78350" tIns="39175" rIns="720000" bIns="39175" anchor="t" anchorCtr="0">
            <a:noAutofit/>
          </a:bodyPr>
          <a:lstStyle/>
          <a:p>
            <a:pPr marL="571500" marR="0" lvl="0" indent="-571500" algn="l" rtl="0">
              <a:lnSpc>
                <a:spcPct val="100000"/>
              </a:lnSpc>
              <a:spcBef>
                <a:spcPts val="0"/>
              </a:spcBef>
              <a:spcAft>
                <a:spcPts val="0"/>
              </a:spcAft>
              <a:buClr>
                <a:schemeClr val="dk1"/>
              </a:buClr>
              <a:buSzPts val="3600"/>
              <a:buFont typeface="Arial"/>
              <a:buNone/>
            </a:pPr>
            <a:endParaRPr sz="3600" b="0" i="0" u="none" strike="noStrike" cap="none" dirty="0">
              <a:solidFill>
                <a:schemeClr val="dk1"/>
              </a:solidFill>
              <a:latin typeface="Roboto" pitchFamily="2" charset="0"/>
              <a:ea typeface="Roboto" pitchFamily="2" charset="0"/>
              <a:cs typeface="Arial"/>
              <a:sym typeface="Arial"/>
            </a:endParaRPr>
          </a:p>
          <a:p>
            <a:pPr lvl="0" algn="just">
              <a:spcBef>
                <a:spcPts val="720"/>
              </a:spcBef>
              <a:buSzPts val="3600"/>
            </a:pPr>
            <a:r>
              <a:rPr lang="en-US" sz="2400" dirty="0">
                <a:solidFill>
                  <a:srgbClr val="333333"/>
                </a:solidFill>
                <a:latin typeface="Roboto" pitchFamily="2" charset="0"/>
                <a:ea typeface="Roboto" pitchFamily="2" charset="0"/>
              </a:rPr>
              <a:t>The goal of this study was to observe if semantic relatedness (strongly and weakly related pairs) could modulate congruency priming effect duration. To evaluate this, both semantic relatedness (strong and weak) and SOA were manipulated in a subliminal semantic priming task.</a:t>
            </a:r>
            <a:endParaRPr lang="en-US" sz="2400" b="0" u="none" strike="noStrike" cap="none" dirty="0">
              <a:solidFill>
                <a:schemeClr val="dk1"/>
              </a:solidFill>
              <a:latin typeface="Roboto" pitchFamily="2" charset="0"/>
              <a:ea typeface="Roboto" pitchFamily="2" charset="0"/>
              <a:cs typeface="Arial"/>
              <a:sym typeface="Arial"/>
            </a:endParaRPr>
          </a:p>
        </p:txBody>
      </p:sp>
      <p:sp>
        <p:nvSpPr>
          <p:cNvPr id="37" name="Shape 37"/>
          <p:cNvSpPr txBox="1">
            <a:spLocks noGrp="1"/>
          </p:cNvSpPr>
          <p:nvPr>
            <p:ph type="body" idx="5"/>
          </p:nvPr>
        </p:nvSpPr>
        <p:spPr>
          <a:xfrm>
            <a:off x="11106335" y="3433737"/>
            <a:ext cx="20895105" cy="786252"/>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lvl="0" indent="-262509" algn="ctr">
              <a:spcBef>
                <a:spcPts val="0"/>
              </a:spcBef>
              <a:buClr>
                <a:schemeClr val="dk1"/>
              </a:buClr>
            </a:pPr>
            <a:r>
              <a:rPr lang="en-US" dirty="0">
                <a:solidFill>
                  <a:schemeClr val="dk1"/>
                </a:solidFill>
                <a:latin typeface="Roboto" pitchFamily="2" charset="0"/>
                <a:ea typeface="Roboto" pitchFamily="2" charset="0"/>
              </a:rPr>
              <a:t>Exploratory Analysis</a:t>
            </a:r>
          </a:p>
        </p:txBody>
      </p:sp>
      <p:sp>
        <p:nvSpPr>
          <p:cNvPr id="39" name="Shape 39"/>
          <p:cNvSpPr txBox="1">
            <a:spLocks noGrp="1"/>
          </p:cNvSpPr>
          <p:nvPr>
            <p:ph type="body" idx="7"/>
          </p:nvPr>
        </p:nvSpPr>
        <p:spPr>
          <a:xfrm>
            <a:off x="505441" y="41195831"/>
            <a:ext cx="31434308" cy="584475"/>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i="0" u="none" strike="noStrike" cap="none" dirty="0">
                <a:solidFill>
                  <a:schemeClr val="dk1"/>
                </a:solidFill>
                <a:latin typeface="Roboto" pitchFamily="2" charset="0"/>
                <a:ea typeface="Roboto" pitchFamily="2" charset="0"/>
                <a:sym typeface="Arial"/>
              </a:rPr>
              <a:t>References</a:t>
            </a:r>
          </a:p>
        </p:txBody>
      </p:sp>
      <p:sp>
        <p:nvSpPr>
          <p:cNvPr id="40" name="Shape 40"/>
          <p:cNvSpPr txBox="1">
            <a:spLocks noGrp="1"/>
          </p:cNvSpPr>
          <p:nvPr>
            <p:ph type="body" idx="8"/>
          </p:nvPr>
        </p:nvSpPr>
        <p:spPr>
          <a:xfrm>
            <a:off x="11166430" y="9277377"/>
            <a:ext cx="20699400" cy="17379300"/>
          </a:xfrm>
          <a:prstGeom prst="rect">
            <a:avLst/>
          </a:prstGeom>
          <a:noFill/>
          <a:ln>
            <a:noFill/>
          </a:ln>
        </p:spPr>
        <p:txBody>
          <a:bodyPr wrap="square" lIns="78350" tIns="39175" rIns="78350" bIns="39175" anchor="t" anchorCtr="0">
            <a:noAutofit/>
          </a:bodyPr>
          <a:lstStyle/>
          <a:p>
            <a:pPr marL="0" marR="0" lvl="0" indent="-175006" algn="l" rtl="0">
              <a:spcBef>
                <a:spcPts val="0"/>
              </a:spcBef>
              <a:spcAft>
                <a:spcPts val="0"/>
              </a:spcAft>
              <a:buClr>
                <a:schemeClr val="dk1"/>
              </a:buClr>
              <a:buSzPts val="2756"/>
              <a:buFont typeface="Arial"/>
              <a:buNone/>
            </a:pPr>
            <a:endParaRPr sz="2756" b="0" i="0" u="none" strike="noStrike" cap="none" dirty="0">
              <a:solidFill>
                <a:schemeClr val="dk1"/>
              </a:solidFill>
              <a:latin typeface="Roboto" pitchFamily="2" charset="0"/>
              <a:ea typeface="Roboto" pitchFamily="2" charset="0"/>
              <a:sym typeface="Times New Roman"/>
            </a:endParaRPr>
          </a:p>
          <a:p>
            <a:pPr marL="0" marR="0" lvl="0" indent="-175006" algn="l" rtl="0">
              <a:spcBef>
                <a:spcPts val="551"/>
              </a:spcBef>
              <a:buClr>
                <a:schemeClr val="dk1"/>
              </a:buClr>
              <a:buSzPts val="2756"/>
              <a:buFont typeface="Arial"/>
              <a:buNone/>
            </a:pPr>
            <a:endParaRPr sz="2756" b="0" i="0" u="none" strike="noStrike" cap="none" dirty="0">
              <a:solidFill>
                <a:schemeClr val="dk1"/>
              </a:solidFill>
              <a:latin typeface="Roboto" pitchFamily="2" charset="0"/>
              <a:ea typeface="Roboto" pitchFamily="2" charset="0"/>
              <a:sym typeface="Times New Roman"/>
            </a:endParaRPr>
          </a:p>
        </p:txBody>
      </p:sp>
      <p:sp>
        <p:nvSpPr>
          <p:cNvPr id="41" name="Shape 41"/>
          <p:cNvSpPr txBox="1"/>
          <p:nvPr/>
        </p:nvSpPr>
        <p:spPr>
          <a:xfrm>
            <a:off x="558309" y="19761519"/>
            <a:ext cx="10028350" cy="757934"/>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u="none" dirty="0">
                <a:solidFill>
                  <a:schemeClr val="dk1"/>
                </a:solidFill>
                <a:latin typeface="Roboto" pitchFamily="2" charset="0"/>
                <a:ea typeface="Roboto" pitchFamily="2" charset="0"/>
                <a:cs typeface="Arial"/>
                <a:sym typeface="Arial"/>
              </a:rPr>
              <a:t>2. Methods</a:t>
            </a:r>
          </a:p>
        </p:txBody>
      </p:sp>
      <p:sp>
        <p:nvSpPr>
          <p:cNvPr id="158" name="Shape 158"/>
          <p:cNvSpPr txBox="1"/>
          <p:nvPr/>
        </p:nvSpPr>
        <p:spPr>
          <a:xfrm>
            <a:off x="11240268" y="28282906"/>
            <a:ext cx="20608737" cy="815839"/>
          </a:xfrm>
          <a:prstGeom prst="rect">
            <a:avLst/>
          </a:prstGeom>
          <a:solidFill>
            <a:srgbClr val="C5D8F1"/>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dirty="0">
                <a:solidFill>
                  <a:schemeClr val="dk1"/>
                </a:solidFill>
                <a:latin typeface="Roboto" pitchFamily="2" charset="0"/>
                <a:ea typeface="Roboto" pitchFamily="2" charset="0"/>
                <a:cs typeface="Arial"/>
                <a:sym typeface="Arial"/>
              </a:rPr>
              <a:t>4</a:t>
            </a:r>
            <a:r>
              <a:rPr lang="en-US" sz="4134" b="1" u="none" dirty="0">
                <a:solidFill>
                  <a:schemeClr val="dk1"/>
                </a:solidFill>
                <a:latin typeface="Roboto" pitchFamily="2" charset="0"/>
                <a:ea typeface="Roboto" pitchFamily="2" charset="0"/>
                <a:cs typeface="Arial"/>
                <a:sym typeface="Arial"/>
              </a:rPr>
              <a:t>. Results</a:t>
            </a:r>
          </a:p>
        </p:txBody>
      </p:sp>
      <p:sp>
        <p:nvSpPr>
          <p:cNvPr id="163" name="Shape 163"/>
          <p:cNvSpPr txBox="1"/>
          <p:nvPr/>
        </p:nvSpPr>
        <p:spPr>
          <a:xfrm>
            <a:off x="24195767" y="5056814"/>
            <a:ext cx="7701077"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3600" dirty="0">
              <a:solidFill>
                <a:schemeClr val="dk1"/>
              </a:solidFill>
              <a:latin typeface="Roboto" pitchFamily="2" charset="0"/>
              <a:ea typeface="Roboto" pitchFamily="2" charset="0"/>
              <a:cs typeface="Times New Roman"/>
              <a:sym typeface="Times New Roman"/>
            </a:endParaRPr>
          </a:p>
        </p:txBody>
      </p:sp>
      <p:pic>
        <p:nvPicPr>
          <p:cNvPr id="174" name="Picture 173">
            <a:extLst>
              <a:ext uri="{FF2B5EF4-FFF2-40B4-BE49-F238E27FC236}">
                <a16:creationId xmlns:a16="http://schemas.microsoft.com/office/drawing/2014/main" id="{63FC43D4-223B-4760-956D-0BCF3DAE7852}"/>
              </a:ext>
            </a:extLst>
          </p:cNvPr>
          <p:cNvPicPr>
            <a:picLocks noChangeAspect="1"/>
          </p:cNvPicPr>
          <p:nvPr/>
        </p:nvPicPr>
        <p:blipFill>
          <a:blip r:embed="rId4"/>
          <a:stretch>
            <a:fillRect/>
          </a:stretch>
        </p:blipFill>
        <p:spPr>
          <a:xfrm>
            <a:off x="21830297" y="18465140"/>
            <a:ext cx="10529669" cy="6804407"/>
          </a:xfrm>
          <a:prstGeom prst="rect">
            <a:avLst/>
          </a:prstGeom>
        </p:spPr>
      </p:pic>
      <p:sp>
        <p:nvSpPr>
          <p:cNvPr id="2" name="TextBox 1">
            <a:extLst>
              <a:ext uri="{FF2B5EF4-FFF2-40B4-BE49-F238E27FC236}">
                <a16:creationId xmlns:a16="http://schemas.microsoft.com/office/drawing/2014/main" id="{532E06AB-C361-4628-BB6B-11A0AAC8D5DE}"/>
              </a:ext>
            </a:extLst>
          </p:cNvPr>
          <p:cNvSpPr txBox="1"/>
          <p:nvPr/>
        </p:nvSpPr>
        <p:spPr>
          <a:xfrm>
            <a:off x="11106335" y="37193013"/>
            <a:ext cx="20641240" cy="3785652"/>
          </a:xfrm>
          <a:prstGeom prst="rect">
            <a:avLst/>
          </a:prstGeom>
          <a:noFill/>
        </p:spPr>
        <p:txBody>
          <a:bodyPr wrap="square" rtlCol="0">
            <a:spAutoFit/>
          </a:bodyPr>
          <a:lstStyle/>
          <a:p>
            <a:r>
              <a:rPr lang="en-US" sz="2400" dirty="0">
                <a:latin typeface="Roboto" pitchFamily="2" charset="0"/>
                <a:ea typeface="Roboto" pitchFamily="2" charset="0"/>
              </a:rPr>
              <a:t>In summary, the four experimental groups shown statistical differences depending on the semantic relatedness between the prime and the target stimulus.  There was a reduction on the RT for every group when the pair of stimuli were Weak or Strong related in comparison to not being related. However,  we did not find evidence of a Group effect. Different SOA values did not reduce nor increase RT for any Relation level. </a:t>
            </a:r>
          </a:p>
          <a:p>
            <a:r>
              <a:rPr lang="en-US" sz="2400" dirty="0">
                <a:latin typeface="Roboto" pitchFamily="2" charset="0"/>
                <a:ea typeface="Roboto" pitchFamily="2" charset="0"/>
              </a:rPr>
              <a:t>A possible limitation to generalize these results is the fact that subject performed above-chance on the visibility test. Also, we found a group effect on the </a:t>
            </a:r>
            <a:r>
              <a:rPr lang="en-US" sz="2400" dirty="0" err="1">
                <a:latin typeface="Roboto" pitchFamily="2" charset="0"/>
                <a:ea typeface="Roboto" pitchFamily="2" charset="0"/>
              </a:rPr>
              <a:t>d'prime</a:t>
            </a:r>
            <a:r>
              <a:rPr lang="en-US" sz="2400" dirty="0">
                <a:latin typeface="Roboto" pitchFamily="2" charset="0"/>
                <a:ea typeface="Roboto" pitchFamily="2" charset="0"/>
              </a:rPr>
              <a:t> score,  the bigger the SOA, the bigger the </a:t>
            </a:r>
            <a:r>
              <a:rPr lang="en-US" sz="2400" dirty="0" err="1">
                <a:latin typeface="Roboto" pitchFamily="2" charset="0"/>
                <a:ea typeface="Roboto" pitchFamily="2" charset="0"/>
              </a:rPr>
              <a:t>dprime</a:t>
            </a:r>
            <a:r>
              <a:rPr lang="en-US" sz="2400" dirty="0">
                <a:latin typeface="Roboto" pitchFamily="2" charset="0"/>
                <a:ea typeface="Roboto" pitchFamily="2" charset="0"/>
              </a:rPr>
              <a:t> score.  Nevertheless, </a:t>
            </a:r>
            <a:r>
              <a:rPr lang="en-US" sz="2400" dirty="0" err="1">
                <a:latin typeface="Roboto" pitchFamily="2" charset="0"/>
                <a:ea typeface="Roboto" pitchFamily="2" charset="0"/>
              </a:rPr>
              <a:t>Ortells</a:t>
            </a:r>
            <a:r>
              <a:rPr lang="en-US" sz="2400" dirty="0">
                <a:latin typeface="Roboto" pitchFamily="2" charset="0"/>
                <a:ea typeface="Roboto" pitchFamily="2" charset="0"/>
              </a:rPr>
              <a:t> et. al (2016) also reported differences among groups on the </a:t>
            </a:r>
            <a:r>
              <a:rPr lang="en-US" sz="2400" dirty="0" err="1">
                <a:latin typeface="Roboto" pitchFamily="2" charset="0"/>
                <a:ea typeface="Roboto" pitchFamily="2" charset="0"/>
              </a:rPr>
              <a:t>dprime</a:t>
            </a:r>
            <a:r>
              <a:rPr lang="en-US" sz="2400" dirty="0">
                <a:latin typeface="Roboto" pitchFamily="2" charset="0"/>
                <a:ea typeface="Roboto" pitchFamily="2" charset="0"/>
              </a:rPr>
              <a:t>. Given the fact that </a:t>
            </a:r>
            <a:r>
              <a:rPr lang="en-US" sz="2400" dirty="0" err="1">
                <a:latin typeface="Roboto" pitchFamily="2" charset="0"/>
                <a:ea typeface="Roboto" pitchFamily="2" charset="0"/>
              </a:rPr>
              <a:t>dprime</a:t>
            </a:r>
            <a:r>
              <a:rPr lang="en-US" sz="2400" dirty="0">
                <a:latin typeface="Roboto" pitchFamily="2" charset="0"/>
                <a:ea typeface="Roboto" pitchFamily="2" charset="0"/>
              </a:rPr>
              <a:t> nor SOA presented  an influence on the RT, and If we take in count the lack of difference on the subjective report (Prelikert), we could suggest that the different SOA interval has a differential effect over the conscious processing of the prime stimuli only during the objective visibility test but no effect during the experimental task (priming task). Given the fact that the attention has a crucial role on conscious processing, it could be that the short period of time between stimulus combined with an attentional focus on the processing of the target stimuli would be interfering on the processing of the prime stimuli.</a:t>
            </a:r>
          </a:p>
        </p:txBody>
      </p:sp>
      <p:graphicFrame>
        <p:nvGraphicFramePr>
          <p:cNvPr id="4" name="Table 3">
            <a:extLst>
              <a:ext uri="{FF2B5EF4-FFF2-40B4-BE49-F238E27FC236}">
                <a16:creationId xmlns:a16="http://schemas.microsoft.com/office/drawing/2014/main" id="{934E1741-2E7E-4486-9801-E5D21F655CCF}"/>
              </a:ext>
            </a:extLst>
          </p:cNvPr>
          <p:cNvGraphicFramePr>
            <a:graphicFrameLocks noGrp="1"/>
          </p:cNvGraphicFramePr>
          <p:nvPr>
            <p:extLst>
              <p:ext uri="{D42A27DB-BD31-4B8C-83A1-F6EECF244321}">
                <p14:modId xmlns:p14="http://schemas.microsoft.com/office/powerpoint/2010/main" val="1514525007"/>
              </p:ext>
            </p:extLst>
          </p:nvPr>
        </p:nvGraphicFramePr>
        <p:xfrm>
          <a:off x="22414425" y="25289366"/>
          <a:ext cx="8556738" cy="2514600"/>
        </p:xfrm>
        <a:graphic>
          <a:graphicData uri="http://schemas.openxmlformats.org/drawingml/2006/table">
            <a:tbl>
              <a:tblPr>
                <a:tableStyleId>{2D5ABB26-0587-4C30-8999-92F81FD0307C}</a:tableStyleId>
              </a:tblPr>
              <a:tblGrid>
                <a:gridCol w="1186375">
                  <a:extLst>
                    <a:ext uri="{9D8B030D-6E8A-4147-A177-3AD203B41FA5}">
                      <a16:colId xmlns:a16="http://schemas.microsoft.com/office/drawing/2014/main" val="516756632"/>
                    </a:ext>
                  </a:extLst>
                </a:gridCol>
                <a:gridCol w="7370363">
                  <a:extLst>
                    <a:ext uri="{9D8B030D-6E8A-4147-A177-3AD203B41FA5}">
                      <a16:colId xmlns:a16="http://schemas.microsoft.com/office/drawing/2014/main" val="3175126870"/>
                    </a:ext>
                  </a:extLst>
                </a:gridCol>
              </a:tblGrid>
              <a:tr h="228600">
                <a:tc gridSpan="2">
                  <a:txBody>
                    <a:bodyPr/>
                    <a:lstStyle/>
                    <a:p>
                      <a:pPr algn="ctr" fontAlgn="ctr">
                        <a:lnSpc>
                          <a:spcPct val="150000"/>
                        </a:lnSpc>
                      </a:pPr>
                      <a:r>
                        <a:rPr lang="en-US" sz="1800" b="0" u="none" strike="noStrike" dirty="0">
                          <a:effectLst/>
                          <a:latin typeface="Roboto" pitchFamily="2" charset="0"/>
                          <a:ea typeface="Roboto" pitchFamily="2" charset="0"/>
                        </a:rPr>
                        <a:t>Friedman rank sum test</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14505243"/>
                  </a:ext>
                </a:extLst>
              </a:tr>
              <a:tr h="228600">
                <a:tc>
                  <a:txBody>
                    <a:bodyPr/>
                    <a:lstStyle/>
                    <a:p>
                      <a:pPr algn="ctr" fontAlgn="b">
                        <a:lnSpc>
                          <a:spcPct val="150000"/>
                        </a:lnSpc>
                      </a:pPr>
                      <a:r>
                        <a:rPr lang="en-US" sz="1800" b="0" u="none" strike="noStrike" dirty="0">
                          <a:effectLst/>
                          <a:latin typeface="Roboto" pitchFamily="2" charset="0"/>
                          <a:ea typeface="Roboto" pitchFamily="2" charset="0"/>
                        </a:rPr>
                        <a:t>Groups </a:t>
                      </a:r>
                      <a:endParaRPr lang="en-US" sz="18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800" b="0" u="none" strike="noStrike" dirty="0">
                          <a:effectLst/>
                          <a:latin typeface="Roboto" pitchFamily="2" charset="0"/>
                          <a:ea typeface="Roboto" pitchFamily="2" charset="0"/>
                        </a:rPr>
                        <a:t>Stats</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80991"/>
                  </a:ext>
                </a:extLst>
              </a:tr>
              <a:tr h="228600">
                <a:tc>
                  <a:txBody>
                    <a:bodyPr/>
                    <a:lstStyle/>
                    <a:p>
                      <a:pPr algn="ctr" fontAlgn="b">
                        <a:lnSpc>
                          <a:spcPct val="150000"/>
                        </a:lnSpc>
                      </a:pPr>
                      <a:r>
                        <a:rPr lang="en-US" sz="1800" b="0" u="none" strike="noStrike" dirty="0">
                          <a:effectLst/>
                          <a:latin typeface="Roboto" pitchFamily="2" charset="0"/>
                          <a:ea typeface="Roboto" pitchFamily="2" charset="0"/>
                        </a:rPr>
                        <a:t>SOA 66</a:t>
                      </a:r>
                      <a:endParaRPr lang="en-US" sz="18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l" fontAlgn="ctr">
                        <a:lnSpc>
                          <a:spcPct val="150000"/>
                        </a:lnSpc>
                      </a:pPr>
                      <a:r>
                        <a:rPr lang="en-US" sz="1800" b="0" u="none" strike="noStrike" dirty="0">
                          <a:effectLst/>
                          <a:latin typeface="Roboto" pitchFamily="2" charset="0"/>
                          <a:ea typeface="Roboto" pitchFamily="2" charset="0"/>
                        </a:rPr>
                        <a:t>Friedman chi-squared = 12.333,  </a:t>
                      </a:r>
                      <a:r>
                        <a:rPr lang="en-US" sz="1800" b="0" u="none" strike="noStrike" dirty="0" err="1">
                          <a:effectLst/>
                          <a:latin typeface="Roboto" pitchFamily="2" charset="0"/>
                          <a:ea typeface="Roboto" pitchFamily="2" charset="0"/>
                        </a:rPr>
                        <a:t>df</a:t>
                      </a:r>
                      <a:r>
                        <a:rPr lang="en-US" sz="1800" b="0" u="none" strike="noStrike" dirty="0">
                          <a:effectLst/>
                          <a:latin typeface="Roboto" pitchFamily="2" charset="0"/>
                          <a:ea typeface="Roboto" pitchFamily="2" charset="0"/>
                        </a:rPr>
                        <a:t> = 2, p-value = 0.002098</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4164384"/>
                  </a:ext>
                </a:extLst>
              </a:tr>
              <a:tr h="228600">
                <a:tc>
                  <a:txBody>
                    <a:bodyPr/>
                    <a:lstStyle/>
                    <a:p>
                      <a:pPr algn="ctr" fontAlgn="b">
                        <a:lnSpc>
                          <a:spcPct val="150000"/>
                        </a:lnSpc>
                      </a:pPr>
                      <a:r>
                        <a:rPr lang="en-US" sz="1800" b="0" u="none" strike="noStrike" dirty="0">
                          <a:effectLst/>
                          <a:latin typeface="Roboto" pitchFamily="2" charset="0"/>
                          <a:ea typeface="Roboto" pitchFamily="2" charset="0"/>
                        </a:rPr>
                        <a:t>SOA 150</a:t>
                      </a:r>
                      <a:endParaRPr lang="en-US" sz="1800" b="0" i="0" u="none" strike="noStrike" dirty="0">
                        <a:solidFill>
                          <a:srgbClr val="000000"/>
                        </a:solidFill>
                        <a:effectLst/>
                        <a:latin typeface="Roboto" pitchFamily="2" charset="0"/>
                        <a:ea typeface="Roboto" pitchFamily="2" charset="0"/>
                      </a:endParaRPr>
                    </a:p>
                  </a:txBody>
                  <a:tcPr marL="7620" marR="7620" marT="7620" marB="0" anchor="b"/>
                </a:tc>
                <a:tc>
                  <a:txBody>
                    <a:bodyPr/>
                    <a:lstStyle/>
                    <a:p>
                      <a:pPr algn="l" fontAlgn="ctr">
                        <a:lnSpc>
                          <a:spcPct val="150000"/>
                        </a:lnSpc>
                      </a:pPr>
                      <a:r>
                        <a:rPr lang="en-US" sz="1800" b="0" u="none" strike="noStrike" dirty="0">
                          <a:effectLst/>
                          <a:latin typeface="Roboto" pitchFamily="2" charset="0"/>
                          <a:ea typeface="Roboto" pitchFamily="2" charset="0"/>
                        </a:rPr>
                        <a:t>Friedman chi-squared = 7,            </a:t>
                      </a:r>
                      <a:r>
                        <a:rPr lang="en-US" sz="1800" b="0" u="none" strike="noStrike" dirty="0" err="1">
                          <a:effectLst/>
                          <a:latin typeface="Roboto" pitchFamily="2" charset="0"/>
                          <a:ea typeface="Roboto" pitchFamily="2" charset="0"/>
                        </a:rPr>
                        <a:t>df</a:t>
                      </a:r>
                      <a:r>
                        <a:rPr lang="en-US" sz="1800" b="0" u="none" strike="noStrike" dirty="0">
                          <a:effectLst/>
                          <a:latin typeface="Roboto" pitchFamily="2" charset="0"/>
                          <a:ea typeface="Roboto" pitchFamily="2" charset="0"/>
                        </a:rPr>
                        <a:t> = 2, p-value = 0.0302</a:t>
                      </a:r>
                      <a:endParaRPr lang="en-US" sz="1800" b="0" i="0" u="none" strike="noStrike" dirty="0">
                        <a:solidFill>
                          <a:srgbClr val="000000"/>
                        </a:solidFill>
                        <a:effectLst/>
                        <a:latin typeface="Roboto" pitchFamily="2" charset="0"/>
                        <a:ea typeface="Roboto" pitchFamily="2" charset="0"/>
                      </a:endParaRPr>
                    </a:p>
                  </a:txBody>
                  <a:tcPr marL="7620" marR="7620" marT="7620" marB="0" anchor="ctr"/>
                </a:tc>
                <a:extLst>
                  <a:ext uri="{0D108BD9-81ED-4DB2-BD59-A6C34878D82A}">
                    <a16:rowId xmlns:a16="http://schemas.microsoft.com/office/drawing/2014/main" val="731022119"/>
                  </a:ext>
                </a:extLst>
              </a:tr>
              <a:tr h="228600">
                <a:tc>
                  <a:txBody>
                    <a:bodyPr/>
                    <a:lstStyle/>
                    <a:p>
                      <a:pPr algn="ctr" fontAlgn="b">
                        <a:lnSpc>
                          <a:spcPct val="150000"/>
                        </a:lnSpc>
                      </a:pPr>
                      <a:r>
                        <a:rPr lang="en-US" sz="1800" b="0" u="none" strike="noStrike" dirty="0">
                          <a:effectLst/>
                          <a:latin typeface="Roboto" pitchFamily="2" charset="0"/>
                          <a:ea typeface="Roboto" pitchFamily="2" charset="0"/>
                        </a:rPr>
                        <a:t>SOA 233</a:t>
                      </a:r>
                      <a:endParaRPr lang="en-US" sz="1800" b="0" i="0" u="none" strike="noStrike" dirty="0">
                        <a:solidFill>
                          <a:srgbClr val="000000"/>
                        </a:solidFill>
                        <a:effectLst/>
                        <a:latin typeface="Roboto" pitchFamily="2" charset="0"/>
                        <a:ea typeface="Roboto" pitchFamily="2" charset="0"/>
                      </a:endParaRPr>
                    </a:p>
                  </a:txBody>
                  <a:tcPr marL="7620" marR="7620" marT="7620" marB="0" anchor="b"/>
                </a:tc>
                <a:tc>
                  <a:txBody>
                    <a:bodyPr/>
                    <a:lstStyle/>
                    <a:p>
                      <a:pPr algn="l" fontAlgn="ctr">
                        <a:lnSpc>
                          <a:spcPct val="150000"/>
                        </a:lnSpc>
                      </a:pPr>
                      <a:r>
                        <a:rPr lang="en-US" sz="1800" b="0" u="none" strike="noStrike" dirty="0">
                          <a:effectLst/>
                          <a:latin typeface="Roboto" pitchFamily="2" charset="0"/>
                          <a:ea typeface="Roboto" pitchFamily="2" charset="0"/>
                        </a:rPr>
                        <a:t>Friedman chi-squared = 2.7407,  </a:t>
                      </a:r>
                      <a:r>
                        <a:rPr lang="en-US" sz="1800" b="0" u="none" strike="noStrike" dirty="0" err="1">
                          <a:effectLst/>
                          <a:latin typeface="Roboto" pitchFamily="2" charset="0"/>
                          <a:ea typeface="Roboto" pitchFamily="2" charset="0"/>
                        </a:rPr>
                        <a:t>df</a:t>
                      </a:r>
                      <a:r>
                        <a:rPr lang="en-US" sz="1800" b="0" u="none" strike="noStrike" dirty="0">
                          <a:effectLst/>
                          <a:latin typeface="Roboto" pitchFamily="2" charset="0"/>
                          <a:ea typeface="Roboto" pitchFamily="2" charset="0"/>
                        </a:rPr>
                        <a:t> = 2, p-value = 0.254</a:t>
                      </a:r>
                      <a:endParaRPr lang="en-US" sz="1800" b="0" i="0" u="none" strike="noStrike" dirty="0">
                        <a:solidFill>
                          <a:srgbClr val="000000"/>
                        </a:solidFill>
                        <a:effectLst/>
                        <a:latin typeface="Roboto" pitchFamily="2" charset="0"/>
                        <a:ea typeface="Roboto" pitchFamily="2" charset="0"/>
                      </a:endParaRPr>
                    </a:p>
                  </a:txBody>
                  <a:tcPr marL="7620" marR="7620" marT="7620" marB="0" anchor="ctr"/>
                </a:tc>
                <a:extLst>
                  <a:ext uri="{0D108BD9-81ED-4DB2-BD59-A6C34878D82A}">
                    <a16:rowId xmlns:a16="http://schemas.microsoft.com/office/drawing/2014/main" val="2169608570"/>
                  </a:ext>
                </a:extLst>
              </a:tr>
              <a:tr h="228600">
                <a:tc>
                  <a:txBody>
                    <a:bodyPr/>
                    <a:lstStyle/>
                    <a:p>
                      <a:pPr algn="ctr" fontAlgn="b">
                        <a:lnSpc>
                          <a:spcPct val="150000"/>
                        </a:lnSpc>
                      </a:pPr>
                      <a:r>
                        <a:rPr lang="en-US" sz="1800" b="0" u="none" strike="noStrike" dirty="0">
                          <a:effectLst/>
                          <a:latin typeface="Roboto" pitchFamily="2" charset="0"/>
                          <a:ea typeface="Roboto" pitchFamily="2" charset="0"/>
                        </a:rPr>
                        <a:t>SOA 317</a:t>
                      </a:r>
                      <a:endParaRPr lang="en-US" sz="18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en-US" sz="1800" b="0" u="none" strike="noStrike" dirty="0">
                          <a:effectLst/>
                          <a:latin typeface="Roboto" pitchFamily="2" charset="0"/>
                          <a:ea typeface="Roboto" pitchFamily="2" charset="0"/>
                        </a:rPr>
                        <a:t>Friedman chi-squared = 6.72,       </a:t>
                      </a:r>
                      <a:r>
                        <a:rPr lang="en-US" sz="1800" b="0" u="none" strike="noStrike" dirty="0" err="1">
                          <a:effectLst/>
                          <a:latin typeface="Roboto" pitchFamily="2" charset="0"/>
                          <a:ea typeface="Roboto" pitchFamily="2" charset="0"/>
                        </a:rPr>
                        <a:t>df</a:t>
                      </a:r>
                      <a:r>
                        <a:rPr lang="en-US" sz="1800" b="0" u="none" strike="noStrike" dirty="0">
                          <a:effectLst/>
                          <a:latin typeface="Roboto" pitchFamily="2" charset="0"/>
                          <a:ea typeface="Roboto" pitchFamily="2" charset="0"/>
                        </a:rPr>
                        <a:t> = 2, p-value = 0.03474</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0251736"/>
                  </a:ext>
                </a:extLst>
              </a:tr>
            </a:tbl>
          </a:graphicData>
        </a:graphic>
      </p:graphicFrame>
      <p:pic>
        <p:nvPicPr>
          <p:cNvPr id="5" name="Picture 4">
            <a:extLst>
              <a:ext uri="{FF2B5EF4-FFF2-40B4-BE49-F238E27FC236}">
                <a16:creationId xmlns:a16="http://schemas.microsoft.com/office/drawing/2014/main" id="{7030BF71-BFA1-4482-B05A-E6FEC06C4753}"/>
              </a:ext>
            </a:extLst>
          </p:cNvPr>
          <p:cNvPicPr>
            <a:picLocks noChangeAspect="1"/>
          </p:cNvPicPr>
          <p:nvPr/>
        </p:nvPicPr>
        <p:blipFill rotWithShape="1">
          <a:blip r:embed="rId5"/>
          <a:srcRect l="3822" t="-9319" r="-3822" b="9319"/>
          <a:stretch/>
        </p:blipFill>
        <p:spPr>
          <a:xfrm>
            <a:off x="11135397" y="3952059"/>
            <a:ext cx="7638123" cy="4718133"/>
          </a:xfrm>
          <a:prstGeom prst="rect">
            <a:avLst/>
          </a:prstGeom>
        </p:spPr>
      </p:pic>
      <p:pic>
        <p:nvPicPr>
          <p:cNvPr id="6" name="Picture 5">
            <a:extLst>
              <a:ext uri="{FF2B5EF4-FFF2-40B4-BE49-F238E27FC236}">
                <a16:creationId xmlns:a16="http://schemas.microsoft.com/office/drawing/2014/main" id="{1953250C-6B70-4DFB-B5A7-8D62C06AB55A}"/>
              </a:ext>
            </a:extLst>
          </p:cNvPr>
          <p:cNvPicPr>
            <a:picLocks noChangeAspect="1"/>
          </p:cNvPicPr>
          <p:nvPr/>
        </p:nvPicPr>
        <p:blipFill>
          <a:blip r:embed="rId6"/>
          <a:stretch>
            <a:fillRect/>
          </a:stretch>
        </p:blipFill>
        <p:spPr>
          <a:xfrm>
            <a:off x="10750947" y="8469686"/>
            <a:ext cx="8257974" cy="5096349"/>
          </a:xfrm>
          <a:prstGeom prst="rect">
            <a:avLst/>
          </a:prstGeom>
        </p:spPr>
      </p:pic>
      <p:pic>
        <p:nvPicPr>
          <p:cNvPr id="10" name="Picture 9">
            <a:extLst>
              <a:ext uri="{FF2B5EF4-FFF2-40B4-BE49-F238E27FC236}">
                <a16:creationId xmlns:a16="http://schemas.microsoft.com/office/drawing/2014/main" id="{C0417D36-AB7F-4608-8056-F19F889D80D6}"/>
              </a:ext>
            </a:extLst>
          </p:cNvPr>
          <p:cNvPicPr>
            <a:picLocks noChangeAspect="1"/>
          </p:cNvPicPr>
          <p:nvPr/>
        </p:nvPicPr>
        <p:blipFill>
          <a:blip r:embed="rId7"/>
          <a:stretch>
            <a:fillRect/>
          </a:stretch>
        </p:blipFill>
        <p:spPr>
          <a:xfrm>
            <a:off x="10750947" y="13318570"/>
            <a:ext cx="8257974" cy="5096349"/>
          </a:xfrm>
          <a:prstGeom prst="rect">
            <a:avLst/>
          </a:prstGeom>
        </p:spPr>
      </p:pic>
      <p:grpSp>
        <p:nvGrpSpPr>
          <p:cNvPr id="72" name="Group 71">
            <a:extLst>
              <a:ext uri="{FF2B5EF4-FFF2-40B4-BE49-F238E27FC236}">
                <a16:creationId xmlns:a16="http://schemas.microsoft.com/office/drawing/2014/main" id="{B0DA6854-D967-4AE4-BE99-B45DC8FFC514}"/>
              </a:ext>
            </a:extLst>
          </p:cNvPr>
          <p:cNvGrpSpPr/>
          <p:nvPr/>
        </p:nvGrpSpPr>
        <p:grpSpPr>
          <a:xfrm>
            <a:off x="426081" y="33259806"/>
            <a:ext cx="9342800" cy="7369919"/>
            <a:chOff x="13578840" y="8634109"/>
            <a:chExt cx="9342800" cy="7369919"/>
          </a:xfrm>
        </p:grpSpPr>
        <p:sp>
          <p:nvSpPr>
            <p:cNvPr id="75" name="Rectangle: Rounded Corners 74">
              <a:extLst>
                <a:ext uri="{FF2B5EF4-FFF2-40B4-BE49-F238E27FC236}">
                  <a16:creationId xmlns:a16="http://schemas.microsoft.com/office/drawing/2014/main" id="{62577B34-EE14-4D0A-92C3-2CF15AC404DC}"/>
                </a:ext>
              </a:extLst>
            </p:cNvPr>
            <p:cNvSpPr/>
            <p:nvPr/>
          </p:nvSpPr>
          <p:spPr>
            <a:xfrm>
              <a:off x="13903972" y="9496083"/>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sp>
          <p:nvSpPr>
            <p:cNvPr id="76" name="Rectangle: Rounded Corners 75">
              <a:extLst>
                <a:ext uri="{FF2B5EF4-FFF2-40B4-BE49-F238E27FC236}">
                  <a16:creationId xmlns:a16="http://schemas.microsoft.com/office/drawing/2014/main" id="{58E2F95B-D737-4B4A-9536-3F16ABB6ECE7}"/>
                </a:ext>
              </a:extLst>
            </p:cNvPr>
            <p:cNvSpPr/>
            <p:nvPr/>
          </p:nvSpPr>
          <p:spPr>
            <a:xfrm>
              <a:off x="15592600" y="10489231"/>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sp>
          <p:nvSpPr>
            <p:cNvPr id="77" name="CuadroTexto 73">
              <a:extLst>
                <a:ext uri="{FF2B5EF4-FFF2-40B4-BE49-F238E27FC236}">
                  <a16:creationId xmlns:a16="http://schemas.microsoft.com/office/drawing/2014/main" id="{C2F6A314-D744-4C99-B4F9-6F4493A49FD8}"/>
                </a:ext>
              </a:extLst>
            </p:cNvPr>
            <p:cNvSpPr txBox="1"/>
            <p:nvPr/>
          </p:nvSpPr>
          <p:spPr>
            <a:xfrm>
              <a:off x="14525378" y="9857085"/>
              <a:ext cx="754337" cy="707886"/>
            </a:xfrm>
            <a:prstGeom prst="rect">
              <a:avLst/>
            </a:prstGeom>
            <a:noFill/>
          </p:spPr>
          <p:txBody>
            <a:bodyPr wrap="square" rtlCol="0">
              <a:spAutoFit/>
            </a:bodyPr>
            <a:lstStyle/>
            <a:p>
              <a:pPr algn="ctr"/>
              <a:r>
                <a:rPr lang="es-AR" sz="4000" dirty="0">
                  <a:solidFill>
                    <a:schemeClr val="bg1"/>
                  </a:solidFill>
                  <a:latin typeface="Roboto" pitchFamily="2" charset="0"/>
                  <a:ea typeface="Roboto" pitchFamily="2" charset="0"/>
                </a:rPr>
                <a:t>+</a:t>
              </a:r>
            </a:p>
          </p:txBody>
        </p:sp>
        <p:pic>
          <p:nvPicPr>
            <p:cNvPr id="78"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B636D518-BC09-4A59-A3A3-7E2E7590143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72415" y="10607249"/>
              <a:ext cx="1468439" cy="11938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9" name="Rectangle: Rounded Corners 78">
              <a:extLst>
                <a:ext uri="{FF2B5EF4-FFF2-40B4-BE49-F238E27FC236}">
                  <a16:creationId xmlns:a16="http://schemas.microsoft.com/office/drawing/2014/main" id="{911A3A28-BF39-4983-B408-C76806A6BF39}"/>
                </a:ext>
              </a:extLst>
            </p:cNvPr>
            <p:cNvSpPr/>
            <p:nvPr/>
          </p:nvSpPr>
          <p:spPr>
            <a:xfrm>
              <a:off x="17286573" y="11501087"/>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Roboto" pitchFamily="2" charset="0"/>
                <a:ea typeface="Roboto" pitchFamily="2" charset="0"/>
              </a:endParaRPr>
            </a:p>
          </p:txBody>
        </p:sp>
        <p:pic>
          <p:nvPicPr>
            <p:cNvPr id="80" name="Picture 8" descr="https://lh4.googleusercontent.com/gCfwcBtCBqxGZDb4-uIsC8x7HVTVkVqjPKLgQVlh7CJjfY3LJeKIb2-grL2S9eKVMVXsNl0-BOhi6dbfR-b2V48H-NyIVJIxX9CzHKbMnWCrMfXMt-n_t5Ah7sQ7dWyRWi9cJDk6qIiw2bYPiA">
              <a:extLst>
                <a:ext uri="{FF2B5EF4-FFF2-40B4-BE49-F238E27FC236}">
                  <a16:creationId xmlns:a16="http://schemas.microsoft.com/office/drawing/2014/main" id="{4BC1AAFE-730E-49C8-91B0-08BADD0E6D2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89599" y="11625500"/>
              <a:ext cx="1402995" cy="11773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1" name="Rectangle: Rounded Corners 80">
              <a:extLst>
                <a:ext uri="{FF2B5EF4-FFF2-40B4-BE49-F238E27FC236}">
                  <a16:creationId xmlns:a16="http://schemas.microsoft.com/office/drawing/2014/main" id="{05F7C9DB-6F63-4C6E-B1B6-58F7A82B94B3}"/>
                </a:ext>
              </a:extLst>
            </p:cNvPr>
            <p:cNvSpPr/>
            <p:nvPr/>
          </p:nvSpPr>
          <p:spPr>
            <a:xfrm>
              <a:off x="18837370" y="12663327"/>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pic>
          <p:nvPicPr>
            <p:cNvPr id="82" name="Picture 9" descr="https://lh5.googleusercontent.com/8HrqTe3rSZgv68WF_cKAepi0h_cr-bRqFX0Pa87iLPOnOjcI7ZXhUYn3ODVt3MqvTXE3T9sJsmkqqBisCiSqsNPeOiUfiIs7W5eRuEXNY__yqfvjQXGlr2arOaZcmp6oQicsnlYBWmCKUXaJlg">
              <a:extLst>
                <a:ext uri="{FF2B5EF4-FFF2-40B4-BE49-F238E27FC236}">
                  <a16:creationId xmlns:a16="http://schemas.microsoft.com/office/drawing/2014/main" id="{89ED9816-178E-4775-9282-88E79BDBB0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22709" y="12784076"/>
              <a:ext cx="1468439" cy="11938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3" name="Rectangle: Rounded Corners 82">
              <a:extLst>
                <a:ext uri="{FF2B5EF4-FFF2-40B4-BE49-F238E27FC236}">
                  <a16:creationId xmlns:a16="http://schemas.microsoft.com/office/drawing/2014/main" id="{67163A21-1542-49AC-BDF6-089C25C81E9C}"/>
                </a:ext>
              </a:extLst>
            </p:cNvPr>
            <p:cNvSpPr/>
            <p:nvPr/>
          </p:nvSpPr>
          <p:spPr>
            <a:xfrm>
              <a:off x="20924490" y="13818281"/>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pic>
          <p:nvPicPr>
            <p:cNvPr id="84" name="Picture 10" descr="https://lh5.googleusercontent.com/HphPSZFJFO1ySmpHlLnV0EKsVmP_vwg0Q3TW5BvPAX9eHfr_7XD9ozzfOI2_2Iau4iiC3mDgAB5Xcwz86RI5eAvApNevwtbGOi2A12fsEW7V3IUjdfaamUtb_6tCIzpefGV6ECXmRH5OJoORVA">
              <a:extLst>
                <a:ext uri="{FF2B5EF4-FFF2-40B4-BE49-F238E27FC236}">
                  <a16:creationId xmlns:a16="http://schemas.microsoft.com/office/drawing/2014/main" id="{817F8867-24DC-4D4C-91F7-839DDE3DDC3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275335" y="13927809"/>
              <a:ext cx="1380402" cy="12108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85" name="Straight Arrow Connector 84">
              <a:extLst>
                <a:ext uri="{FF2B5EF4-FFF2-40B4-BE49-F238E27FC236}">
                  <a16:creationId xmlns:a16="http://schemas.microsoft.com/office/drawing/2014/main" id="{B039D675-519F-4696-91D1-144C866ECEC8}"/>
                </a:ext>
              </a:extLst>
            </p:cNvPr>
            <p:cNvCxnSpPr>
              <a:cxnSpLocks/>
            </p:cNvCxnSpPr>
            <p:nvPr/>
          </p:nvCxnSpPr>
          <p:spPr>
            <a:xfrm>
              <a:off x="17138921" y="13319138"/>
              <a:ext cx="3618397" cy="1780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43FF64-7466-49D6-8DDE-FDBFD5A90E9D}"/>
                </a:ext>
              </a:extLst>
            </p:cNvPr>
            <p:cNvCxnSpPr>
              <a:cxnSpLocks/>
            </p:cNvCxnSpPr>
            <p:nvPr/>
          </p:nvCxnSpPr>
          <p:spPr>
            <a:xfrm>
              <a:off x="13578840" y="12387836"/>
              <a:ext cx="6716586" cy="310848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FF78EDFC-57CB-4E8C-9DDC-2815A61360BA}"/>
                </a:ext>
              </a:extLst>
            </p:cNvPr>
            <p:cNvSpPr/>
            <p:nvPr/>
          </p:nvSpPr>
          <p:spPr>
            <a:xfrm>
              <a:off x="20912679" y="11086040"/>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sp>
          <p:nvSpPr>
            <p:cNvPr id="88" name="Rectangle: Rounded Corners 87">
              <a:extLst>
                <a:ext uri="{FF2B5EF4-FFF2-40B4-BE49-F238E27FC236}">
                  <a16:creationId xmlns:a16="http://schemas.microsoft.com/office/drawing/2014/main" id="{80B10229-1024-43EB-A091-BE841BE533DD}"/>
                </a:ext>
              </a:extLst>
            </p:cNvPr>
            <p:cNvSpPr/>
            <p:nvPr/>
          </p:nvSpPr>
          <p:spPr>
            <a:xfrm>
              <a:off x="20912679" y="9092109"/>
              <a:ext cx="1997150" cy="142988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Roboto" pitchFamily="2" charset="0"/>
                <a:ea typeface="Roboto" pitchFamily="2" charset="0"/>
              </a:endParaRPr>
            </a:p>
          </p:txBody>
        </p:sp>
        <p:pic>
          <p:nvPicPr>
            <p:cNvPr id="89" name="Picture 88">
              <a:extLst>
                <a:ext uri="{FF2B5EF4-FFF2-40B4-BE49-F238E27FC236}">
                  <a16:creationId xmlns:a16="http://schemas.microsoft.com/office/drawing/2014/main" id="{B2E04AFE-3B41-48AF-8F9C-9D6FFF933A53}"/>
                </a:ext>
              </a:extLst>
            </p:cNvPr>
            <p:cNvPicPr>
              <a:picLocks noChangeAspect="1"/>
            </p:cNvPicPr>
            <p:nvPr/>
          </p:nvPicPr>
          <p:blipFill rotWithShape="1">
            <a:blip r:embed="rId11"/>
            <a:srcRect t="15653"/>
            <a:stretch/>
          </p:blipFill>
          <p:spPr>
            <a:xfrm>
              <a:off x="21186462" y="9269445"/>
              <a:ext cx="1449584" cy="1021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0" name="Picture 89">
              <a:extLst>
                <a:ext uri="{FF2B5EF4-FFF2-40B4-BE49-F238E27FC236}">
                  <a16:creationId xmlns:a16="http://schemas.microsoft.com/office/drawing/2014/main" id="{1258E790-03C3-45AC-B87B-D797CDE15687}"/>
                </a:ext>
              </a:extLst>
            </p:cNvPr>
            <p:cNvPicPr>
              <a:picLocks noChangeAspect="1"/>
            </p:cNvPicPr>
            <p:nvPr/>
          </p:nvPicPr>
          <p:blipFill rotWithShape="1">
            <a:blip r:embed="rId12"/>
            <a:srcRect b="3796"/>
            <a:stretch/>
          </p:blipFill>
          <p:spPr>
            <a:xfrm>
              <a:off x="21224464" y="11218553"/>
              <a:ext cx="1389573" cy="11648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1" name="TextBox 90">
              <a:extLst>
                <a:ext uri="{FF2B5EF4-FFF2-40B4-BE49-F238E27FC236}">
                  <a16:creationId xmlns:a16="http://schemas.microsoft.com/office/drawing/2014/main" id="{8E245C15-EE13-4A62-8946-06B71E580F29}"/>
                </a:ext>
              </a:extLst>
            </p:cNvPr>
            <p:cNvSpPr txBox="1"/>
            <p:nvPr/>
          </p:nvSpPr>
          <p:spPr>
            <a:xfrm>
              <a:off x="13905482" y="8970672"/>
              <a:ext cx="2043208" cy="369332"/>
            </a:xfrm>
            <a:prstGeom prst="rect">
              <a:avLst/>
            </a:prstGeom>
            <a:noFill/>
          </p:spPr>
          <p:txBody>
            <a:bodyPr wrap="square" rtlCol="0">
              <a:spAutoFit/>
            </a:bodyPr>
            <a:lstStyle/>
            <a:p>
              <a:r>
                <a:rPr lang="en-US" dirty="0">
                  <a:latin typeface="Roboto" pitchFamily="2" charset="0"/>
                  <a:ea typeface="Roboto" pitchFamily="2" charset="0"/>
                </a:rPr>
                <a:t>Fixation  (500 ms)</a:t>
              </a:r>
            </a:p>
          </p:txBody>
        </p:sp>
        <p:sp>
          <p:nvSpPr>
            <p:cNvPr id="92" name="TextBox 91">
              <a:extLst>
                <a:ext uri="{FF2B5EF4-FFF2-40B4-BE49-F238E27FC236}">
                  <a16:creationId xmlns:a16="http://schemas.microsoft.com/office/drawing/2014/main" id="{452C51BD-CABA-4448-AB47-61893BD543EF}"/>
                </a:ext>
              </a:extLst>
            </p:cNvPr>
            <p:cNvSpPr txBox="1"/>
            <p:nvPr/>
          </p:nvSpPr>
          <p:spPr>
            <a:xfrm>
              <a:off x="15948690" y="9815991"/>
              <a:ext cx="1707104" cy="646331"/>
            </a:xfrm>
            <a:prstGeom prst="rect">
              <a:avLst/>
            </a:prstGeom>
            <a:noFill/>
          </p:spPr>
          <p:txBody>
            <a:bodyPr wrap="square" rtlCol="0">
              <a:spAutoFit/>
            </a:bodyPr>
            <a:lstStyle/>
            <a:p>
              <a:pPr algn="ctr"/>
              <a:r>
                <a:rPr lang="en-US" dirty="0">
                  <a:latin typeface="Roboto" pitchFamily="2" charset="0"/>
                  <a:ea typeface="Roboto" pitchFamily="2" charset="0"/>
                </a:rPr>
                <a:t>Forward Mask </a:t>
              </a:r>
            </a:p>
            <a:p>
              <a:pPr algn="ctr"/>
              <a:r>
                <a:rPr lang="en-US" dirty="0">
                  <a:latin typeface="Roboto" pitchFamily="2" charset="0"/>
                  <a:ea typeface="Roboto" pitchFamily="2" charset="0"/>
                </a:rPr>
                <a:t>(100 ms)</a:t>
              </a:r>
            </a:p>
          </p:txBody>
        </p:sp>
        <p:sp>
          <p:nvSpPr>
            <p:cNvPr id="93" name="TextBox 92">
              <a:extLst>
                <a:ext uri="{FF2B5EF4-FFF2-40B4-BE49-F238E27FC236}">
                  <a16:creationId xmlns:a16="http://schemas.microsoft.com/office/drawing/2014/main" id="{2A1DD963-0846-4A79-BCAA-204A76684CB2}"/>
                </a:ext>
              </a:extLst>
            </p:cNvPr>
            <p:cNvSpPr txBox="1"/>
            <p:nvPr/>
          </p:nvSpPr>
          <p:spPr>
            <a:xfrm>
              <a:off x="19179767" y="11959775"/>
              <a:ext cx="1685234" cy="646331"/>
            </a:xfrm>
            <a:prstGeom prst="rect">
              <a:avLst/>
            </a:prstGeom>
            <a:noFill/>
          </p:spPr>
          <p:txBody>
            <a:bodyPr wrap="square" rtlCol="0">
              <a:spAutoFit/>
            </a:bodyPr>
            <a:lstStyle/>
            <a:p>
              <a:pPr algn="ctr"/>
              <a:r>
                <a:rPr lang="en-US" dirty="0">
                  <a:latin typeface="Roboto" pitchFamily="2" charset="0"/>
                  <a:ea typeface="Roboto" pitchFamily="2" charset="0"/>
                </a:rPr>
                <a:t>Forward Mask </a:t>
              </a:r>
            </a:p>
            <a:p>
              <a:pPr algn="ctr"/>
              <a:r>
                <a:rPr lang="en-US" dirty="0">
                  <a:latin typeface="Roboto" pitchFamily="2" charset="0"/>
                  <a:ea typeface="Roboto" pitchFamily="2" charset="0"/>
                </a:rPr>
                <a:t>(variable)</a:t>
              </a:r>
            </a:p>
          </p:txBody>
        </p:sp>
        <p:sp>
          <p:nvSpPr>
            <p:cNvPr id="94" name="TextBox 93">
              <a:extLst>
                <a:ext uri="{FF2B5EF4-FFF2-40B4-BE49-F238E27FC236}">
                  <a16:creationId xmlns:a16="http://schemas.microsoft.com/office/drawing/2014/main" id="{F8F48DF2-B0E1-4CBA-B833-C0318C16658A}"/>
                </a:ext>
              </a:extLst>
            </p:cNvPr>
            <p:cNvSpPr txBox="1"/>
            <p:nvPr/>
          </p:nvSpPr>
          <p:spPr>
            <a:xfrm>
              <a:off x="21275335" y="8634109"/>
              <a:ext cx="1118066" cy="369332"/>
            </a:xfrm>
            <a:prstGeom prst="rect">
              <a:avLst/>
            </a:prstGeom>
            <a:noFill/>
          </p:spPr>
          <p:txBody>
            <a:bodyPr wrap="square" rtlCol="0">
              <a:spAutoFit/>
            </a:bodyPr>
            <a:lstStyle/>
            <a:p>
              <a:r>
                <a:rPr lang="en-US" b="1" dirty="0">
                  <a:latin typeface="Roboto" pitchFamily="2" charset="0"/>
                  <a:ea typeface="Roboto" pitchFamily="2" charset="0"/>
                </a:rPr>
                <a:t>TARGET</a:t>
              </a:r>
            </a:p>
          </p:txBody>
        </p:sp>
        <p:sp>
          <p:nvSpPr>
            <p:cNvPr id="95" name="TextBox 94">
              <a:extLst>
                <a:ext uri="{FF2B5EF4-FFF2-40B4-BE49-F238E27FC236}">
                  <a16:creationId xmlns:a16="http://schemas.microsoft.com/office/drawing/2014/main" id="{7E721D6E-59D0-4073-ABF7-FCB87233DE7D}"/>
                </a:ext>
              </a:extLst>
            </p:cNvPr>
            <p:cNvSpPr txBox="1"/>
            <p:nvPr/>
          </p:nvSpPr>
          <p:spPr>
            <a:xfrm>
              <a:off x="21336469" y="10517452"/>
              <a:ext cx="1165561" cy="369332"/>
            </a:xfrm>
            <a:prstGeom prst="rect">
              <a:avLst/>
            </a:prstGeom>
            <a:noFill/>
          </p:spPr>
          <p:txBody>
            <a:bodyPr wrap="square" rtlCol="0">
              <a:spAutoFit/>
            </a:bodyPr>
            <a:lstStyle/>
            <a:p>
              <a:r>
                <a:rPr lang="en-US" dirty="0">
                  <a:latin typeface="Roboto" pitchFamily="2" charset="0"/>
                  <a:ea typeface="Roboto" pitchFamily="2" charset="0"/>
                </a:rPr>
                <a:t>Unrelated</a:t>
              </a:r>
            </a:p>
          </p:txBody>
        </p:sp>
        <p:sp>
          <p:nvSpPr>
            <p:cNvPr id="96" name="TextBox 95">
              <a:extLst>
                <a:ext uri="{FF2B5EF4-FFF2-40B4-BE49-F238E27FC236}">
                  <a16:creationId xmlns:a16="http://schemas.microsoft.com/office/drawing/2014/main" id="{BEFC40F1-46C1-4972-89AF-087D04EAAA7C}"/>
                </a:ext>
              </a:extLst>
            </p:cNvPr>
            <p:cNvSpPr txBox="1"/>
            <p:nvPr/>
          </p:nvSpPr>
          <p:spPr>
            <a:xfrm>
              <a:off x="21375732" y="12528484"/>
              <a:ext cx="951883" cy="646331"/>
            </a:xfrm>
            <a:prstGeom prst="rect">
              <a:avLst/>
            </a:prstGeom>
            <a:noFill/>
          </p:spPr>
          <p:txBody>
            <a:bodyPr wrap="square" rtlCol="0">
              <a:spAutoFit/>
            </a:bodyPr>
            <a:lstStyle/>
            <a:p>
              <a:r>
                <a:rPr lang="en-US" dirty="0">
                  <a:latin typeface="Roboto" pitchFamily="2" charset="0"/>
                  <a:ea typeface="Roboto" pitchFamily="2" charset="0"/>
                </a:rPr>
                <a:t>Weekly Related</a:t>
              </a:r>
            </a:p>
          </p:txBody>
        </p:sp>
        <p:sp>
          <p:nvSpPr>
            <p:cNvPr id="97" name="TextBox 96">
              <a:extLst>
                <a:ext uri="{FF2B5EF4-FFF2-40B4-BE49-F238E27FC236}">
                  <a16:creationId xmlns:a16="http://schemas.microsoft.com/office/drawing/2014/main" id="{F52A7D19-5289-4EA7-951A-0988CA078EA7}"/>
                </a:ext>
              </a:extLst>
            </p:cNvPr>
            <p:cNvSpPr txBox="1"/>
            <p:nvPr/>
          </p:nvSpPr>
          <p:spPr>
            <a:xfrm>
              <a:off x="21388597" y="15357697"/>
              <a:ext cx="1225440" cy="646331"/>
            </a:xfrm>
            <a:prstGeom prst="rect">
              <a:avLst/>
            </a:prstGeom>
            <a:noFill/>
          </p:spPr>
          <p:txBody>
            <a:bodyPr wrap="square" rtlCol="0">
              <a:spAutoFit/>
            </a:bodyPr>
            <a:lstStyle/>
            <a:p>
              <a:pPr algn="ctr"/>
              <a:r>
                <a:rPr lang="en-US" dirty="0">
                  <a:latin typeface="Roboto" pitchFamily="2" charset="0"/>
                  <a:ea typeface="Roboto" pitchFamily="2" charset="0"/>
                </a:rPr>
                <a:t>Strongly Related</a:t>
              </a:r>
            </a:p>
          </p:txBody>
        </p:sp>
        <p:sp>
          <p:nvSpPr>
            <p:cNvPr id="98" name="TextBox 97">
              <a:extLst>
                <a:ext uri="{FF2B5EF4-FFF2-40B4-BE49-F238E27FC236}">
                  <a16:creationId xmlns:a16="http://schemas.microsoft.com/office/drawing/2014/main" id="{9DC16D65-CF55-4AE7-B766-A95FA640FE4A}"/>
                </a:ext>
              </a:extLst>
            </p:cNvPr>
            <p:cNvSpPr txBox="1"/>
            <p:nvPr/>
          </p:nvSpPr>
          <p:spPr>
            <a:xfrm>
              <a:off x="17707575" y="10823765"/>
              <a:ext cx="1441711" cy="646331"/>
            </a:xfrm>
            <a:prstGeom prst="rect">
              <a:avLst/>
            </a:prstGeom>
            <a:noFill/>
          </p:spPr>
          <p:txBody>
            <a:bodyPr wrap="square" rtlCol="0">
              <a:spAutoFit/>
            </a:bodyPr>
            <a:lstStyle/>
            <a:p>
              <a:pPr algn="ctr"/>
              <a:r>
                <a:rPr lang="en-US" b="1" dirty="0">
                  <a:latin typeface="Roboto" pitchFamily="2" charset="0"/>
                  <a:ea typeface="Roboto" pitchFamily="2" charset="0"/>
                </a:rPr>
                <a:t>PRIME</a:t>
              </a:r>
              <a:r>
                <a:rPr lang="en-US" dirty="0">
                  <a:latin typeface="Roboto" pitchFamily="2" charset="0"/>
                  <a:ea typeface="Roboto" pitchFamily="2" charset="0"/>
                </a:rPr>
                <a:t> </a:t>
              </a:r>
            </a:p>
            <a:p>
              <a:pPr algn="ctr"/>
              <a:r>
                <a:rPr lang="en-US" dirty="0">
                  <a:latin typeface="Roboto" pitchFamily="2" charset="0"/>
                  <a:ea typeface="Roboto" pitchFamily="2" charset="0"/>
                </a:rPr>
                <a:t>(33.5 ms)</a:t>
              </a:r>
            </a:p>
          </p:txBody>
        </p:sp>
        <p:sp>
          <p:nvSpPr>
            <p:cNvPr id="99" name="TextBox 98">
              <a:extLst>
                <a:ext uri="{FF2B5EF4-FFF2-40B4-BE49-F238E27FC236}">
                  <a16:creationId xmlns:a16="http://schemas.microsoft.com/office/drawing/2014/main" id="{FF1918CC-61BF-4807-92FA-24E04ABD64DE}"/>
                </a:ext>
              </a:extLst>
            </p:cNvPr>
            <p:cNvSpPr txBox="1"/>
            <p:nvPr/>
          </p:nvSpPr>
          <p:spPr>
            <a:xfrm rot="1580503">
              <a:off x="15804134" y="14006550"/>
              <a:ext cx="1800301" cy="369332"/>
            </a:xfrm>
            <a:prstGeom prst="rect">
              <a:avLst/>
            </a:prstGeom>
            <a:noFill/>
          </p:spPr>
          <p:txBody>
            <a:bodyPr wrap="square" rtlCol="0">
              <a:spAutoFit/>
            </a:bodyPr>
            <a:lstStyle/>
            <a:p>
              <a:pPr algn="ctr"/>
              <a:r>
                <a:rPr lang="en-US" b="1" dirty="0">
                  <a:latin typeface="Roboto" pitchFamily="2" charset="0"/>
                  <a:ea typeface="Roboto" pitchFamily="2" charset="0"/>
                </a:rPr>
                <a:t>TRIAL</a:t>
              </a:r>
            </a:p>
          </p:txBody>
        </p:sp>
        <p:sp>
          <p:nvSpPr>
            <p:cNvPr id="100" name="TextBox 99">
              <a:extLst>
                <a:ext uri="{FF2B5EF4-FFF2-40B4-BE49-F238E27FC236}">
                  <a16:creationId xmlns:a16="http://schemas.microsoft.com/office/drawing/2014/main" id="{A324E2F8-FF89-4CEF-8120-220C61CE8794}"/>
                </a:ext>
              </a:extLst>
            </p:cNvPr>
            <p:cNvSpPr txBox="1"/>
            <p:nvPr/>
          </p:nvSpPr>
          <p:spPr>
            <a:xfrm rot="1664669">
              <a:off x="17155700" y="14167955"/>
              <a:ext cx="2989921" cy="369332"/>
            </a:xfrm>
            <a:prstGeom prst="rect">
              <a:avLst/>
            </a:prstGeom>
            <a:noFill/>
          </p:spPr>
          <p:txBody>
            <a:bodyPr wrap="none" rtlCol="0">
              <a:spAutoFit/>
            </a:bodyPr>
            <a:lstStyle/>
            <a:p>
              <a:r>
                <a:rPr lang="en-US" b="1" dirty="0">
                  <a:latin typeface="Roboto" pitchFamily="2" charset="0"/>
                  <a:ea typeface="Roboto" pitchFamily="2" charset="0"/>
                </a:rPr>
                <a:t>Prime-Target SOA </a:t>
              </a:r>
              <a:r>
                <a:rPr lang="en-US" dirty="0">
                  <a:latin typeface="Roboto" pitchFamily="2" charset="0"/>
                  <a:ea typeface="Roboto" pitchFamily="2" charset="0"/>
                </a:rPr>
                <a:t>(variable)</a:t>
              </a:r>
            </a:p>
          </p:txBody>
        </p:sp>
      </p:grpSp>
      <p:sp>
        <p:nvSpPr>
          <p:cNvPr id="11" name="Rectangle 10">
            <a:extLst>
              <a:ext uri="{FF2B5EF4-FFF2-40B4-BE49-F238E27FC236}">
                <a16:creationId xmlns:a16="http://schemas.microsoft.com/office/drawing/2014/main" id="{B9087D2C-F8E7-4623-868E-2EDEF3C045CC}"/>
              </a:ext>
            </a:extLst>
          </p:cNvPr>
          <p:cNvSpPr/>
          <p:nvPr/>
        </p:nvSpPr>
        <p:spPr>
          <a:xfrm>
            <a:off x="502444" y="4593782"/>
            <a:ext cx="9936503" cy="7109639"/>
          </a:xfrm>
          <a:prstGeom prst="rect">
            <a:avLst/>
          </a:prstGeom>
        </p:spPr>
        <p:txBody>
          <a:bodyPr wrap="square">
            <a:spAutoFit/>
          </a:bodyPr>
          <a:lstStyle/>
          <a:p>
            <a:r>
              <a:rPr lang="en-US" sz="2400" dirty="0">
                <a:latin typeface="Roboto" pitchFamily="2" charset="0"/>
                <a:ea typeface="Roboto" pitchFamily="2" charset="0"/>
              </a:rPr>
              <a:t>Studies employing a masked priming paradigm have observed that subliminal stimuli could be processed on a semantic level. Semantic categorization of a consciously perceived stimulus could be facilitated by the presentation of a former stimulus that was not consciously perceived (subliminal). This facilitation is usually measured as the reaction time employed to respond to a task. When this facilitation occurs between congruent pairs of stimuli (from the same category) and does not occur between incongruent pairs (from different categories) is called congruency priming effect. Two principal factors modulate the subliminal priming effect, the semantic similarity between stimuli and the SOA. Semantic similarity refers to the similarity in meaning or overlap of features between two words. The greater the similarity, the bigger the facilitation. Another factor that modulates priming effect is the interval between the onset of the first stimulus and the onset of the second stimulus of the par (SOA: stimulus onset asynchrony), showing that the bigger the SOA, the lower priming effect. </a:t>
            </a:r>
          </a:p>
          <a:p>
            <a:r>
              <a:rPr lang="en-US" sz="2400" dirty="0">
                <a:latin typeface="Roboto" pitchFamily="2" charset="0"/>
                <a:ea typeface="Roboto" pitchFamily="2" charset="0"/>
              </a:rPr>
              <a:t>Despite the fact that these two phenomena have been extensively studied, it has not been studied the influence of semantic strength has not been studied together with SOA duration. </a:t>
            </a:r>
          </a:p>
        </p:txBody>
      </p:sp>
      <p:sp>
        <p:nvSpPr>
          <p:cNvPr id="12" name="AutoShape 2" descr="data:image/png;base64,iVBORw0KGgoAAAANSUhEUgAAATYAAACjCAMAAAA3vsLfAAABIFBMVEUAUpv///8AUJoATpkAS5gATZkAQJMARZUAQpQAPpIASJYASpcARJUAPZIATKEAT57g5fD9yTgmXaH3oRq0wtj/qACjs9EATaBririDmcBXeK/a4O0AOpEANo/3+/0ASZ8AMY3t8fgARqFJc6tCa6jR2OgdV55GbqqMoMV8lL7/0yj/zTKzwthng7XFzuHS2uidrc0AMo4ARKIAK4uif2eXe26IiH2xn2n/pArgmDfFrF5RYoucknXXtFXmv0nQkkbnmy68pmMAH4e6iFk4WpSDc3hraoSpgWNbcYxxe4R9goCQjHmpmW9WbI/zxj7hvExndohbcI7BqmCZkHZBY5Sbe2x4b37DjVCLdnTalj2xhlzwnyFwbILKkUk2WpVfZoc+V+LAAAAXXElEQVR4nO1cC3vaRrrWzGgkIQmEZSFAgLCMEBIYQeImceJcGzfZ9OJ2d92kac6m//9fnO+bARswvsTbPdk9O2+fuoCkubzz3WdUTVNQUFBQUFBQUFBQUFBQUFBQUFBQUFBQUFBQUFBQUFBQUFBQUFBQUFBQUFBQUFBQUFBQUFBQUFBQ+H8EKv7YNv3aA/mPgqNltkb5fK5TjfebX3s4/wFgwJTeIqTtmCUhgem9+fhW8XYTmJ9n1OgQklSqCSGdqtfYbXzn0X7N+9pD+zcG9Qkh3AwJKV02JSTiSNtvnvZx9zclc9vhmJwXQFvE3CJ3NY0bFa5571++bja/OdptKHHbCisvR5wlpG5qmq6f/+ztNzXvu8bRbk1r9vmf3Ce3rD+7yf9j6ChonNmpKaMO22Lw12uKb80Hr09o8/XL93+qyNnWtCTFF/BGOWeMca5vu8jhIlzScdhM3Mjgfh2bZzqC67btWgDXdrZ3Sh2rYhiG5bDbz2EOtGUaZRqzoVEznEVca/72+4ngDejzfgMzt7U77gBsgGlZ0CmMit4m4ONhDF22t3KwFTRttaIomrZa2uX27VZrKi4OuMajojVI/TSNWsUUyI5aiKLIw6CczYZlmE+1yqWglLpZPkziuF7mqXW7AZk25R0yt/Gzf1CYTk5IbAJTR59qGm2iO7iSNlrMc8T8IBjOOh0YVXtkWzezQb+UNgdclUTgbl6z8+W1uqHZZAWRM734ktQ79VjeNs+sNeKoG8Cc650Erw4vdbBtAn4wNzXDQNY0F5ptuSh7TvMtuIImO/vwDfLW/P3x/3jefm3jYbYyqvpsKEcVD1uufVOvpv1ltGm2G4V10dElcTPkbPMoxW7NUVt8Dwe+zTSejaIWfq9r3YpRqWatUjRS+uZKCxzMelStVLoZ0EcGt9BTC8YiJE03HU0j+EUfJoVDs5cQfdQ+HTUeoFFr7vPmb58+bEYirGrSEZI171UNo1rNiqFgLq/epKrV+pfRBibEvidELjTXL/CW+LXncDFdSi001XGVCXNBGascXDxFuaXPBXFh9byFbp3Uu0KZaDXHcOLm0VgxJgSwmtMyNyFqS1BkqzAf2ofUqnm0e/TWox5HsRTR76XZYKfnXVFu+GI5k/QGgfti2gB6W0zYXF+Saoesi4jgMamcfzeDdbJBLvCJzrIdB5odLU0QzOY2tDlFnPhMBrsRM01j7ar3/tPHjJ28fYNi1jhqvN9i4IwV2gC0EgldnZqXb11B5Q60OZK2fG1F6ED8mF7MFRNEUt+kbeUh2hUCV1/wBkoeG8ulAMt+M22WYeuuC7exFNppsUt2w6vVqHd01PiDad6bF79uSxc2aIPVtsX6T53rer4LbbZUr2RtaQ1prPyLkd9IGzwkvMiwi59pttokyM9NtFHWicXScROyqrg0z39HE3F+1+fG7hEkWRqveYjNVi7RponMFkKa6+zbnWgLY0FcsfIcTvrLadOqwky28UcWrY3VLQc32GWxevBfZxpMHduSjpfahp5S+jmr1RYaWXvdeEwFjfzN7u4fm3p6mTaN6qinnYp2Ne5Cmxskh0K7Lqw5UEmmd6BN9E8IBnAcnw8ubndv8mZoYmOHCgVN5c3U8ufQoOt90/j0+o++FK2aVqPwr6btP949+tjfaGULbXIoZHoNLXehzRgmh0JKoouls0j9ML4DbRxlTMQQYvqkXbl9XdadlxhYT8/nbUs/CLT9Cj608fL9/qIx73HjBTD3odF4vWnfttGmVWdERJ9X4mraGGRF26dgdJIex+HNzsUNVr6o3IU2rdJZ+ltDuLCgcstFpJgT4bpZJZF2zVnG2yhtu4DGC6n03nuIPo7BLfz6a/NStLmNNiluPnNM7ER2Z8Jn01wM7oI2CH3FTdKvOdW0KFqZsc0sG0m9a4ZrfrObxJZ5J9pEIi4asmUGEhfd2+XIgWgL8lDXsDBaq3Apa8PQYX+8/oTEHT24v9/nGj2B6AMZBJewydtW2uQSzo15eRAeBBmyMyqDED63nXXaaAq3AIIS7ASttuG5JCGdbXGfFdcr0gWUi8QRVic070abbCh3NBm7ChfdugVx7kwEunwUtFDDszImM7+ACN/GTIvX+scvGp+8948/vXhT07zjb048pKb22+uzdd6202bhCpSVkciIhHDQtogyk+o6bVo2lIMuM1g6+JyblapektYl3qiDXsYKVrx0ZUYydjfaZE6Gkb7G/AVvpD69Mb3Bx4aWhqQPGM3kk2mbnbfP9787+R1FrvGgqTGvdnwsy29H66npdtqE5NcrzO6d65Tu9sottNFD/LUwYAIGrOQIPRntJWS02STIB9BGhQU/EIrPfFIa2h1ps3C5ZkJseVZf8EaG2Q0mjk/jZMTYCAMh7gbyqU53le3mmbBwuw0YlPegAfShq9go9m6nTUT0Mdgra8UUmQdbaLPAp+UWKosJAVEhDSGYsEsOBSJRjGkMIZ0iTABCIKm6K20lOc/BmDFf8nZTeoP1VZiOWZK6TSvJ4qE15fa+ORK0HUEuWnu8u/u4T+nHowfrvnQ7bSJ/hOiGmtfTxiDwDKgogFENrvYgQqSMo1xuViLYQNAmyy4YOlBdhHB/Am1w0yKGIDelN64laXV1i2oXtK1J25I2SBKktGm0VtuIQK6RNsIoTG2Dtu4KbdRKk2S0SAixbjb0M4A/DRbMrALsv4ighVGKDRGuY8LwzyjpRcZPK+lswcF16Y1dkgAUm1WqKGDuguvOmmbwNwslRS/QPD5Go0Zr/XWKrrBtc6mkYMevpK0wwDbMu8tHZUp2gc2ZQsggaJNlyUKn4K3Rgt+RNiEpq5aAdSMpPOXVhUoRWA0YS5N4yi9Su3R9+v0XKG6NDyIzoEKB2T9evlkzbtd4Uhj7JdrqF0oawvz98yFSUblsXcDfWHSIKgVtokmQE96SZNwxAMHiovSkF6R0ZQh3tVdgA9EXSlkse8AAJN18oPn7bmP37X3xufbZoxpWfXfXXOlW2qiIhWBQYo7LOeEEVmgT4z73QaJ25dv8HJuqAs5ZprnSf017dalO/0y4i0q+uvtREbaldXX4Zhcl2D6ME7AHZz5LDdO6HJs3m7T/RuShzdeN3c8U0gfcY7iJNjF08esmbTPjnLYWKnK5TAZlanxN0QbYkrTJGGSWLqLeu9Emq5vgi2i6GupU8eb2NU6Bu6icehhgjyJn2dQKgdo/jhpSvBq7R9+Aa3j94nhtbttz0qXhELqwSttQBvjCJfSQt44tnxW0XVfHB71fFFVEPkniRa93ok0XqTzWfK36mkFnZJE7XAFTeFJqiwhIRKdbHUjtA2il2IZ52Wi8AaabtZuzBFdYbSxUXEubLsqFCV3oxPXqgcHwgjYpy0t9vwtt1BLuGAMfc+mltPOBXbOBawdx6OLzNjZoXylt/Re7u0Irqfbgj6bwpDeGu7ZcSkvbQtvCTS3iNrFdkvjCpKJr29xfWesoOS/hVeOlYdJuSdvBesPd8nxds/WIA/351aZCeNIRJFWJGKpw6tE2kvsvd3dfyhqbh2mP9uLT+8uetL26mJZgbVFy1lfmhAXsclXaQC6F4IzwceGeVhd+A9YFbTK8WTjhG2nDnavhas2USdbwtIvwROHKljL4smSlDLoBUQr2qZAy8FmiarcZX4ppZ0e7Rx9Q2ngfAza5f7p6h/CJyUVSxuUGR7nou3ph6CkKybq0waQEx5G5CP/DJW/2paDTji8KxoxcSKagbUVA+AZt0vH6FzJhyhS0LUyacODp+UWzuN602e2y5Qg3HCPXnKxtkp0DkoPFTsKxKIh7v254UlYlkiW07JTbXbGbS9rLFUOhL3s643BJVEW6IrSAXH2Rk9pi66mAwFU4t7CKMYjeCztrakWZCy4j2VsclkC5zeQ+qGMIi9BbnN6gTBrMHlvUq1lPDCjJXHgUshaLiuAsGZkXKxD7stpHsZP6NRIPsmwJg1gcCPmGVKOTbrFtNHvdEJW22sejo8d9FLd/rFSOHH20SEmSPNXNbBqKMQbZueCK+KhTRNNWSELMZyCi9S0LJSK4h7zxvbZ8xGCiDJOErWha1NdTHNeP5CZdO3UqcqdNaDs300IOoJ4PdFujhpbKWmvouyhNjp0uqhQkHNmW6xdyHzc/D7Ys4ZZzp2IZVQ06qevX1o6oHsndeDwuA7auqNDm5j4BaCarnf2O0tX80BDKSlc9qX5+/OICcdlmqzvAxnB5IbonZpDMlmlzktsaay2LNrOM+8mylY62apbN4UoHCS6vE+FqC1NzAWhu9Wvd0cSpvU0kwdS6OD1DFwW/TjnEkYTGtaxpNCEJTI+ahSjWcN3bf/pof/0e7/hJ1mfSlNG3v2NmeqatOA42KKbRKF2F5m4cnaFWjsPptC2ut8MidQwL1mg6SEfTApwQTYtWlOKXFgzGbc9iPEYyXd8RYVGeF/JUUZ7nmfhJalW+vFDAp5RxuN5a3ghxBBvk7VY0WEVKDZevDxCUpMQFS8qC3VQ2kqcnRaArghrv3elk/PQ+joY15Xnd5snOZPJUjq9Wa3oY/DaOTlZmhMfOxHmyBSjbslZO1dTNCso+t3VxA9PliTS6aILi0TUxF92wdPh306czx5Hn2/Bk2Gr/uuPoOASuywtcfMc74cPiwdUBMrblJBmYZLfi2lbFvXEbRiTvYJzRpYk6QPPReGdn/Ld+U+sf//jo+33K7r+b7ACwH3ry8cVnKg6CYKrwxfiStxxudULuX4Dbdcv8Aq0ummwZN95/AixNdn64/+N4Mhk/bx4/Ax53Jp/FFgI4hBc1mSocX5MA/ReAcqcK3ghcut0U21H3/wY8TR69Q7Z2Js9O8NvOiZCtJW3U++7sv/0AtN5KhqiAlD56JDTj/g+TyeTs2Y7AeP90Z/yMSStDT168ANdV02ref/1bRbg7gt6g/2QyeSJij/7nJ+PPzxe0fX5++k54CLq/z8ElUMofNy6dDNyGy8xu8xRX3KrRzV8pW7lGv8hEbDS/YjavHNGNwFIiJlT7P08mP8vQg+2fZU+EI9iZ1H6RSTv1f37+F/zkfdeQ9fGLvkWwYW44bfNSTYCl/upX+zwYdi6XD2z4abDuSQf6+TVGB9duATPLMC6iRj1bvUZdpi+vsVGm3RF8MAtsWAD+0+npT5w1xToyfixs2/jR8lWE/qvJ5BRZZceNo6O1MY5IrkM8W187Xe0Og83gx1or2lvDZbUeoqDNhE5vx71wrQZhB8tE3cmTjWuXptSK4yRYxrKQ5a6E/NTGV8nkD5CJXhrkrcEs02NZU+Oghfzs6fHigNE7sHDjV4uMoen1H00mz/chPeDNP96era41HUFyTSmeqoMACmfD4W83ERUF+VoAFf/hrQhjs0XEVekMDQ2+Maxk9EDvRABHKb4rx40wrviwGFQcoMG/NM11iAd1iDGDpOvnnC5apfjqibiCGie0F+KCMMA9ZzESp01chq5PngsKSR5iqMrEJTw7gS8prLRGl8O+Cd5fxuMf0FzRDKj6LNfRa777/mSRLzR/eNhvvnpyRmnzh7/0+foBEKCNZHYbaKO8yFNHc1vw10+CEQhtu7A0GmVtrDyyUcrSdJBLqUHa/MjPB04GsuMzs2jbFK5HeWa0CqQtoizLC+SuXZjMH9AsyvKBbR4k1cWXqalxP2+D8YIvUTpiFB4S1Q/em+MmyTSfupBiQlJgt3IssICQ1w9Nn2tmlKc2H/lU9/OpBa1pecuUXQGF7dY156SW6D+b7JziDgv/63hn/M7r9/FoFm16DPMC9BZj0FYsGfV/nsD19aeRtnZ3CLTZmIQPKpjd+ZgaZ5gcdgwstqEGG0nZE3koX9DWE8lsipnKHM9MxwxfxiTigHvczYmNwXhiMDxIY+bEElvKLeMg6RVEbiXkJp4niA2s+wQhsdwSt071FsmYT4pKQGISYsYaigIIrp0Jym7KvX9SdMlcNBAYsjVbdGVja7PrjjMuhOnv4/GTfUyb+8/Gz/v9v42fgUD1j5uUZq8ecbr/HAI4IXjNMYR0G24UaBsO90gZV9iod4/MLdLem9q9JKyYQdxLScsiQRdNr1Eve0FsjPB48JI23yIhEHQPpDXDj0HMIHNpH5Zxt02sNunxyA2JmYZWToyITA/rnT2grUVYSopv6x2Ljw6nZOSTeSUbkFE3QWMlaDPB0fn022GyVxCDs7TybYzXsLJWVDRGwsMwrZB5r9P5tiC+T9rf1utgM7kfVMvk3ohMb3bW/XcPIZs6g2is7/f5TyBy33v95+NTbf/ZZPKq730/nvziaRwt3HhytrmtNyJtEpEwNkDeW3HYixO/olWS0DSSQId/q4uSH9JW1itcltgkbdUqXJ+TqlnWXbus7wX1Kp+CPIRImzslgWVboM3MdkDaIpJB8nwvWNA2MILEAGUrSOSTSKddkmcE93uRNuoCbXbRLpO9NrE1nuWtRPgg7tdJUI3Ap5jMACknOfNIDg1Aa4edWYXaMHTuxtdV5pfwPAqCdgp5FvyTjSfjnzwk793955PJs76GZ400fvboXbN/wjetJdDmk3oAEx2QGJQCdWluSdpQ9MvuGm3GGm1GRdJmiHpZArQZYNC5pE03Dkg8kBIkafPtnPTOabPg05xAJ0gbB7M1bBF0OELaOMmrCVwUtIHKgr7KV45YNSCtQrxHY4GSinrRHBqwDpJD0dXiYOWtfCw7A/17KMyW99OjX5rUm4zHJ95fT5+fySPjlIG7+Cu/nGIDbdmQTMN4r0x6hxA6O7wkBSipDZKW+b5vr9AWbNK2kDar7FC41ULaWktp06kxSEivDlLClrTN12k7jIPDFGkDKXPyOBBnrpA2PiDTKUkPpbSB/zQOF9Jma704gKbA6QJtoArQb4a0QWuiq2oc4rBvFwn3dybjM9asgTdgWB1i/kNIPCEqQZ1s9j0KvI4fbklFUdpABg7iQ3BSQJubgRkJ95Kwh17L0LlzjbRVpLQdunNiGI5uAm1AyHRP0GZrTg/mF8SHZmRKJYWlObdtSNseWKclbWC2YrEnDLSZ94akCw4VNBpoq1bC+FDSBs6+1yNBRlrdAQfaekm5Z3AuadsL4ntWVJ11YNi3zB9oBjTVnk6eL+vQ1Ds3Yv0fn/3i9V+Nf96WiwJtadYBYw8sBB0S+uAhSKtXj0sakU5J1qQNaGML2uozpA2lLSdlAXFfCfalhOjPSmJwgb02MUISJMSCuLBObOESkoDkFeFJl9I2JGGyoA1iRRkSQ/xcj0kBHrETkORei5TtKSmHYuMHfHUHHqh2SACckbnRJuUMnSfSBmam0yHmlMzK61+oWJ0+0MRAU39sevfvi1dw5etp+xRdwhh8Rn9/63N+6duRXRzY5rwzDwu7GM7aLo86gWNPh8PC4UFrEWm23XZos0A4KXuem9MA1Ket6+UsddJylts6XNdoOhzmB3CR+2GnTLk9nQ1HNtwbEejAhHvcKIBeUxvvLjtFkGbBiIpXFuQ5hyg4OIAozZnOyjw07WAWGXknDMXqVeaz4dSmPOjMXfugxa32rIwcbK0IbRzwiJut2bB17fm2DfRPJ+Pva7/snB5DjPb9u77Wfzr5mXkPQT+vLuBRSPEY2gzNtmyba7plOJh84OFf1wLlsRdexNY13CAxpRTbjsZN8SN1LYZ/4CldnL+2XMfWGNxqW3izOLrIbR4R8fIsx2sUe8U+TcuBT6JNyExknstNuTcCCRA0JJp3YGgyqbUtcYDDxPHhYzq2joPCvqFr2eEXvS3BPj962L9/imEa6OT4aVMD8XvarL06ffj1/8cMEJlcqzkQAd/mvbx/BdAbQLAGSYEkrzYRaUF//9+gLEkhBbv2+ij/mv+/Apo9+tGDPHQMhPGzVw8vbQB+Ldy0v0C/8D2kPxlUlMf7n31QTNb/N5Cz/yh8rc0jBQUFBQUFBQUFBQUFBQUFBQUFBQUFBQUFBQUFBQUFBQUFBQUFBQUFBQUFBQUFBQUFBQUFBQUFBQUFBQUFBQUFha+G/wWGmzSURd48yAAAAABJRU5ErkJggg==">
            <a:extLst>
              <a:ext uri="{FF2B5EF4-FFF2-40B4-BE49-F238E27FC236}">
                <a16:creationId xmlns:a16="http://schemas.microsoft.com/office/drawing/2014/main" id="{5469237C-8687-4F41-B78D-BF4DE7D39414}"/>
              </a:ext>
            </a:extLst>
          </p:cNvPr>
          <p:cNvSpPr>
            <a:spLocks noChangeAspect="1" noChangeArrowheads="1"/>
          </p:cNvSpPr>
          <p:nvPr/>
        </p:nvSpPr>
        <p:spPr bwMode="auto">
          <a:xfrm>
            <a:off x="16046450" y="21447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Roboto" pitchFamily="2" charset="0"/>
              <a:ea typeface="Roboto" pitchFamily="2" charset="0"/>
            </a:endParaRPr>
          </a:p>
        </p:txBody>
      </p:sp>
      <p:pic>
        <p:nvPicPr>
          <p:cNvPr id="15" name="Picture 14" descr="A screenshot of a cell phone&#10;&#10;Description generated with very high confidence">
            <a:extLst>
              <a:ext uri="{FF2B5EF4-FFF2-40B4-BE49-F238E27FC236}">
                <a16:creationId xmlns:a16="http://schemas.microsoft.com/office/drawing/2014/main" id="{85766CF5-D6AF-4D5A-9B07-8D97E3FFFDD3}"/>
              </a:ext>
            </a:extLst>
          </p:cNvPr>
          <p:cNvPicPr>
            <a:picLocks noChangeAspect="1"/>
          </p:cNvPicPr>
          <p:nvPr/>
        </p:nvPicPr>
        <p:blipFill>
          <a:blip r:embed="rId13"/>
          <a:stretch>
            <a:fillRect/>
          </a:stretch>
        </p:blipFill>
        <p:spPr>
          <a:xfrm>
            <a:off x="519051" y="11720143"/>
            <a:ext cx="7130428" cy="4358629"/>
          </a:xfrm>
          <a:prstGeom prst="rect">
            <a:avLst/>
          </a:prstGeom>
        </p:spPr>
      </p:pic>
      <p:grpSp>
        <p:nvGrpSpPr>
          <p:cNvPr id="61" name="Group 60">
            <a:extLst>
              <a:ext uri="{FF2B5EF4-FFF2-40B4-BE49-F238E27FC236}">
                <a16:creationId xmlns:a16="http://schemas.microsoft.com/office/drawing/2014/main" id="{0963D0A4-E336-4B8E-B271-3BCF77746429}"/>
              </a:ext>
            </a:extLst>
          </p:cNvPr>
          <p:cNvGrpSpPr/>
          <p:nvPr/>
        </p:nvGrpSpPr>
        <p:grpSpPr>
          <a:xfrm>
            <a:off x="18971292" y="4606313"/>
            <a:ext cx="13209723" cy="8759671"/>
            <a:chOff x="24833312" y="6098999"/>
            <a:chExt cx="11061182" cy="6835431"/>
          </a:xfrm>
        </p:grpSpPr>
        <p:pic>
          <p:nvPicPr>
            <p:cNvPr id="129" name="Picture 128">
              <a:extLst>
                <a:ext uri="{FF2B5EF4-FFF2-40B4-BE49-F238E27FC236}">
                  <a16:creationId xmlns:a16="http://schemas.microsoft.com/office/drawing/2014/main" id="{08076806-2CB1-4241-B57F-81669E9A694B}"/>
                </a:ext>
              </a:extLst>
            </p:cNvPr>
            <p:cNvPicPr>
              <a:picLocks noChangeAspect="1"/>
            </p:cNvPicPr>
            <p:nvPr/>
          </p:nvPicPr>
          <p:blipFill>
            <a:blip r:embed="rId14"/>
            <a:stretch>
              <a:fillRect/>
            </a:stretch>
          </p:blipFill>
          <p:spPr>
            <a:xfrm>
              <a:off x="24833312" y="9642305"/>
              <a:ext cx="5334462" cy="3292125"/>
            </a:xfrm>
            <a:prstGeom prst="rect">
              <a:avLst/>
            </a:prstGeom>
          </p:spPr>
        </p:pic>
        <p:pic>
          <p:nvPicPr>
            <p:cNvPr id="130" name="Picture 129">
              <a:extLst>
                <a:ext uri="{FF2B5EF4-FFF2-40B4-BE49-F238E27FC236}">
                  <a16:creationId xmlns:a16="http://schemas.microsoft.com/office/drawing/2014/main" id="{AD4F6C97-728D-4F24-89EE-CA4EA229F224}"/>
                </a:ext>
              </a:extLst>
            </p:cNvPr>
            <p:cNvPicPr>
              <a:picLocks noChangeAspect="1"/>
            </p:cNvPicPr>
            <p:nvPr/>
          </p:nvPicPr>
          <p:blipFill>
            <a:blip r:embed="rId15"/>
            <a:stretch>
              <a:fillRect/>
            </a:stretch>
          </p:blipFill>
          <p:spPr>
            <a:xfrm>
              <a:off x="30379559" y="9637199"/>
              <a:ext cx="5334462" cy="3292125"/>
            </a:xfrm>
            <a:prstGeom prst="rect">
              <a:avLst/>
            </a:prstGeom>
          </p:spPr>
        </p:pic>
        <p:pic>
          <p:nvPicPr>
            <p:cNvPr id="131" name="Picture 130">
              <a:extLst>
                <a:ext uri="{FF2B5EF4-FFF2-40B4-BE49-F238E27FC236}">
                  <a16:creationId xmlns:a16="http://schemas.microsoft.com/office/drawing/2014/main" id="{8681C8D5-34AD-4D23-9B30-E68D2D66ADE3}"/>
                </a:ext>
              </a:extLst>
            </p:cNvPr>
            <p:cNvPicPr>
              <a:picLocks noChangeAspect="1"/>
            </p:cNvPicPr>
            <p:nvPr/>
          </p:nvPicPr>
          <p:blipFill>
            <a:blip r:embed="rId16"/>
            <a:stretch>
              <a:fillRect/>
            </a:stretch>
          </p:blipFill>
          <p:spPr>
            <a:xfrm>
              <a:off x="24839770" y="6098999"/>
              <a:ext cx="5616281" cy="3466048"/>
            </a:xfrm>
            <a:prstGeom prst="rect">
              <a:avLst/>
            </a:prstGeom>
          </p:spPr>
        </p:pic>
        <p:pic>
          <p:nvPicPr>
            <p:cNvPr id="132" name="Picture 131">
              <a:extLst>
                <a:ext uri="{FF2B5EF4-FFF2-40B4-BE49-F238E27FC236}">
                  <a16:creationId xmlns:a16="http://schemas.microsoft.com/office/drawing/2014/main" id="{D1816D32-CCCD-4DCD-B235-531F48F3E99B}"/>
                </a:ext>
              </a:extLst>
            </p:cNvPr>
            <p:cNvPicPr>
              <a:picLocks noChangeAspect="1"/>
            </p:cNvPicPr>
            <p:nvPr/>
          </p:nvPicPr>
          <p:blipFill>
            <a:blip r:embed="rId17"/>
            <a:stretch>
              <a:fillRect/>
            </a:stretch>
          </p:blipFill>
          <p:spPr>
            <a:xfrm>
              <a:off x="30278212" y="6107749"/>
              <a:ext cx="5616282" cy="3466048"/>
            </a:xfrm>
            <a:prstGeom prst="rect">
              <a:avLst/>
            </a:prstGeom>
          </p:spPr>
        </p:pic>
      </p:grpSp>
      <p:sp>
        <p:nvSpPr>
          <p:cNvPr id="27" name="Rectangle 26">
            <a:extLst>
              <a:ext uri="{FF2B5EF4-FFF2-40B4-BE49-F238E27FC236}">
                <a16:creationId xmlns:a16="http://schemas.microsoft.com/office/drawing/2014/main" id="{28CCFEB6-15B9-4B3F-99C7-BD74D7E2E776}"/>
              </a:ext>
            </a:extLst>
          </p:cNvPr>
          <p:cNvSpPr/>
          <p:nvPr/>
        </p:nvSpPr>
        <p:spPr>
          <a:xfrm>
            <a:off x="-21640800" y="14931983"/>
            <a:ext cx="10028350" cy="7498892"/>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itchFamily="2" charset="0"/>
              <a:ea typeface="Roboto" pitchFamily="2" charset="0"/>
            </a:endParaRPr>
          </a:p>
        </p:txBody>
      </p:sp>
      <p:graphicFrame>
        <p:nvGraphicFramePr>
          <p:cNvPr id="28" name="Table 27">
            <a:extLst>
              <a:ext uri="{FF2B5EF4-FFF2-40B4-BE49-F238E27FC236}">
                <a16:creationId xmlns:a16="http://schemas.microsoft.com/office/drawing/2014/main" id="{62C01A33-DEB5-49B9-A49A-10EC74EF0FE4}"/>
              </a:ext>
            </a:extLst>
          </p:cNvPr>
          <p:cNvGraphicFramePr>
            <a:graphicFrameLocks noGrp="1"/>
          </p:cNvGraphicFramePr>
          <p:nvPr>
            <p:extLst>
              <p:ext uri="{D42A27DB-BD31-4B8C-83A1-F6EECF244321}">
                <p14:modId xmlns:p14="http://schemas.microsoft.com/office/powerpoint/2010/main" val="2478241904"/>
              </p:ext>
            </p:extLst>
          </p:nvPr>
        </p:nvGraphicFramePr>
        <p:xfrm>
          <a:off x="11240268" y="30789666"/>
          <a:ext cx="8180601" cy="1562100"/>
        </p:xfrm>
        <a:graphic>
          <a:graphicData uri="http://schemas.openxmlformats.org/drawingml/2006/table">
            <a:tbl>
              <a:tblPr>
                <a:tableStyleId>{5C22544A-7EE6-4342-B048-85BDC9FD1C3A}</a:tableStyleId>
              </a:tblPr>
              <a:tblGrid>
                <a:gridCol w="4437358">
                  <a:extLst>
                    <a:ext uri="{9D8B030D-6E8A-4147-A177-3AD203B41FA5}">
                      <a16:colId xmlns:a16="http://schemas.microsoft.com/office/drawing/2014/main" val="523193150"/>
                    </a:ext>
                  </a:extLst>
                </a:gridCol>
                <a:gridCol w="1363433">
                  <a:extLst>
                    <a:ext uri="{9D8B030D-6E8A-4147-A177-3AD203B41FA5}">
                      <a16:colId xmlns:a16="http://schemas.microsoft.com/office/drawing/2014/main" val="1295582334"/>
                    </a:ext>
                  </a:extLst>
                </a:gridCol>
                <a:gridCol w="1189905">
                  <a:extLst>
                    <a:ext uri="{9D8B030D-6E8A-4147-A177-3AD203B41FA5}">
                      <a16:colId xmlns:a16="http://schemas.microsoft.com/office/drawing/2014/main" val="4285618441"/>
                    </a:ext>
                  </a:extLst>
                </a:gridCol>
                <a:gridCol w="1189905">
                  <a:extLst>
                    <a:ext uri="{9D8B030D-6E8A-4147-A177-3AD203B41FA5}">
                      <a16:colId xmlns:a16="http://schemas.microsoft.com/office/drawing/2014/main" val="459172247"/>
                    </a:ext>
                  </a:extLst>
                </a:gridCol>
              </a:tblGrid>
              <a:tr h="182880">
                <a:tc gridSpan="4">
                  <a:txBody>
                    <a:bodyPr/>
                    <a:lstStyle/>
                    <a:p>
                      <a:pPr algn="ctr" fontAlgn="b"/>
                      <a:r>
                        <a:rPr lang="en-US" sz="2000" u="none" strike="noStrike" dirty="0">
                          <a:effectLst/>
                          <a:latin typeface="Roboto" pitchFamily="2" charset="0"/>
                          <a:ea typeface="Roboto" pitchFamily="2" charset="0"/>
                        </a:rPr>
                        <a:t>Random effects</a:t>
                      </a:r>
                      <a:endParaRPr lang="en-US" sz="2000" b="0" i="0" u="none" strike="noStrike" dirty="0">
                        <a:solidFill>
                          <a:srgbClr val="000000"/>
                        </a:solidFill>
                        <a:effectLst/>
                        <a:latin typeface="Roboto" pitchFamily="2" charset="0"/>
                        <a:ea typeface="Roboto" pitchFamily="2" charset="0"/>
                      </a:endParaRPr>
                    </a:p>
                  </a:txBody>
                  <a:tcPr marL="7620" marR="7620" marT="762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1100" b="0" i="0" u="none" strike="noStrike">
                        <a:solidFill>
                          <a:srgbClr val="000000"/>
                        </a:solidFill>
                        <a:effectLst/>
                        <a:latin typeface="Roboto" pitchFamily="2" charset="0"/>
                      </a:endParaRPr>
                    </a:p>
                  </a:txBody>
                  <a:tcPr marL="7620" marR="7620" marT="7620" marB="0" anchor="b"/>
                </a:tc>
                <a:tc hMerge="1">
                  <a:txBody>
                    <a:bodyPr/>
                    <a:lstStyle/>
                    <a:p>
                      <a:pPr algn="l" fontAlgn="b"/>
                      <a:endParaRPr lang="en-US" sz="1100" b="0" i="0" u="none" strike="noStrike" dirty="0">
                        <a:solidFill>
                          <a:srgbClr val="000000"/>
                        </a:solidFill>
                        <a:effectLst/>
                        <a:latin typeface="Roboto" pitchFamily="2" charset="0"/>
                      </a:endParaRPr>
                    </a:p>
                  </a:txBody>
                  <a:tcPr marL="7620" marR="7620" marT="7620" marB="0" anchor="b"/>
                </a:tc>
                <a:tc hMerge="1">
                  <a:txBody>
                    <a:bodyPr/>
                    <a:lstStyle/>
                    <a:p>
                      <a:pPr algn="l" fontAlgn="b"/>
                      <a:endParaRPr lang="en-US" sz="1100" b="0" i="0" u="none" strike="noStrike" dirty="0">
                        <a:solidFill>
                          <a:srgbClr val="000000"/>
                        </a:solidFill>
                        <a:effectLst/>
                        <a:latin typeface="Roboto" pitchFamily="2" charset="0"/>
                      </a:endParaRPr>
                    </a:p>
                  </a:txBody>
                  <a:tcPr marL="7620" marR="7620" marT="7620" marB="0" anchor="b"/>
                </a:tc>
                <a:extLst>
                  <a:ext uri="{0D108BD9-81ED-4DB2-BD59-A6C34878D82A}">
                    <a16:rowId xmlns:a16="http://schemas.microsoft.com/office/drawing/2014/main" val="2473038321"/>
                  </a:ext>
                </a:extLst>
              </a:tr>
              <a:tr h="182880">
                <a:tc>
                  <a:txBody>
                    <a:bodyPr/>
                    <a:lstStyle/>
                    <a:p>
                      <a:pPr algn="l" fontAlgn="b"/>
                      <a:r>
                        <a:rPr lang="en-US" sz="2000" u="none" strike="noStrike" dirty="0">
                          <a:effectLst/>
                          <a:latin typeface="Roboto" pitchFamily="2" charset="0"/>
                          <a:ea typeface="Roboto" pitchFamily="2" charset="0"/>
                        </a:rPr>
                        <a:t>Groups</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Name</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Variance</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Roboto" pitchFamily="2" charset="0"/>
                          <a:ea typeface="Roboto" pitchFamily="2" charset="0"/>
                        </a:rPr>
                        <a:t>Std.Dev.</a:t>
                      </a:r>
                      <a:endParaRPr lang="en-US" sz="20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8798440"/>
                  </a:ext>
                </a:extLst>
              </a:tr>
              <a:tr h="182880">
                <a:tc>
                  <a:txBody>
                    <a:bodyPr/>
                    <a:lstStyle/>
                    <a:p>
                      <a:pPr algn="l" fontAlgn="b"/>
                      <a:r>
                        <a:rPr lang="en-US" sz="2000" u="none" strike="noStrike" dirty="0">
                          <a:effectLst/>
                          <a:latin typeface="Roboto" pitchFamily="2" charset="0"/>
                          <a:ea typeface="Roboto" pitchFamily="2" charset="0"/>
                        </a:rPr>
                        <a:t>ID</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(Intercept)</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0.01155</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0.1075</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extLst>
                  <a:ext uri="{0D108BD9-81ED-4DB2-BD59-A6C34878D82A}">
                    <a16:rowId xmlns:a16="http://schemas.microsoft.com/office/drawing/2014/main" val="1637171490"/>
                  </a:ext>
                </a:extLst>
              </a:tr>
              <a:tr h="182880">
                <a:tc>
                  <a:txBody>
                    <a:bodyPr/>
                    <a:lstStyle/>
                    <a:p>
                      <a:pPr algn="l" fontAlgn="b"/>
                      <a:r>
                        <a:rPr lang="en-US" sz="2000" u="none" strike="noStrike" dirty="0">
                          <a:effectLst/>
                          <a:latin typeface="Roboto" pitchFamily="2" charset="0"/>
                          <a:ea typeface="Roboto" pitchFamily="2" charset="0"/>
                        </a:rPr>
                        <a:t>Residual </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0.03878</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a:effectLst/>
                          <a:latin typeface="Roboto" pitchFamily="2" charset="0"/>
                          <a:ea typeface="Roboto" pitchFamily="2" charset="0"/>
                        </a:rPr>
                        <a:t>0.1969</a:t>
                      </a:r>
                      <a:endParaRPr lang="en-US" sz="2000" b="0" i="0" u="none" strike="noStrike">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230841"/>
                  </a:ext>
                </a:extLst>
              </a:tr>
              <a:tr h="182880">
                <a:tc gridSpan="4">
                  <a:txBody>
                    <a:bodyPr/>
                    <a:lstStyle/>
                    <a:p>
                      <a:pPr algn="l" fontAlgn="b"/>
                      <a:r>
                        <a:rPr lang="en-US" sz="2000" u="none" strike="noStrike" dirty="0">
                          <a:effectLst/>
                          <a:latin typeface="Roboto" pitchFamily="2" charset="0"/>
                          <a:ea typeface="Roboto" pitchFamily="2" charset="0"/>
                        </a:rPr>
                        <a:t>Number of </a:t>
                      </a:r>
                      <a:r>
                        <a:rPr lang="en-US" sz="2000" u="none" strike="noStrike" dirty="0" err="1">
                          <a:effectLst/>
                          <a:latin typeface="Roboto" pitchFamily="2" charset="0"/>
                          <a:ea typeface="Roboto" pitchFamily="2" charset="0"/>
                        </a:rPr>
                        <a:t>obs</a:t>
                      </a:r>
                      <a:r>
                        <a:rPr lang="en-US" sz="2000" u="none" strike="noStrike" dirty="0">
                          <a:effectLst/>
                          <a:latin typeface="Roboto" pitchFamily="2" charset="0"/>
                          <a:ea typeface="Roboto" pitchFamily="2" charset="0"/>
                        </a:rPr>
                        <a:t>: 25073, groups:  ID, 100</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0052621"/>
                  </a:ext>
                </a:extLst>
              </a:tr>
            </a:tbl>
          </a:graphicData>
        </a:graphic>
      </p:graphicFrame>
      <p:graphicFrame>
        <p:nvGraphicFramePr>
          <p:cNvPr id="47" name="Table 46">
            <a:extLst>
              <a:ext uri="{FF2B5EF4-FFF2-40B4-BE49-F238E27FC236}">
                <a16:creationId xmlns:a16="http://schemas.microsoft.com/office/drawing/2014/main" id="{E0FF161B-F2DD-44DE-ADF4-8DFB07131A1C}"/>
              </a:ext>
            </a:extLst>
          </p:cNvPr>
          <p:cNvGraphicFramePr>
            <a:graphicFrameLocks noGrp="1"/>
          </p:cNvGraphicFramePr>
          <p:nvPr>
            <p:extLst>
              <p:ext uri="{D42A27DB-BD31-4B8C-83A1-F6EECF244321}">
                <p14:modId xmlns:p14="http://schemas.microsoft.com/office/powerpoint/2010/main" val="2256277045"/>
              </p:ext>
            </p:extLst>
          </p:nvPr>
        </p:nvGraphicFramePr>
        <p:xfrm>
          <a:off x="11151737" y="32614541"/>
          <a:ext cx="8359780" cy="2811780"/>
        </p:xfrm>
        <a:graphic>
          <a:graphicData uri="http://schemas.openxmlformats.org/drawingml/2006/table">
            <a:tbl>
              <a:tblPr>
                <a:tableStyleId>{5C22544A-7EE6-4342-B048-85BDC9FD1C3A}</a:tableStyleId>
              </a:tblPr>
              <a:tblGrid>
                <a:gridCol w="1545691">
                  <a:extLst>
                    <a:ext uri="{9D8B030D-6E8A-4147-A177-3AD203B41FA5}">
                      <a16:colId xmlns:a16="http://schemas.microsoft.com/office/drawing/2014/main" val="1827074763"/>
                    </a:ext>
                  </a:extLst>
                </a:gridCol>
                <a:gridCol w="1053296">
                  <a:extLst>
                    <a:ext uri="{9D8B030D-6E8A-4147-A177-3AD203B41FA5}">
                      <a16:colId xmlns:a16="http://schemas.microsoft.com/office/drawing/2014/main" val="2574620447"/>
                    </a:ext>
                  </a:extLst>
                </a:gridCol>
                <a:gridCol w="1250066">
                  <a:extLst>
                    <a:ext uri="{9D8B030D-6E8A-4147-A177-3AD203B41FA5}">
                      <a16:colId xmlns:a16="http://schemas.microsoft.com/office/drawing/2014/main" val="3240075363"/>
                    </a:ext>
                  </a:extLst>
                </a:gridCol>
                <a:gridCol w="1169043">
                  <a:extLst>
                    <a:ext uri="{9D8B030D-6E8A-4147-A177-3AD203B41FA5}">
                      <a16:colId xmlns:a16="http://schemas.microsoft.com/office/drawing/2014/main" val="697029477"/>
                    </a:ext>
                  </a:extLst>
                </a:gridCol>
                <a:gridCol w="1250066">
                  <a:extLst>
                    <a:ext uri="{9D8B030D-6E8A-4147-A177-3AD203B41FA5}">
                      <a16:colId xmlns:a16="http://schemas.microsoft.com/office/drawing/2014/main" val="3695553433"/>
                    </a:ext>
                  </a:extLst>
                </a:gridCol>
                <a:gridCol w="1446835">
                  <a:extLst>
                    <a:ext uri="{9D8B030D-6E8A-4147-A177-3AD203B41FA5}">
                      <a16:colId xmlns:a16="http://schemas.microsoft.com/office/drawing/2014/main" val="35235653"/>
                    </a:ext>
                  </a:extLst>
                </a:gridCol>
                <a:gridCol w="644783">
                  <a:extLst>
                    <a:ext uri="{9D8B030D-6E8A-4147-A177-3AD203B41FA5}">
                      <a16:colId xmlns:a16="http://schemas.microsoft.com/office/drawing/2014/main" val="3387713009"/>
                    </a:ext>
                  </a:extLst>
                </a:gridCol>
              </a:tblGrid>
              <a:tr h="182880">
                <a:tc gridSpan="7">
                  <a:txBody>
                    <a:bodyPr/>
                    <a:lstStyle/>
                    <a:p>
                      <a:pPr algn="ctr" fontAlgn="ctr"/>
                      <a:r>
                        <a:rPr lang="en-US" sz="2000" u="none" strike="noStrike" dirty="0">
                          <a:effectLst/>
                          <a:latin typeface="Roboto" pitchFamily="2" charset="0"/>
                          <a:ea typeface="Roboto" pitchFamily="2" charset="0"/>
                        </a:rPr>
                        <a:t>Fixed effects</a:t>
                      </a:r>
                      <a:endParaRPr lang="en-US" sz="20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733660"/>
                  </a:ext>
                </a:extLst>
              </a:tr>
              <a:tr h="140970">
                <a:tc>
                  <a:txBody>
                    <a:bodyPr/>
                    <a:lstStyle/>
                    <a:p>
                      <a:pPr algn="l" fontAlgn="ctr"/>
                      <a:endParaRPr lang="en-US" sz="20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Estimate</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a:effectLst/>
                          <a:latin typeface="Roboto" pitchFamily="2" charset="0"/>
                          <a:ea typeface="Roboto" pitchFamily="2" charset="0"/>
                        </a:rPr>
                        <a:t>Std. Error</a:t>
                      </a:r>
                      <a:endParaRPr lang="en-US" sz="20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a:effectLst/>
                          <a:latin typeface="Roboto" pitchFamily="2" charset="0"/>
                          <a:ea typeface="Roboto" pitchFamily="2" charset="0"/>
                        </a:rPr>
                        <a:t>df</a:t>
                      </a:r>
                      <a:endParaRPr lang="en-US" sz="20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a:effectLst/>
                          <a:latin typeface="Roboto" pitchFamily="2" charset="0"/>
                          <a:ea typeface="Roboto" pitchFamily="2" charset="0"/>
                        </a:rPr>
                        <a:t>t value</a:t>
                      </a:r>
                      <a:endParaRPr lang="en-US" sz="20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en-US" sz="2000" u="none" strike="noStrike" dirty="0" err="1">
                          <a:effectLst/>
                          <a:latin typeface="Roboto" pitchFamily="2" charset="0"/>
                          <a:ea typeface="Roboto" pitchFamily="2" charset="0"/>
                        </a:rPr>
                        <a:t>Pr</a:t>
                      </a:r>
                      <a:r>
                        <a:rPr lang="en-US" sz="2000" u="none" strike="noStrike" dirty="0">
                          <a:effectLst/>
                          <a:latin typeface="Roboto" pitchFamily="2" charset="0"/>
                          <a:ea typeface="Roboto" pitchFamily="2" charset="0"/>
                        </a:rPr>
                        <a:t>(&gt;|t|)</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819796591"/>
                  </a:ext>
                </a:extLst>
              </a:tr>
              <a:tr h="182880">
                <a:tc>
                  <a:txBody>
                    <a:bodyPr/>
                    <a:lstStyle/>
                    <a:p>
                      <a:pPr algn="l" fontAlgn="ctr"/>
                      <a:r>
                        <a:rPr lang="en-US" sz="2000" u="none" strike="noStrike">
                          <a:effectLst/>
                          <a:latin typeface="Roboto" pitchFamily="2" charset="0"/>
                          <a:ea typeface="Roboto" pitchFamily="2" charset="0"/>
                        </a:rPr>
                        <a:t>(Intercept)</a:t>
                      </a:r>
                      <a:endParaRPr lang="en-US" sz="20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b"/>
                      <a:r>
                        <a:rPr lang="en-US" sz="2000" u="none" strike="noStrike" dirty="0">
                          <a:effectLst/>
                          <a:latin typeface="Roboto" pitchFamily="2" charset="0"/>
                          <a:ea typeface="Roboto" pitchFamily="2" charset="0"/>
                        </a:rPr>
                        <a:t>-0.6148</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Roboto" pitchFamily="2" charset="0"/>
                          <a:ea typeface="Roboto" pitchFamily="2" charset="0"/>
                        </a:rPr>
                        <a:t>0.02223</a:t>
                      </a:r>
                      <a:endParaRPr lang="en-US" sz="20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98.54</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-27.654</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&lt; 2e-16</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dirty="0">
                          <a:effectLst/>
                          <a:latin typeface="Roboto" pitchFamily="2" charset="0"/>
                          <a:ea typeface="Roboto" pitchFamily="2" charset="0"/>
                        </a:rPr>
                        <a:t>***</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06887859"/>
                  </a:ext>
                </a:extLst>
              </a:tr>
              <a:tr h="182880">
                <a:tc>
                  <a:txBody>
                    <a:bodyPr/>
                    <a:lstStyle/>
                    <a:p>
                      <a:pPr algn="l" fontAlgn="ctr"/>
                      <a:r>
                        <a:rPr lang="en-US" sz="2000" u="none" strike="noStrike">
                          <a:effectLst/>
                          <a:latin typeface="Roboto" pitchFamily="2" charset="0"/>
                          <a:ea typeface="Roboto" pitchFamily="2" charset="0"/>
                        </a:rPr>
                        <a:t>RelationWR</a:t>
                      </a:r>
                      <a:endParaRPr lang="en-US" sz="20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b"/>
                      <a:r>
                        <a:rPr lang="en-US" sz="2000" u="none" strike="noStrike">
                          <a:effectLst/>
                          <a:latin typeface="Roboto" pitchFamily="2" charset="0"/>
                          <a:ea typeface="Roboto" pitchFamily="2" charset="0"/>
                        </a:rPr>
                        <a:t>-0.01923</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0.00619</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24960</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-3.107</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0.00189</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extLst>
                  <a:ext uri="{0D108BD9-81ED-4DB2-BD59-A6C34878D82A}">
                    <a16:rowId xmlns:a16="http://schemas.microsoft.com/office/drawing/2014/main" val="2618326908"/>
                  </a:ext>
                </a:extLst>
              </a:tr>
              <a:tr h="182880">
                <a:tc>
                  <a:txBody>
                    <a:bodyPr/>
                    <a:lstStyle/>
                    <a:p>
                      <a:pPr algn="l" fontAlgn="ctr"/>
                      <a:r>
                        <a:rPr lang="en-US" sz="2000" u="none" strike="noStrike">
                          <a:effectLst/>
                          <a:latin typeface="Roboto" pitchFamily="2" charset="0"/>
                          <a:ea typeface="Roboto" pitchFamily="2" charset="0"/>
                        </a:rPr>
                        <a:t>RelationSR</a:t>
                      </a:r>
                      <a:endParaRPr lang="en-US" sz="20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b"/>
                      <a:r>
                        <a:rPr lang="en-US" sz="2000" u="none" strike="noStrike" dirty="0">
                          <a:effectLst/>
                          <a:latin typeface="Roboto" pitchFamily="2" charset="0"/>
                          <a:ea typeface="Roboto" pitchFamily="2" charset="0"/>
                        </a:rPr>
                        <a:t>-0.01762</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0.0062</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24960</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-2.844</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0.00446</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extLst>
                  <a:ext uri="{0D108BD9-81ED-4DB2-BD59-A6C34878D82A}">
                    <a16:rowId xmlns:a16="http://schemas.microsoft.com/office/drawing/2014/main" val="4117862609"/>
                  </a:ext>
                </a:extLst>
              </a:tr>
              <a:tr h="182880">
                <a:tc>
                  <a:txBody>
                    <a:bodyPr/>
                    <a:lstStyle/>
                    <a:p>
                      <a:pPr algn="l" fontAlgn="ctr"/>
                      <a:r>
                        <a:rPr lang="en-US" sz="2000" u="none" strike="noStrike">
                          <a:effectLst/>
                          <a:latin typeface="Roboto" pitchFamily="2" charset="0"/>
                          <a:ea typeface="Roboto" pitchFamily="2" charset="0"/>
                        </a:rPr>
                        <a:t>SOA 150</a:t>
                      </a:r>
                      <a:endParaRPr lang="en-US" sz="20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b"/>
                      <a:r>
                        <a:rPr lang="en-US" sz="2000" u="none" strike="noStrike">
                          <a:effectLst/>
                          <a:latin typeface="Roboto" pitchFamily="2" charset="0"/>
                          <a:ea typeface="Roboto" pitchFamily="2" charset="0"/>
                        </a:rPr>
                        <a:t>0.01245</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0.03144</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98.58</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0.396</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0.69306</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noFill/>
                      <a:prstDash val="solid"/>
                      <a:round/>
                      <a:headEnd type="none" w="med" len="med"/>
                      <a:tailEnd type="none" w="med" len="med"/>
                    </a:lnB>
                    <a:noFill/>
                  </a:tcPr>
                </a:tc>
                <a:extLst>
                  <a:ext uri="{0D108BD9-81ED-4DB2-BD59-A6C34878D82A}">
                    <a16:rowId xmlns:a16="http://schemas.microsoft.com/office/drawing/2014/main" val="1341942157"/>
                  </a:ext>
                </a:extLst>
              </a:tr>
              <a:tr h="194189">
                <a:tc>
                  <a:txBody>
                    <a:bodyPr/>
                    <a:lstStyle/>
                    <a:p>
                      <a:pPr algn="l" fontAlgn="ctr"/>
                      <a:r>
                        <a:rPr lang="en-US" sz="2000" u="none" strike="noStrike">
                          <a:effectLst/>
                          <a:latin typeface="Roboto" pitchFamily="2" charset="0"/>
                          <a:ea typeface="Roboto" pitchFamily="2" charset="0"/>
                        </a:rPr>
                        <a:t>SOA 233</a:t>
                      </a:r>
                      <a:endParaRPr lang="en-US" sz="20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b"/>
                      <a:r>
                        <a:rPr lang="en-US" sz="2000" u="none" strike="noStrike">
                          <a:effectLst/>
                          <a:latin typeface="Roboto" pitchFamily="2" charset="0"/>
                          <a:ea typeface="Roboto" pitchFamily="2" charset="0"/>
                        </a:rPr>
                        <a:t>-0.03833</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0.03056</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98.56</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-1.254</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0.21273</a:t>
                      </a:r>
                      <a:endParaRPr lang="en-US" sz="2000" b="0" i="0" u="none" strike="noStrike" dirty="0">
                        <a:solidFill>
                          <a:srgbClr val="000000"/>
                        </a:solidFill>
                        <a:effectLst/>
                        <a:latin typeface="Roboto" pitchFamily="2" charset="0"/>
                        <a:ea typeface="Roboto" pitchFamily="2" charset="0"/>
                      </a:endParaRPr>
                    </a:p>
                  </a:txBody>
                  <a:tcPr marL="7620" marR="7620" marT="7620" marB="0" anchor="b">
                    <a:lnR w="12700" cap="flat" cmpd="sng" algn="ctr">
                      <a:noFill/>
                      <a:prstDash val="solid"/>
                      <a:round/>
                      <a:headEnd type="none" w="med" len="med"/>
                      <a:tailEnd type="none" w="med" len="med"/>
                    </a:lnR>
                    <a:noFill/>
                  </a:tcPr>
                </a:tc>
                <a:tc>
                  <a:txBody>
                    <a:bodyPr/>
                    <a:lstStyle/>
                    <a:p>
                      <a:pPr algn="ctr" fontAlgn="b"/>
                      <a:endParaRPr lang="en-US" sz="2000" b="0" i="0" u="none" strike="noStrike" dirty="0">
                        <a:solidFill>
                          <a:srgbClr val="000000"/>
                        </a:solidFill>
                        <a:effectLst/>
                        <a:latin typeface="Roboto" pitchFamily="2" charset="0"/>
                        <a:ea typeface="Roboto" pitchFamily="2" charset="0"/>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558311"/>
                  </a:ext>
                </a:extLst>
              </a:tr>
              <a:tr h="182880">
                <a:tc>
                  <a:txBody>
                    <a:bodyPr/>
                    <a:lstStyle/>
                    <a:p>
                      <a:pPr algn="l" fontAlgn="ctr"/>
                      <a:r>
                        <a:rPr lang="en-US" sz="2000" u="none" strike="noStrike">
                          <a:effectLst/>
                          <a:latin typeface="Roboto" pitchFamily="2" charset="0"/>
                          <a:ea typeface="Roboto" pitchFamily="2" charset="0"/>
                        </a:rPr>
                        <a:t>SOA 317</a:t>
                      </a:r>
                      <a:endParaRPr lang="en-US" sz="2000" b="0" i="0" u="none" strike="noStrike">
                        <a:solidFill>
                          <a:srgbClr val="000000"/>
                        </a:solidFill>
                        <a:effectLst/>
                        <a:latin typeface="Roboto" pitchFamily="2" charset="0"/>
                        <a:ea typeface="Roboto" pitchFamily="2" charset="0"/>
                      </a:endParaRPr>
                    </a:p>
                  </a:txBody>
                  <a:tcPr marL="7620" marR="7620" marT="7620" marB="0" anchor="ctr">
                    <a:lnB w="12700" cmpd="sng">
                      <a:noFill/>
                    </a:lnB>
                    <a:noFill/>
                  </a:tcPr>
                </a:tc>
                <a:tc>
                  <a:txBody>
                    <a:bodyPr/>
                    <a:lstStyle/>
                    <a:p>
                      <a:pPr algn="ctr" fontAlgn="b"/>
                      <a:r>
                        <a:rPr lang="en-US" sz="2000" u="none" strike="noStrike">
                          <a:effectLst/>
                          <a:latin typeface="Roboto" pitchFamily="2" charset="0"/>
                          <a:ea typeface="Roboto" pitchFamily="2" charset="0"/>
                        </a:rPr>
                        <a:t>0.02276</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0.03113</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98.53</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a:effectLst/>
                          <a:latin typeface="Roboto" pitchFamily="2" charset="0"/>
                          <a:ea typeface="Roboto" pitchFamily="2" charset="0"/>
                        </a:rPr>
                        <a:t>0.731</a:t>
                      </a:r>
                      <a:endParaRPr lang="en-US" sz="2000" b="0" i="0" u="none" strike="noStrike">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r>
                        <a:rPr lang="en-US" sz="2000" u="none" strike="noStrike" dirty="0">
                          <a:effectLst/>
                          <a:latin typeface="Roboto" pitchFamily="2" charset="0"/>
                          <a:ea typeface="Roboto" pitchFamily="2" charset="0"/>
                        </a:rPr>
                        <a:t>0.4664</a:t>
                      </a:r>
                      <a:endParaRPr lang="en-US" sz="2000" b="0" i="0" u="none" strike="noStrike" dirty="0">
                        <a:solidFill>
                          <a:srgbClr val="000000"/>
                        </a:solidFill>
                        <a:effectLst/>
                        <a:latin typeface="Roboto" pitchFamily="2" charset="0"/>
                        <a:ea typeface="Roboto" pitchFamily="2" charset="0"/>
                      </a:endParaRPr>
                    </a:p>
                  </a:txBody>
                  <a:tcPr marL="7620" marR="7620" marT="7620" marB="0" anchor="b">
                    <a:noFill/>
                  </a:tcPr>
                </a:tc>
                <a:tc>
                  <a:txBody>
                    <a:bodyPr/>
                    <a:lstStyle/>
                    <a:p>
                      <a:pPr algn="ctr" fontAlgn="b"/>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noFill/>
                      <a:prstDash val="solid"/>
                      <a:round/>
                      <a:headEnd type="none" w="med" len="med"/>
                      <a:tailEnd type="none" w="med" len="med"/>
                    </a:lnT>
                    <a:noFill/>
                  </a:tcPr>
                </a:tc>
                <a:extLst>
                  <a:ext uri="{0D108BD9-81ED-4DB2-BD59-A6C34878D82A}">
                    <a16:rowId xmlns:a16="http://schemas.microsoft.com/office/drawing/2014/main" val="3053949756"/>
                  </a:ext>
                </a:extLst>
              </a:tr>
              <a:tr h="182880">
                <a:tc>
                  <a:txBody>
                    <a:bodyPr/>
                    <a:lstStyle/>
                    <a:p>
                      <a:pPr algn="l" fontAlgn="ctr"/>
                      <a:r>
                        <a:rPr lang="en-US" sz="2000" u="none" strike="noStrike" dirty="0" err="1">
                          <a:effectLst/>
                          <a:latin typeface="Roboto" pitchFamily="2" charset="0"/>
                          <a:ea typeface="Roboto" pitchFamily="2" charset="0"/>
                        </a:rPr>
                        <a:t>c.Num.Trial</a:t>
                      </a:r>
                      <a:endParaRPr lang="en-US" sz="2000" b="0" i="0" u="none" strike="noStrike" dirty="0">
                        <a:solidFill>
                          <a:srgbClr val="000000"/>
                        </a:solidFill>
                        <a:effectLst/>
                        <a:latin typeface="Roboto" pitchFamily="2" charset="0"/>
                        <a:ea typeface="Roboto" pitchFamily="2" charset="0"/>
                      </a:endParaRPr>
                    </a:p>
                  </a:txBody>
                  <a:tcPr marL="7620" marR="7620" marT="762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u="none" strike="noStrike" dirty="0">
                          <a:effectLst/>
                          <a:latin typeface="Roboto" pitchFamily="2" charset="0"/>
                          <a:ea typeface="Roboto" pitchFamily="2" charset="0"/>
                        </a:rPr>
                        <a:t>7.1E-05</a:t>
                      </a:r>
                      <a:endParaRPr lang="en-US" sz="2000" b="0" i="0" u="none" strike="noStrike" dirty="0">
                        <a:solidFill>
                          <a:srgbClr val="000000"/>
                        </a:solidFill>
                        <a:effectLst/>
                        <a:latin typeface="Roboto" pitchFamily="2" charset="0"/>
                        <a:ea typeface="Roboto" pitchFamily="2" charset="0"/>
                      </a:endParaRPr>
                    </a:p>
                  </a:txBody>
                  <a:tcPr marL="7620" marR="7620" marT="7620" marB="0" anchor="b">
                    <a:lnL w="12700" cmpd="sng">
                      <a:noFill/>
                    </a:lnL>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1.7E-05</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24960</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4.225</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2.39E-05</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a:t>
                      </a:r>
                      <a:endParaRPr lang="en-US" sz="20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8859038"/>
                  </a:ext>
                </a:extLst>
              </a:tr>
            </a:tbl>
          </a:graphicData>
        </a:graphic>
      </p:graphicFrame>
      <p:grpSp>
        <p:nvGrpSpPr>
          <p:cNvPr id="51" name="Group 50">
            <a:extLst>
              <a:ext uri="{FF2B5EF4-FFF2-40B4-BE49-F238E27FC236}">
                <a16:creationId xmlns:a16="http://schemas.microsoft.com/office/drawing/2014/main" id="{B1B56F43-AC14-4F8A-9E73-9C3106A3ABF0}"/>
              </a:ext>
            </a:extLst>
          </p:cNvPr>
          <p:cNvGrpSpPr/>
          <p:nvPr/>
        </p:nvGrpSpPr>
        <p:grpSpPr>
          <a:xfrm>
            <a:off x="19577561" y="29105836"/>
            <a:ext cx="12563827" cy="6524176"/>
            <a:chOff x="20777656" y="28457740"/>
            <a:chExt cx="11128345" cy="4788034"/>
          </a:xfrm>
        </p:grpSpPr>
        <p:pic>
          <p:nvPicPr>
            <p:cNvPr id="159" name="Picture 158">
              <a:extLst>
                <a:ext uri="{FF2B5EF4-FFF2-40B4-BE49-F238E27FC236}">
                  <a16:creationId xmlns:a16="http://schemas.microsoft.com/office/drawing/2014/main" id="{E0D729D3-FFE4-4C6D-870E-F44BC709E5AA}"/>
                </a:ext>
              </a:extLst>
            </p:cNvPr>
            <p:cNvPicPr>
              <a:picLocks noChangeAspect="1"/>
            </p:cNvPicPr>
            <p:nvPr/>
          </p:nvPicPr>
          <p:blipFill rotWithShape="1">
            <a:blip r:embed="rId18"/>
            <a:srcRect l="2651" r="52608" b="16571"/>
            <a:stretch/>
          </p:blipFill>
          <p:spPr>
            <a:xfrm>
              <a:off x="26246849" y="28457740"/>
              <a:ext cx="5659152" cy="2127853"/>
            </a:xfrm>
            <a:prstGeom prst="rect">
              <a:avLst/>
            </a:prstGeom>
          </p:spPr>
        </p:pic>
        <p:pic>
          <p:nvPicPr>
            <p:cNvPr id="160" name="Picture 159">
              <a:extLst>
                <a:ext uri="{FF2B5EF4-FFF2-40B4-BE49-F238E27FC236}">
                  <a16:creationId xmlns:a16="http://schemas.microsoft.com/office/drawing/2014/main" id="{44A3417F-7890-4DD9-8B0E-A5CE8446B5E5}"/>
                </a:ext>
              </a:extLst>
            </p:cNvPr>
            <p:cNvPicPr>
              <a:picLocks noChangeAspect="1"/>
            </p:cNvPicPr>
            <p:nvPr/>
          </p:nvPicPr>
          <p:blipFill rotWithShape="1">
            <a:blip r:embed="rId18"/>
            <a:srcRect l="57907" r="1" b="16193"/>
            <a:stretch/>
          </p:blipFill>
          <p:spPr>
            <a:xfrm>
              <a:off x="20873652" y="28468639"/>
              <a:ext cx="5382243" cy="2160771"/>
            </a:xfrm>
            <a:prstGeom prst="rect">
              <a:avLst/>
            </a:prstGeom>
          </p:spPr>
        </p:pic>
        <p:pic>
          <p:nvPicPr>
            <p:cNvPr id="161" name="Picture 160">
              <a:extLst>
                <a:ext uri="{FF2B5EF4-FFF2-40B4-BE49-F238E27FC236}">
                  <a16:creationId xmlns:a16="http://schemas.microsoft.com/office/drawing/2014/main" id="{3AD9ECD8-5F4E-4260-9488-62692C38BE38}"/>
                </a:ext>
              </a:extLst>
            </p:cNvPr>
            <p:cNvPicPr>
              <a:picLocks noChangeAspect="1"/>
            </p:cNvPicPr>
            <p:nvPr/>
          </p:nvPicPr>
          <p:blipFill rotWithShape="1">
            <a:blip r:embed="rId19"/>
            <a:srcRect l="2315" r="53445" b="7519"/>
            <a:stretch/>
          </p:blipFill>
          <p:spPr>
            <a:xfrm>
              <a:off x="20777656" y="30665789"/>
              <a:ext cx="5577921" cy="2578291"/>
            </a:xfrm>
            <a:prstGeom prst="rect">
              <a:avLst/>
            </a:prstGeom>
          </p:spPr>
        </p:pic>
        <p:pic>
          <p:nvPicPr>
            <p:cNvPr id="162" name="Picture 161">
              <a:extLst>
                <a:ext uri="{FF2B5EF4-FFF2-40B4-BE49-F238E27FC236}">
                  <a16:creationId xmlns:a16="http://schemas.microsoft.com/office/drawing/2014/main" id="{900B072D-F3F0-44C8-B487-247B78665C1F}"/>
                </a:ext>
              </a:extLst>
            </p:cNvPr>
            <p:cNvPicPr>
              <a:picLocks noChangeAspect="1"/>
            </p:cNvPicPr>
            <p:nvPr/>
          </p:nvPicPr>
          <p:blipFill rotWithShape="1">
            <a:blip r:embed="rId19"/>
            <a:srcRect l="56409" r="-157" b="7519"/>
            <a:stretch/>
          </p:blipFill>
          <p:spPr>
            <a:xfrm>
              <a:off x="26355577" y="30695286"/>
              <a:ext cx="5456286" cy="2550488"/>
            </a:xfrm>
            <a:prstGeom prst="rect">
              <a:avLst/>
            </a:prstGeom>
          </p:spPr>
        </p:pic>
      </p:gr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242980C0-5C46-45F6-AA5F-FCCBF120141C}"/>
                  </a:ext>
                </a:extLst>
              </p:cNvPr>
              <p:cNvSpPr/>
              <p:nvPr/>
            </p:nvSpPr>
            <p:spPr>
              <a:xfrm>
                <a:off x="11108449" y="29485069"/>
                <a:ext cx="8445672" cy="21236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solidFill>
                            <a:srgbClr val="333333"/>
                          </a:solidFill>
                          <a:latin typeface="Cambria Math" panose="02040503050406030204" pitchFamily="18" charset="0"/>
                          <a:ea typeface="Roboto" pitchFamily="2" charset="0"/>
                        </a:rPr>
                        <m:t>𝑌𝑖𝑗</m:t>
                      </m:r>
                      <m:r>
                        <a:rPr lang="en-US" sz="2800" i="1" dirty="0" smtClean="0">
                          <a:solidFill>
                            <a:srgbClr val="333333"/>
                          </a:solidFill>
                          <a:latin typeface="Cambria Math" panose="02040503050406030204" pitchFamily="18" charset="0"/>
                          <a:ea typeface="Roboto" pitchFamily="2" charset="0"/>
                        </a:rPr>
                        <m:t> =</m:t>
                      </m:r>
                      <m:r>
                        <a:rPr lang="el-GR" sz="2800" i="1" dirty="0">
                          <a:solidFill>
                            <a:srgbClr val="333333"/>
                          </a:solidFill>
                          <a:latin typeface="Cambria Math" panose="02040503050406030204" pitchFamily="18" charset="0"/>
                          <a:ea typeface="Roboto" pitchFamily="2" charset="0"/>
                        </a:rPr>
                        <m:t>𝛼</m:t>
                      </m:r>
                      <m:r>
                        <a:rPr lang="en-US" sz="2800" i="1" dirty="0">
                          <a:solidFill>
                            <a:srgbClr val="333333"/>
                          </a:solidFill>
                          <a:latin typeface="Cambria Math" panose="02040503050406030204" pitchFamily="18" charset="0"/>
                          <a:ea typeface="Roboto" pitchFamily="2" charset="0"/>
                        </a:rPr>
                        <m:t>𝑗</m:t>
                      </m:r>
                      <m:r>
                        <a:rPr lang="en-US" sz="2800" i="1" dirty="0" smtClean="0">
                          <a:solidFill>
                            <a:srgbClr val="333333"/>
                          </a:solidFill>
                          <a:latin typeface="Cambria Math" panose="02040503050406030204" pitchFamily="18" charset="0"/>
                          <a:ea typeface="Roboto" pitchFamily="2" charset="0"/>
                        </a:rPr>
                        <m:t>[</m:t>
                      </m:r>
                      <m:r>
                        <a:rPr lang="en-US" sz="2800" i="1" dirty="0" err="1" smtClean="0">
                          <a:solidFill>
                            <a:srgbClr val="333333"/>
                          </a:solidFill>
                          <a:latin typeface="Cambria Math" panose="02040503050406030204" pitchFamily="18" charset="0"/>
                          <a:ea typeface="Roboto" pitchFamily="2" charset="0"/>
                        </a:rPr>
                        <m:t>𝑖</m:t>
                      </m:r>
                      <m:r>
                        <a:rPr lang="en-US" sz="2800" i="1" dirty="0">
                          <a:solidFill>
                            <a:srgbClr val="333333"/>
                          </a:solidFill>
                          <a:latin typeface="Cambria Math" panose="02040503050406030204" pitchFamily="18" charset="0"/>
                          <a:ea typeface="Roboto" pitchFamily="2" charset="0"/>
                        </a:rPr>
                        <m:t>]+</m:t>
                      </m:r>
                      <m:r>
                        <a:rPr lang="el-GR" sz="2800" i="1" dirty="0">
                          <a:solidFill>
                            <a:srgbClr val="333333"/>
                          </a:solidFill>
                          <a:latin typeface="Cambria Math" panose="02040503050406030204" pitchFamily="18" charset="0"/>
                          <a:ea typeface="Roboto" pitchFamily="2" charset="0"/>
                        </a:rPr>
                        <m:t>𝛽</m:t>
                      </m:r>
                      <m:r>
                        <a:rPr lang="el-GR" sz="2800" i="1" dirty="0">
                          <a:solidFill>
                            <a:srgbClr val="333333"/>
                          </a:solidFill>
                          <a:latin typeface="Cambria Math" panose="02040503050406030204" pitchFamily="18" charset="0"/>
                          <a:ea typeface="Roboto" pitchFamily="2" charset="0"/>
                        </a:rPr>
                        <m:t>1</m:t>
                      </m:r>
                      <m:r>
                        <a:rPr lang="en-US" sz="2800" i="1" dirty="0" err="1">
                          <a:solidFill>
                            <a:srgbClr val="333333"/>
                          </a:solidFill>
                          <a:latin typeface="Cambria Math" panose="02040503050406030204" pitchFamily="18" charset="0"/>
                          <a:ea typeface="Roboto" pitchFamily="2" charset="0"/>
                        </a:rPr>
                        <m:t>𝑖</m:t>
                      </m:r>
                      <m:r>
                        <a:rPr lang="en-US" sz="2800" i="1" dirty="0">
                          <a:solidFill>
                            <a:srgbClr val="333333"/>
                          </a:solidFill>
                          <a:latin typeface="Cambria Math" panose="02040503050406030204" pitchFamily="18" charset="0"/>
                          <a:ea typeface="Roboto" pitchFamily="2" charset="0"/>
                        </a:rPr>
                        <m:t>∗</m:t>
                      </m:r>
                      <m:r>
                        <a:rPr lang="el-GR" sz="2800" i="1" dirty="0">
                          <a:solidFill>
                            <a:srgbClr val="333333"/>
                          </a:solidFill>
                          <a:latin typeface="Cambria Math" panose="02040503050406030204" pitchFamily="18" charset="0"/>
                          <a:ea typeface="Roboto" pitchFamily="2" charset="0"/>
                        </a:rPr>
                        <m:t>𝛽</m:t>
                      </m:r>
                      <m:r>
                        <a:rPr lang="el-GR" sz="2800" i="1" dirty="0">
                          <a:solidFill>
                            <a:srgbClr val="333333"/>
                          </a:solidFill>
                          <a:latin typeface="Cambria Math" panose="02040503050406030204" pitchFamily="18" charset="0"/>
                          <a:ea typeface="Roboto" pitchFamily="2" charset="0"/>
                        </a:rPr>
                        <m:t>2</m:t>
                      </m:r>
                      <m:r>
                        <a:rPr lang="en-US" sz="2800" i="1" dirty="0">
                          <a:solidFill>
                            <a:srgbClr val="333333"/>
                          </a:solidFill>
                          <a:latin typeface="Cambria Math" panose="02040503050406030204" pitchFamily="18" charset="0"/>
                          <a:ea typeface="Roboto" pitchFamily="2" charset="0"/>
                        </a:rPr>
                        <m:t>𝑗</m:t>
                      </m:r>
                      <m:r>
                        <a:rPr lang="en-US" sz="2800" i="1" dirty="0">
                          <a:solidFill>
                            <a:srgbClr val="333333"/>
                          </a:solidFill>
                          <a:latin typeface="Cambria Math" panose="02040503050406030204" pitchFamily="18" charset="0"/>
                          <a:ea typeface="Roboto" pitchFamily="2" charset="0"/>
                        </a:rPr>
                        <m:t>[</m:t>
                      </m:r>
                      <m:r>
                        <a:rPr lang="en-US" sz="2800" i="1" dirty="0" err="1">
                          <a:solidFill>
                            <a:srgbClr val="333333"/>
                          </a:solidFill>
                          <a:latin typeface="Cambria Math" panose="02040503050406030204" pitchFamily="18" charset="0"/>
                          <a:ea typeface="Roboto" pitchFamily="2" charset="0"/>
                        </a:rPr>
                        <m:t>𝑖</m:t>
                      </m:r>
                      <m:r>
                        <a:rPr lang="en-US" sz="2800" i="1" dirty="0">
                          <a:solidFill>
                            <a:srgbClr val="333333"/>
                          </a:solidFill>
                          <a:latin typeface="Cambria Math" panose="02040503050406030204" pitchFamily="18" charset="0"/>
                          <a:ea typeface="Roboto" pitchFamily="2" charset="0"/>
                        </a:rPr>
                        <m:t>]+</m:t>
                      </m:r>
                      <m:r>
                        <a:rPr lang="el-GR" sz="2800" i="1" dirty="0">
                          <a:solidFill>
                            <a:srgbClr val="333333"/>
                          </a:solidFill>
                          <a:latin typeface="Cambria Math" panose="02040503050406030204" pitchFamily="18" charset="0"/>
                          <a:ea typeface="Roboto" pitchFamily="2" charset="0"/>
                        </a:rPr>
                        <m:t>𝛽</m:t>
                      </m:r>
                      <m:r>
                        <a:rPr lang="el-GR" sz="2800" i="1" dirty="0">
                          <a:solidFill>
                            <a:srgbClr val="333333"/>
                          </a:solidFill>
                          <a:latin typeface="Cambria Math" panose="02040503050406030204" pitchFamily="18" charset="0"/>
                          <a:ea typeface="Roboto" pitchFamily="2" charset="0"/>
                        </a:rPr>
                        <m:t>3</m:t>
                      </m:r>
                      <m:r>
                        <a:rPr lang="en-US" sz="2800" i="1" dirty="0" err="1">
                          <a:solidFill>
                            <a:srgbClr val="333333"/>
                          </a:solidFill>
                          <a:latin typeface="Cambria Math" panose="02040503050406030204" pitchFamily="18" charset="0"/>
                          <a:ea typeface="Roboto" pitchFamily="2" charset="0"/>
                        </a:rPr>
                        <m:t>𝑖</m:t>
                      </m:r>
                      <m:r>
                        <a:rPr lang="en-US" sz="2800" i="1" dirty="0">
                          <a:solidFill>
                            <a:srgbClr val="333333"/>
                          </a:solidFill>
                          <a:latin typeface="Cambria Math" panose="02040503050406030204" pitchFamily="18" charset="0"/>
                          <a:ea typeface="Roboto" pitchFamily="2" charset="0"/>
                        </a:rPr>
                        <m:t>+</m:t>
                      </m:r>
                      <m:r>
                        <a:rPr lang="el-GR" sz="2800" i="1" dirty="0">
                          <a:solidFill>
                            <a:srgbClr val="333333"/>
                          </a:solidFill>
                          <a:latin typeface="Cambria Math" panose="02040503050406030204" pitchFamily="18" charset="0"/>
                          <a:ea typeface="Roboto" pitchFamily="2" charset="0"/>
                        </a:rPr>
                        <m:t>𝜖</m:t>
                      </m:r>
                      <m:r>
                        <a:rPr lang="en-US" sz="2800" i="1" dirty="0" err="1" smtClean="0">
                          <a:solidFill>
                            <a:srgbClr val="333333"/>
                          </a:solidFill>
                          <a:latin typeface="Cambria Math" panose="02040503050406030204" pitchFamily="18" charset="0"/>
                          <a:ea typeface="Roboto" pitchFamily="2" charset="0"/>
                        </a:rPr>
                        <m:t>𝑖</m:t>
                      </m:r>
                    </m:oMath>
                  </m:oMathPara>
                </a14:m>
                <a:endParaRPr lang="en-US" sz="2800" i="1" dirty="0">
                  <a:solidFill>
                    <a:srgbClr val="333333"/>
                  </a:solidFill>
                  <a:latin typeface="Roboto" pitchFamily="2" charset="0"/>
                  <a:ea typeface="Roboto" pitchFamily="2" charset="0"/>
                </a:endParaRPr>
              </a:p>
              <a:p>
                <a:pPr/>
                <a14:m>
                  <m:oMathPara xmlns:m="http://schemas.openxmlformats.org/officeDocument/2006/math">
                    <m:oMathParaPr>
                      <m:jc m:val="centerGroup"/>
                    </m:oMathParaPr>
                    <m:oMath xmlns:m="http://schemas.openxmlformats.org/officeDocument/2006/math">
                      <m:r>
                        <a:rPr lang="en-US" sz="2800" i="1" dirty="0" smtClean="0">
                          <a:solidFill>
                            <a:srgbClr val="333333"/>
                          </a:solidFill>
                          <a:latin typeface="Cambria Math" panose="02040503050406030204" pitchFamily="18" charset="0"/>
                          <a:ea typeface="Roboto" pitchFamily="2" charset="0"/>
                        </a:rPr>
                        <m:t>𝑅𝑇</m:t>
                      </m:r>
                      <m:r>
                        <a:rPr lang="en-US" sz="2800" i="1" dirty="0" smtClean="0">
                          <a:solidFill>
                            <a:srgbClr val="333333"/>
                          </a:solidFill>
                          <a:latin typeface="Cambria Math" panose="02040503050406030204" pitchFamily="18" charset="0"/>
                          <a:ea typeface="Roboto" pitchFamily="2" charset="0"/>
                        </a:rPr>
                        <m:t>~</m:t>
                      </m:r>
                      <m:r>
                        <a:rPr lang="en-US" sz="2800" i="1" dirty="0" smtClean="0">
                          <a:solidFill>
                            <a:srgbClr val="333333"/>
                          </a:solidFill>
                          <a:latin typeface="Cambria Math" panose="02040503050406030204" pitchFamily="18" charset="0"/>
                          <a:ea typeface="Roboto" pitchFamily="2" charset="0"/>
                        </a:rPr>
                        <m:t>𝑅𝑒𝑙𝑎𝑡𝑖𝑜𝑛</m:t>
                      </m:r>
                      <m:r>
                        <a:rPr lang="en-US" sz="2800" i="1" dirty="0" smtClean="0">
                          <a:solidFill>
                            <a:srgbClr val="333333"/>
                          </a:solidFill>
                          <a:latin typeface="Cambria Math" panose="02040503050406030204" pitchFamily="18" charset="0"/>
                          <a:ea typeface="Roboto" pitchFamily="2" charset="0"/>
                        </a:rPr>
                        <m:t>∗</m:t>
                      </m:r>
                      <m:r>
                        <a:rPr lang="en-US" sz="2800" i="1" dirty="0" smtClean="0">
                          <a:solidFill>
                            <a:srgbClr val="333333"/>
                          </a:solidFill>
                          <a:latin typeface="Cambria Math" panose="02040503050406030204" pitchFamily="18" charset="0"/>
                          <a:ea typeface="Roboto" pitchFamily="2" charset="0"/>
                        </a:rPr>
                        <m:t>𝑆𝑂𝐴</m:t>
                      </m:r>
                      <m:r>
                        <a:rPr lang="en-US" sz="2800" i="1" dirty="0" smtClean="0">
                          <a:solidFill>
                            <a:srgbClr val="333333"/>
                          </a:solidFill>
                          <a:latin typeface="Cambria Math" panose="02040503050406030204" pitchFamily="18" charset="0"/>
                          <a:ea typeface="Roboto" pitchFamily="2" charset="0"/>
                        </a:rPr>
                        <m:t> + </m:t>
                      </m:r>
                      <m:r>
                        <a:rPr lang="en-US" sz="2800" i="1" dirty="0" err="1" smtClean="0">
                          <a:solidFill>
                            <a:srgbClr val="333333"/>
                          </a:solidFill>
                          <a:latin typeface="Cambria Math" panose="02040503050406030204" pitchFamily="18" charset="0"/>
                          <a:ea typeface="Roboto" pitchFamily="2" charset="0"/>
                        </a:rPr>
                        <m:t>𝑐</m:t>
                      </m:r>
                      <m:r>
                        <a:rPr lang="en-US" sz="2800" i="1" dirty="0" err="1" smtClean="0">
                          <a:solidFill>
                            <a:srgbClr val="333333"/>
                          </a:solidFill>
                          <a:latin typeface="Cambria Math" panose="02040503050406030204" pitchFamily="18" charset="0"/>
                          <a:ea typeface="Roboto" pitchFamily="2" charset="0"/>
                        </a:rPr>
                        <m:t>.</m:t>
                      </m:r>
                      <m:r>
                        <a:rPr lang="en-US" sz="2800" i="1" dirty="0" err="1" smtClean="0">
                          <a:solidFill>
                            <a:srgbClr val="333333"/>
                          </a:solidFill>
                          <a:latin typeface="Cambria Math" panose="02040503050406030204" pitchFamily="18" charset="0"/>
                          <a:ea typeface="Roboto" pitchFamily="2" charset="0"/>
                        </a:rPr>
                        <m:t>𝑁𝑢𝑚</m:t>
                      </m:r>
                      <m:r>
                        <a:rPr lang="en-US" sz="2800" i="1" dirty="0" err="1" smtClean="0">
                          <a:solidFill>
                            <a:srgbClr val="333333"/>
                          </a:solidFill>
                          <a:latin typeface="Cambria Math" panose="02040503050406030204" pitchFamily="18" charset="0"/>
                          <a:ea typeface="Roboto" pitchFamily="2" charset="0"/>
                        </a:rPr>
                        <m:t>.</m:t>
                      </m:r>
                      <m:r>
                        <a:rPr lang="en-US" sz="2800" i="1" dirty="0" err="1" smtClean="0">
                          <a:solidFill>
                            <a:srgbClr val="333333"/>
                          </a:solidFill>
                          <a:latin typeface="Cambria Math" panose="02040503050406030204" pitchFamily="18" charset="0"/>
                          <a:ea typeface="Roboto" pitchFamily="2" charset="0"/>
                        </a:rPr>
                        <m:t>𝑇𝑟𝑎𝑖𝑙</m:t>
                      </m:r>
                      <m:r>
                        <a:rPr lang="en-US" sz="2800" i="1" dirty="0" smtClean="0">
                          <a:solidFill>
                            <a:srgbClr val="333333"/>
                          </a:solidFill>
                          <a:latin typeface="Cambria Math" panose="02040503050406030204" pitchFamily="18" charset="0"/>
                          <a:ea typeface="Roboto" pitchFamily="2" charset="0"/>
                        </a:rPr>
                        <m:t> + (1|</m:t>
                      </m:r>
                      <m:r>
                        <a:rPr lang="en-US" sz="2800" i="1" dirty="0" smtClean="0">
                          <a:solidFill>
                            <a:srgbClr val="333333"/>
                          </a:solidFill>
                          <a:latin typeface="Cambria Math" panose="02040503050406030204" pitchFamily="18" charset="0"/>
                          <a:ea typeface="Roboto" pitchFamily="2" charset="0"/>
                        </a:rPr>
                        <m:t>𝐼𝐷</m:t>
                      </m:r>
                      <m:r>
                        <a:rPr lang="en-US" sz="2800" i="1" dirty="0" smtClean="0">
                          <a:solidFill>
                            <a:srgbClr val="333333"/>
                          </a:solidFill>
                          <a:latin typeface="Cambria Math" panose="02040503050406030204" pitchFamily="18" charset="0"/>
                          <a:ea typeface="Roboto" pitchFamily="2" charset="0"/>
                        </a:rPr>
                        <m:t>)</m:t>
                      </m:r>
                    </m:oMath>
                  </m:oMathPara>
                </a14:m>
                <a:endParaRPr lang="en-US" sz="2800" i="1" dirty="0">
                  <a:solidFill>
                    <a:srgbClr val="333333"/>
                  </a:solidFill>
                  <a:latin typeface="Roboto" pitchFamily="2" charset="0"/>
                  <a:ea typeface="Roboto" pitchFamily="2" charset="0"/>
                </a:endParaRPr>
              </a:p>
              <a:p>
                <a:endParaRPr lang="en-US" sz="2800" i="1" dirty="0">
                  <a:solidFill>
                    <a:srgbClr val="333333"/>
                  </a:solidFill>
                  <a:latin typeface="Roboto" pitchFamily="2" charset="0"/>
                  <a:ea typeface="Roboto" pitchFamily="2" charset="0"/>
                </a:endParaRPr>
              </a:p>
              <a:p>
                <a:endParaRPr lang="en-US" sz="2400" i="1" dirty="0">
                  <a:solidFill>
                    <a:srgbClr val="333333"/>
                  </a:solidFill>
                  <a:latin typeface="Roboto" pitchFamily="2" charset="0"/>
                  <a:ea typeface="Roboto" pitchFamily="2" charset="0"/>
                </a:endParaRPr>
              </a:p>
              <a:p>
                <a:endParaRPr lang="en-US" sz="2400" dirty="0">
                  <a:latin typeface="Roboto" pitchFamily="2" charset="0"/>
                  <a:ea typeface="Roboto" pitchFamily="2" charset="0"/>
                </a:endParaRPr>
              </a:p>
            </p:txBody>
          </p:sp>
        </mc:Choice>
        <mc:Fallback xmlns="">
          <p:sp>
            <p:nvSpPr>
              <p:cNvPr id="52" name="Rectangle 51">
                <a:extLst>
                  <a:ext uri="{FF2B5EF4-FFF2-40B4-BE49-F238E27FC236}">
                    <a16:creationId xmlns:a16="http://schemas.microsoft.com/office/drawing/2014/main" id="{242980C0-5C46-45F6-AA5F-FCCBF120141C}"/>
                  </a:ext>
                </a:extLst>
              </p:cNvPr>
              <p:cNvSpPr>
                <a:spLocks noRot="1" noChangeAspect="1" noMove="1" noResize="1" noEditPoints="1" noAdjustHandles="1" noChangeArrowheads="1" noChangeShapeType="1" noTextEdit="1"/>
              </p:cNvSpPr>
              <p:nvPr/>
            </p:nvSpPr>
            <p:spPr>
              <a:xfrm>
                <a:off x="11108449" y="29485069"/>
                <a:ext cx="8445672" cy="2123658"/>
              </a:xfrm>
              <a:prstGeom prst="rect">
                <a:avLst/>
              </a:prstGeom>
              <a:blipFill>
                <a:blip r:embed="rId20"/>
                <a:stretch>
                  <a:fillRect/>
                </a:stretch>
              </a:blipFill>
            </p:spPr>
            <p:txBody>
              <a:bodyPr/>
              <a:lstStyle/>
              <a:p>
                <a:r>
                  <a:rPr lang="en-US">
                    <a:noFill/>
                  </a:rPr>
                  <a:t> </a:t>
                </a:r>
              </a:p>
            </p:txBody>
          </p:sp>
        </mc:Fallback>
      </mc:AlternateContent>
      <p:graphicFrame>
        <p:nvGraphicFramePr>
          <p:cNvPr id="54" name="Table 53">
            <a:extLst>
              <a:ext uri="{FF2B5EF4-FFF2-40B4-BE49-F238E27FC236}">
                <a16:creationId xmlns:a16="http://schemas.microsoft.com/office/drawing/2014/main" id="{1955E1E9-D8AC-4B3A-8AD2-8B1E31A70C30}"/>
              </a:ext>
            </a:extLst>
          </p:cNvPr>
          <p:cNvGraphicFramePr>
            <a:graphicFrameLocks noGrp="1"/>
          </p:cNvGraphicFramePr>
          <p:nvPr>
            <p:extLst>
              <p:ext uri="{D42A27DB-BD31-4B8C-83A1-F6EECF244321}">
                <p14:modId xmlns:p14="http://schemas.microsoft.com/office/powerpoint/2010/main" val="3056976551"/>
              </p:ext>
            </p:extLst>
          </p:nvPr>
        </p:nvGraphicFramePr>
        <p:xfrm>
          <a:off x="26004171" y="15557846"/>
          <a:ext cx="3474511" cy="937260"/>
        </p:xfrm>
        <a:graphic>
          <a:graphicData uri="http://schemas.openxmlformats.org/drawingml/2006/table">
            <a:tbl>
              <a:tblPr>
                <a:tableStyleId>{5C22544A-7EE6-4342-B048-85BDC9FD1C3A}</a:tableStyleId>
              </a:tblPr>
              <a:tblGrid>
                <a:gridCol w="785901">
                  <a:extLst>
                    <a:ext uri="{9D8B030D-6E8A-4147-A177-3AD203B41FA5}">
                      <a16:colId xmlns:a16="http://schemas.microsoft.com/office/drawing/2014/main" val="884183602"/>
                    </a:ext>
                  </a:extLst>
                </a:gridCol>
                <a:gridCol w="1302942">
                  <a:extLst>
                    <a:ext uri="{9D8B030D-6E8A-4147-A177-3AD203B41FA5}">
                      <a16:colId xmlns:a16="http://schemas.microsoft.com/office/drawing/2014/main" val="2707021340"/>
                    </a:ext>
                  </a:extLst>
                </a:gridCol>
                <a:gridCol w="1385668">
                  <a:extLst>
                    <a:ext uri="{9D8B030D-6E8A-4147-A177-3AD203B41FA5}">
                      <a16:colId xmlns:a16="http://schemas.microsoft.com/office/drawing/2014/main" val="1438644472"/>
                    </a:ext>
                  </a:extLst>
                </a:gridCol>
              </a:tblGrid>
              <a:tr h="182880">
                <a:tc gridSpan="3">
                  <a:txBody>
                    <a:bodyPr/>
                    <a:lstStyle/>
                    <a:p>
                      <a:pPr algn="ctr" fontAlgn="ctr"/>
                      <a:r>
                        <a:rPr lang="en-US" sz="2000" u="none" strike="noStrike" dirty="0">
                          <a:effectLst/>
                          <a:latin typeface="Roboto" pitchFamily="2" charset="0"/>
                          <a:ea typeface="Roboto" pitchFamily="2" charset="0"/>
                        </a:rPr>
                        <a:t>Kruskal-Wallis rank sum test</a:t>
                      </a:r>
                      <a:endParaRPr lang="en-US" sz="20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1381667"/>
                  </a:ext>
                </a:extLst>
              </a:tr>
              <a:tr h="182880">
                <a:tc>
                  <a:txBody>
                    <a:bodyPr/>
                    <a:lstStyle/>
                    <a:p>
                      <a:pPr algn="ctr" fontAlgn="b"/>
                      <a:r>
                        <a:rPr lang="en-US" sz="2000" u="none" strike="noStrike" dirty="0">
                          <a:effectLst/>
                          <a:latin typeface="Roboto" pitchFamily="2" charset="0"/>
                          <a:ea typeface="Roboto" pitchFamily="2" charset="0"/>
                        </a:rPr>
                        <a:t>X2</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err="1">
                          <a:effectLst/>
                          <a:latin typeface="Roboto" pitchFamily="2" charset="0"/>
                          <a:ea typeface="Roboto" pitchFamily="2" charset="0"/>
                        </a:rPr>
                        <a:t>df</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p-value</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4695502"/>
                  </a:ext>
                </a:extLst>
              </a:tr>
              <a:tr h="182880">
                <a:tc>
                  <a:txBody>
                    <a:bodyPr/>
                    <a:lstStyle/>
                    <a:p>
                      <a:pPr algn="ctr" fontAlgn="b"/>
                      <a:r>
                        <a:rPr lang="en-US" sz="2000" u="none" strike="noStrike" dirty="0">
                          <a:effectLst/>
                          <a:latin typeface="Roboto" pitchFamily="2" charset="0"/>
                          <a:ea typeface="Roboto" pitchFamily="2" charset="0"/>
                        </a:rPr>
                        <a:t>6.759</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3</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Roboto" pitchFamily="2" charset="0"/>
                          <a:ea typeface="Roboto" pitchFamily="2" charset="0"/>
                        </a:rPr>
                        <a:t>0.0799</a:t>
                      </a:r>
                      <a:endParaRPr lang="en-US" sz="20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9257416"/>
                  </a:ext>
                </a:extLst>
              </a:tr>
            </a:tbl>
          </a:graphicData>
        </a:graphic>
      </p:graphicFrame>
      <p:graphicFrame>
        <p:nvGraphicFramePr>
          <p:cNvPr id="55" name="Table 54">
            <a:extLst>
              <a:ext uri="{FF2B5EF4-FFF2-40B4-BE49-F238E27FC236}">
                <a16:creationId xmlns:a16="http://schemas.microsoft.com/office/drawing/2014/main" id="{04FA262C-358F-428E-9488-383D77F43766}"/>
              </a:ext>
            </a:extLst>
          </p:cNvPr>
          <p:cNvGraphicFramePr>
            <a:graphicFrameLocks noGrp="1"/>
          </p:cNvGraphicFramePr>
          <p:nvPr>
            <p:extLst>
              <p:ext uri="{D42A27DB-BD31-4B8C-83A1-F6EECF244321}">
                <p14:modId xmlns:p14="http://schemas.microsoft.com/office/powerpoint/2010/main" val="3385231149"/>
              </p:ext>
            </p:extLst>
          </p:nvPr>
        </p:nvGraphicFramePr>
        <p:xfrm>
          <a:off x="26004171" y="13603128"/>
          <a:ext cx="5348769" cy="1691640"/>
        </p:xfrm>
        <a:graphic>
          <a:graphicData uri="http://schemas.openxmlformats.org/drawingml/2006/table">
            <a:tbl>
              <a:tblPr>
                <a:tableStyleId>{5C22544A-7EE6-4342-B048-85BDC9FD1C3A}</a:tableStyleId>
              </a:tblPr>
              <a:tblGrid>
                <a:gridCol w="809270">
                  <a:extLst>
                    <a:ext uri="{9D8B030D-6E8A-4147-A177-3AD203B41FA5}">
                      <a16:colId xmlns:a16="http://schemas.microsoft.com/office/drawing/2014/main" val="1004322905"/>
                    </a:ext>
                  </a:extLst>
                </a:gridCol>
                <a:gridCol w="809270">
                  <a:extLst>
                    <a:ext uri="{9D8B030D-6E8A-4147-A177-3AD203B41FA5}">
                      <a16:colId xmlns:a16="http://schemas.microsoft.com/office/drawing/2014/main" val="1367000552"/>
                    </a:ext>
                  </a:extLst>
                </a:gridCol>
                <a:gridCol w="626746">
                  <a:extLst>
                    <a:ext uri="{9D8B030D-6E8A-4147-A177-3AD203B41FA5}">
                      <a16:colId xmlns:a16="http://schemas.microsoft.com/office/drawing/2014/main" val="678216982"/>
                    </a:ext>
                  </a:extLst>
                </a:gridCol>
                <a:gridCol w="656492">
                  <a:extLst>
                    <a:ext uri="{9D8B030D-6E8A-4147-A177-3AD203B41FA5}">
                      <a16:colId xmlns:a16="http://schemas.microsoft.com/office/drawing/2014/main" val="845389651"/>
                    </a:ext>
                  </a:extLst>
                </a:gridCol>
                <a:gridCol w="828451">
                  <a:extLst>
                    <a:ext uri="{9D8B030D-6E8A-4147-A177-3AD203B41FA5}">
                      <a16:colId xmlns:a16="http://schemas.microsoft.com/office/drawing/2014/main" val="802439354"/>
                    </a:ext>
                  </a:extLst>
                </a:gridCol>
                <a:gridCol w="809270">
                  <a:extLst>
                    <a:ext uri="{9D8B030D-6E8A-4147-A177-3AD203B41FA5}">
                      <a16:colId xmlns:a16="http://schemas.microsoft.com/office/drawing/2014/main" val="4136940743"/>
                    </a:ext>
                  </a:extLst>
                </a:gridCol>
                <a:gridCol w="809270">
                  <a:extLst>
                    <a:ext uri="{9D8B030D-6E8A-4147-A177-3AD203B41FA5}">
                      <a16:colId xmlns:a16="http://schemas.microsoft.com/office/drawing/2014/main" val="1287003115"/>
                    </a:ext>
                  </a:extLst>
                </a:gridCol>
              </a:tblGrid>
              <a:tr h="182880">
                <a:tc gridSpan="7">
                  <a:txBody>
                    <a:bodyPr/>
                    <a:lstStyle/>
                    <a:p>
                      <a:pPr algn="ctr" fontAlgn="b"/>
                      <a:r>
                        <a:rPr lang="en-US" sz="1800" u="none" strike="noStrike" dirty="0" err="1">
                          <a:effectLst/>
                          <a:latin typeface="Roboto" pitchFamily="2" charset="0"/>
                          <a:ea typeface="Roboto" pitchFamily="2" charset="0"/>
                        </a:rPr>
                        <a:t>prelikert</a:t>
                      </a:r>
                      <a:endParaRPr lang="en-US" sz="18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5189"/>
                  </a:ext>
                </a:extLst>
              </a:tr>
              <a:tr h="182880">
                <a:tc>
                  <a:txBody>
                    <a:bodyPr/>
                    <a:lstStyle/>
                    <a:p>
                      <a:pPr algn="ctr" fontAlgn="ctr"/>
                      <a:r>
                        <a:rPr lang="en-US" sz="1800" u="none" strike="noStrike" dirty="0">
                          <a:effectLst/>
                          <a:latin typeface="Roboto" pitchFamily="2" charset="0"/>
                          <a:ea typeface="Roboto" pitchFamily="2" charset="0"/>
                        </a:rPr>
                        <a:t>group</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n</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mean</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err="1">
                          <a:effectLst/>
                          <a:latin typeface="Roboto" pitchFamily="2" charset="0"/>
                          <a:ea typeface="Roboto" pitchFamily="2" charset="0"/>
                        </a:rPr>
                        <a:t>sd</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median</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min</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max</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056558"/>
                  </a:ext>
                </a:extLst>
              </a:tr>
              <a:tr h="182880">
                <a:tc>
                  <a:txBody>
                    <a:bodyPr/>
                    <a:lstStyle/>
                    <a:p>
                      <a:pPr algn="ctr" fontAlgn="ctr"/>
                      <a:r>
                        <a:rPr lang="en-US" sz="1800" u="none" strike="noStrike" dirty="0">
                          <a:effectLst/>
                          <a:latin typeface="Roboto" pitchFamily="2" charset="0"/>
                          <a:ea typeface="Roboto" pitchFamily="2" charset="0"/>
                        </a:rPr>
                        <a:t>66</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24</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2.21</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1.22</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2</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1</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latin typeface="Roboto" pitchFamily="2" charset="0"/>
                          <a:ea typeface="Roboto" pitchFamily="2" charset="0"/>
                        </a:rPr>
                        <a:t>5</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90411596"/>
                  </a:ext>
                </a:extLst>
              </a:tr>
              <a:tr h="182880">
                <a:tc>
                  <a:txBody>
                    <a:bodyPr/>
                    <a:lstStyle/>
                    <a:p>
                      <a:pPr algn="ctr" fontAlgn="ctr"/>
                      <a:r>
                        <a:rPr lang="en-US" sz="1800" u="none" strike="noStrike">
                          <a:effectLst/>
                          <a:latin typeface="Roboto" pitchFamily="2" charset="0"/>
                          <a:ea typeface="Roboto" pitchFamily="2" charset="0"/>
                        </a:rPr>
                        <a:t>150</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24</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1.96</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1.46</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6</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extLst>
                  <a:ext uri="{0D108BD9-81ED-4DB2-BD59-A6C34878D82A}">
                    <a16:rowId xmlns:a16="http://schemas.microsoft.com/office/drawing/2014/main" val="3816238793"/>
                  </a:ext>
                </a:extLst>
              </a:tr>
              <a:tr h="182880">
                <a:tc>
                  <a:txBody>
                    <a:bodyPr/>
                    <a:lstStyle/>
                    <a:p>
                      <a:pPr algn="ctr" fontAlgn="ctr"/>
                      <a:r>
                        <a:rPr lang="en-US" sz="1800" u="none" strike="noStrike">
                          <a:effectLst/>
                          <a:latin typeface="Roboto" pitchFamily="2" charset="0"/>
                          <a:ea typeface="Roboto" pitchFamily="2" charset="0"/>
                        </a:rPr>
                        <a:t>233</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27</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2.52</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1.45</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2</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6</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extLst>
                  <a:ext uri="{0D108BD9-81ED-4DB2-BD59-A6C34878D82A}">
                    <a16:rowId xmlns:a16="http://schemas.microsoft.com/office/drawing/2014/main" val="2374520680"/>
                  </a:ext>
                </a:extLst>
              </a:tr>
              <a:tr h="182880">
                <a:tc>
                  <a:txBody>
                    <a:bodyPr/>
                    <a:lstStyle/>
                    <a:p>
                      <a:pPr algn="ctr" fontAlgn="ctr"/>
                      <a:r>
                        <a:rPr lang="en-US" sz="1800" u="none" strike="noStrike" dirty="0">
                          <a:effectLst/>
                          <a:latin typeface="Roboto" pitchFamily="2" charset="0"/>
                          <a:ea typeface="Roboto" pitchFamily="2" charset="0"/>
                        </a:rPr>
                        <a:t>317</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25</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2.72</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a:effectLst/>
                          <a:latin typeface="Roboto" pitchFamily="2" charset="0"/>
                          <a:ea typeface="Roboto" pitchFamily="2" charset="0"/>
                        </a:rPr>
                        <a:t>1.43</a:t>
                      </a:r>
                      <a:endParaRPr lang="en-US" sz="1800" b="0" i="0" u="none" strike="noStrike">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2</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1</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7</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6302168"/>
                  </a:ext>
                </a:extLst>
              </a:tr>
            </a:tbl>
          </a:graphicData>
        </a:graphic>
      </p:graphicFrame>
      <p:sp>
        <p:nvSpPr>
          <p:cNvPr id="184" name="Shape 41">
            <a:extLst>
              <a:ext uri="{FF2B5EF4-FFF2-40B4-BE49-F238E27FC236}">
                <a16:creationId xmlns:a16="http://schemas.microsoft.com/office/drawing/2014/main" id="{C458AC59-BA3E-4388-9F11-9D4916377C2D}"/>
              </a:ext>
            </a:extLst>
          </p:cNvPr>
          <p:cNvSpPr txBox="1"/>
          <p:nvPr/>
        </p:nvSpPr>
        <p:spPr>
          <a:xfrm>
            <a:off x="476751" y="16453020"/>
            <a:ext cx="10028350" cy="757934"/>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u="none" dirty="0">
                <a:solidFill>
                  <a:schemeClr val="dk1"/>
                </a:solidFill>
                <a:latin typeface="Roboto" pitchFamily="2" charset="0"/>
                <a:ea typeface="Roboto" pitchFamily="2" charset="0"/>
                <a:cs typeface="Arial"/>
                <a:sym typeface="Arial"/>
              </a:rPr>
              <a:t>1.1 Research Question</a:t>
            </a:r>
          </a:p>
        </p:txBody>
      </p:sp>
      <p:sp>
        <p:nvSpPr>
          <p:cNvPr id="185" name="Shape 41">
            <a:extLst>
              <a:ext uri="{FF2B5EF4-FFF2-40B4-BE49-F238E27FC236}">
                <a16:creationId xmlns:a16="http://schemas.microsoft.com/office/drawing/2014/main" id="{867858E0-748B-4C3C-BA5F-6423E66C2203}"/>
              </a:ext>
            </a:extLst>
          </p:cNvPr>
          <p:cNvSpPr txBox="1"/>
          <p:nvPr/>
        </p:nvSpPr>
        <p:spPr>
          <a:xfrm>
            <a:off x="559097" y="32274404"/>
            <a:ext cx="10028350" cy="757934"/>
          </a:xfrm>
          <a:prstGeom prst="rect">
            <a:avLst/>
          </a:prstGeom>
          <a:solidFill>
            <a:srgbClr val="8CB3E3"/>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u="none" dirty="0">
                <a:solidFill>
                  <a:schemeClr val="dk1"/>
                </a:solidFill>
                <a:latin typeface="Roboto" pitchFamily="2" charset="0"/>
                <a:ea typeface="Roboto" pitchFamily="2" charset="0"/>
                <a:cs typeface="Arial"/>
                <a:sym typeface="Arial"/>
              </a:rPr>
              <a:t>2.1 Experimental Task</a:t>
            </a:r>
          </a:p>
        </p:txBody>
      </p:sp>
      <p:pic>
        <p:nvPicPr>
          <p:cNvPr id="64" name="Picture 63">
            <a:extLst>
              <a:ext uri="{FF2B5EF4-FFF2-40B4-BE49-F238E27FC236}">
                <a16:creationId xmlns:a16="http://schemas.microsoft.com/office/drawing/2014/main" id="{4B199F1E-1BB3-4534-978D-B9748630BC3C}"/>
              </a:ext>
            </a:extLst>
          </p:cNvPr>
          <p:cNvPicPr>
            <a:picLocks noChangeAspect="1"/>
          </p:cNvPicPr>
          <p:nvPr/>
        </p:nvPicPr>
        <p:blipFill>
          <a:blip r:embed="rId21"/>
          <a:stretch>
            <a:fillRect/>
          </a:stretch>
        </p:blipFill>
        <p:spPr>
          <a:xfrm>
            <a:off x="519051" y="21049416"/>
            <a:ext cx="8198229" cy="11137488"/>
          </a:xfrm>
          <a:prstGeom prst="rect">
            <a:avLst/>
          </a:prstGeom>
        </p:spPr>
      </p:pic>
      <p:sp>
        <p:nvSpPr>
          <p:cNvPr id="186" name="Shape 158">
            <a:extLst>
              <a:ext uri="{FF2B5EF4-FFF2-40B4-BE49-F238E27FC236}">
                <a16:creationId xmlns:a16="http://schemas.microsoft.com/office/drawing/2014/main" id="{1562ACC6-0264-4348-BCE2-0696A1AFBFC7}"/>
              </a:ext>
            </a:extLst>
          </p:cNvPr>
          <p:cNvSpPr txBox="1"/>
          <p:nvPr/>
        </p:nvSpPr>
        <p:spPr>
          <a:xfrm>
            <a:off x="11151738" y="36178702"/>
            <a:ext cx="20608737" cy="815839"/>
          </a:xfrm>
          <a:prstGeom prst="rect">
            <a:avLst/>
          </a:prstGeom>
          <a:solidFill>
            <a:srgbClr val="C5D8F1"/>
          </a:solidFill>
          <a:ln w="9525" cap="flat" cmpd="sng">
            <a:solidFill>
              <a:schemeClr val="dk1"/>
            </a:solidFill>
            <a:prstDash val="solid"/>
            <a:round/>
            <a:headEnd type="none" w="med" len="med"/>
            <a:tailEnd type="none" w="med" len="med"/>
          </a:ln>
        </p:spPr>
        <p:txBody>
          <a:bodyPr wrap="square" lIns="78350" tIns="39175" rIns="78350" bIns="39175" anchor="t" anchorCtr="0">
            <a:noAutofit/>
          </a:bodyPr>
          <a:lstStyle/>
          <a:p>
            <a:pPr marL="0" marR="0" lvl="0" indent="-262509" algn="ctr" rtl="0">
              <a:spcBef>
                <a:spcPts val="0"/>
              </a:spcBef>
              <a:buClr>
                <a:schemeClr val="dk1"/>
              </a:buClr>
              <a:buSzPts val="4134"/>
              <a:buFont typeface="Arial"/>
              <a:buNone/>
            </a:pPr>
            <a:r>
              <a:rPr lang="en-US" sz="4134" b="1" u="none" dirty="0">
                <a:solidFill>
                  <a:schemeClr val="dk1"/>
                </a:solidFill>
                <a:latin typeface="Roboto" pitchFamily="2" charset="0"/>
                <a:ea typeface="Roboto" pitchFamily="2" charset="0"/>
                <a:cs typeface="Arial"/>
                <a:sym typeface="Arial"/>
              </a:rPr>
              <a:t>4. Conclusion and Limitations</a:t>
            </a:r>
          </a:p>
        </p:txBody>
      </p:sp>
      <p:graphicFrame>
        <p:nvGraphicFramePr>
          <p:cNvPr id="65" name="Table 64">
            <a:extLst>
              <a:ext uri="{FF2B5EF4-FFF2-40B4-BE49-F238E27FC236}">
                <a16:creationId xmlns:a16="http://schemas.microsoft.com/office/drawing/2014/main" id="{7730649F-3027-4AAB-849F-78216B99FC98}"/>
              </a:ext>
            </a:extLst>
          </p:cNvPr>
          <p:cNvGraphicFramePr>
            <a:graphicFrameLocks noGrp="1"/>
          </p:cNvGraphicFramePr>
          <p:nvPr>
            <p:extLst>
              <p:ext uri="{D42A27DB-BD31-4B8C-83A1-F6EECF244321}">
                <p14:modId xmlns:p14="http://schemas.microsoft.com/office/powerpoint/2010/main" val="1525383135"/>
              </p:ext>
            </p:extLst>
          </p:nvPr>
        </p:nvGraphicFramePr>
        <p:xfrm>
          <a:off x="19511519" y="13353945"/>
          <a:ext cx="5631228" cy="2240280"/>
        </p:xfrm>
        <a:graphic>
          <a:graphicData uri="http://schemas.openxmlformats.org/drawingml/2006/table">
            <a:tbl>
              <a:tblPr>
                <a:tableStyleId>{5C22544A-7EE6-4342-B048-85BDC9FD1C3A}</a:tableStyleId>
              </a:tblPr>
              <a:tblGrid>
                <a:gridCol w="1019094">
                  <a:extLst>
                    <a:ext uri="{9D8B030D-6E8A-4147-A177-3AD203B41FA5}">
                      <a16:colId xmlns:a16="http://schemas.microsoft.com/office/drawing/2014/main" val="3688269100"/>
                    </a:ext>
                  </a:extLst>
                </a:gridCol>
                <a:gridCol w="768689">
                  <a:extLst>
                    <a:ext uri="{9D8B030D-6E8A-4147-A177-3AD203B41FA5}">
                      <a16:colId xmlns:a16="http://schemas.microsoft.com/office/drawing/2014/main" val="3779650190"/>
                    </a:ext>
                  </a:extLst>
                </a:gridCol>
                <a:gridCol w="768689">
                  <a:extLst>
                    <a:ext uri="{9D8B030D-6E8A-4147-A177-3AD203B41FA5}">
                      <a16:colId xmlns:a16="http://schemas.microsoft.com/office/drawing/2014/main" val="1439798949"/>
                    </a:ext>
                  </a:extLst>
                </a:gridCol>
                <a:gridCol w="768689">
                  <a:extLst>
                    <a:ext uri="{9D8B030D-6E8A-4147-A177-3AD203B41FA5}">
                      <a16:colId xmlns:a16="http://schemas.microsoft.com/office/drawing/2014/main" val="1127332471"/>
                    </a:ext>
                  </a:extLst>
                </a:gridCol>
                <a:gridCol w="768689">
                  <a:extLst>
                    <a:ext uri="{9D8B030D-6E8A-4147-A177-3AD203B41FA5}">
                      <a16:colId xmlns:a16="http://schemas.microsoft.com/office/drawing/2014/main" val="2019351479"/>
                    </a:ext>
                  </a:extLst>
                </a:gridCol>
                <a:gridCol w="768689">
                  <a:extLst>
                    <a:ext uri="{9D8B030D-6E8A-4147-A177-3AD203B41FA5}">
                      <a16:colId xmlns:a16="http://schemas.microsoft.com/office/drawing/2014/main" val="3215013121"/>
                    </a:ext>
                  </a:extLst>
                </a:gridCol>
                <a:gridCol w="768689">
                  <a:extLst>
                    <a:ext uri="{9D8B030D-6E8A-4147-A177-3AD203B41FA5}">
                      <a16:colId xmlns:a16="http://schemas.microsoft.com/office/drawing/2014/main" val="4181099005"/>
                    </a:ext>
                  </a:extLst>
                </a:gridCol>
              </a:tblGrid>
              <a:tr h="182880">
                <a:tc gridSpan="7">
                  <a:txBody>
                    <a:bodyPr/>
                    <a:lstStyle/>
                    <a:p>
                      <a:pPr algn="ctr" fontAlgn="b"/>
                      <a:endParaRPr lang="en-US" sz="1800" u="none" strike="noStrike" dirty="0">
                        <a:effectLst/>
                        <a:latin typeface="Roboto" pitchFamily="2" charset="0"/>
                        <a:ea typeface="Roboto" pitchFamily="2" charset="0"/>
                      </a:endParaRPr>
                    </a:p>
                    <a:p>
                      <a:pPr algn="ctr" fontAlgn="b"/>
                      <a:r>
                        <a:rPr lang="en-US" sz="1800" u="none" strike="noStrike" dirty="0" err="1">
                          <a:effectLst/>
                          <a:latin typeface="Roboto" pitchFamily="2" charset="0"/>
                          <a:ea typeface="Roboto" pitchFamily="2" charset="0"/>
                        </a:rPr>
                        <a:t>dprime</a:t>
                      </a:r>
                      <a:r>
                        <a:rPr lang="en-US" sz="1800" u="none" strike="noStrike" dirty="0">
                          <a:effectLst/>
                          <a:latin typeface="Roboto" pitchFamily="2" charset="0"/>
                          <a:ea typeface="Roboto" pitchFamily="2" charset="0"/>
                        </a:rPr>
                        <a:t> </a:t>
                      </a:r>
                      <a:endParaRPr lang="en-US" sz="18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2394331"/>
                  </a:ext>
                </a:extLst>
              </a:tr>
              <a:tr h="182880">
                <a:tc>
                  <a:txBody>
                    <a:bodyPr/>
                    <a:lstStyle/>
                    <a:p>
                      <a:pPr algn="ctr" fontAlgn="b"/>
                      <a:r>
                        <a:rPr lang="en-US" sz="1800" u="none" strike="noStrike" dirty="0">
                          <a:effectLst/>
                          <a:latin typeface="Roboto" pitchFamily="2" charset="0"/>
                          <a:ea typeface="Roboto" pitchFamily="2" charset="0"/>
                        </a:rPr>
                        <a:t>Group</a:t>
                      </a:r>
                      <a:endParaRPr lang="en-US" sz="1800" b="0" i="0" u="none" strike="noStrike" dirty="0">
                        <a:solidFill>
                          <a:srgbClr val="000000"/>
                        </a:solidFill>
                        <a:effectLst/>
                        <a:latin typeface="Roboto" pitchFamily="2" charset="0"/>
                        <a:ea typeface="Roboto" pitchFamily="2" charset="0"/>
                      </a:endParaRPr>
                    </a:p>
                  </a:txBody>
                  <a:tcPr marL="7620" marR="7620" marT="762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n</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mean</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err="1">
                          <a:effectLst/>
                          <a:latin typeface="Roboto" pitchFamily="2" charset="0"/>
                          <a:ea typeface="Roboto" pitchFamily="2" charset="0"/>
                        </a:rPr>
                        <a:t>sd</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median</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trimmed</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max</a:t>
                      </a:r>
                      <a:endParaRPr lang="en-US" sz="1800" b="1"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7991391"/>
                  </a:ext>
                </a:extLst>
              </a:tr>
              <a:tr h="182880">
                <a:tc>
                  <a:txBody>
                    <a:bodyPr/>
                    <a:lstStyle/>
                    <a:p>
                      <a:pPr algn="ctr" fontAlgn="ctr"/>
                      <a:r>
                        <a:rPr lang="en-US" sz="1800" u="none" strike="noStrike">
                          <a:effectLst/>
                          <a:latin typeface="Roboto" pitchFamily="2" charset="0"/>
                          <a:ea typeface="Roboto" pitchFamily="2" charset="0"/>
                        </a:rPr>
                        <a:t>66</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24</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latin typeface="Roboto" pitchFamily="2" charset="0"/>
                          <a:ea typeface="Roboto" pitchFamily="2" charset="0"/>
                        </a:rPr>
                        <a:t>0.25</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a:effectLst/>
                          <a:latin typeface="Roboto" pitchFamily="2" charset="0"/>
                          <a:ea typeface="Roboto" pitchFamily="2" charset="0"/>
                        </a:rPr>
                        <a:t>0.33</a:t>
                      </a:r>
                      <a:endParaRPr lang="en-US" sz="1800" b="0" i="0" u="none" strike="noStrike">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latin typeface="Roboto" pitchFamily="2" charset="0"/>
                          <a:ea typeface="Roboto" pitchFamily="2" charset="0"/>
                        </a:rPr>
                        <a:t>0.24</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latin typeface="Roboto" pitchFamily="2" charset="0"/>
                          <a:ea typeface="Roboto" pitchFamily="2" charset="0"/>
                        </a:rPr>
                        <a:t>0.24</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latin typeface="Roboto" pitchFamily="2" charset="0"/>
                          <a:ea typeface="Roboto" pitchFamily="2" charset="0"/>
                        </a:rPr>
                        <a:t>1.03</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89421504"/>
                  </a:ext>
                </a:extLst>
              </a:tr>
              <a:tr h="182880">
                <a:tc>
                  <a:txBody>
                    <a:bodyPr/>
                    <a:lstStyle/>
                    <a:p>
                      <a:pPr algn="ctr" fontAlgn="ctr"/>
                      <a:r>
                        <a:rPr lang="en-US" sz="1800" u="none" strike="noStrike" dirty="0">
                          <a:effectLst/>
                          <a:latin typeface="Roboto" pitchFamily="2" charset="0"/>
                          <a:ea typeface="Roboto" pitchFamily="2" charset="0"/>
                        </a:rPr>
                        <a:t>150</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24</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0.72</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0.45</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0.82</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0.73</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a:effectLst/>
                          <a:latin typeface="Roboto" pitchFamily="2" charset="0"/>
                          <a:ea typeface="Roboto" pitchFamily="2" charset="0"/>
                        </a:rPr>
                        <a:t>1.48</a:t>
                      </a:r>
                      <a:endParaRPr lang="en-US" sz="1800" b="0" i="0" u="none" strike="noStrike">
                        <a:solidFill>
                          <a:srgbClr val="000000"/>
                        </a:solidFill>
                        <a:effectLst/>
                        <a:latin typeface="Roboto" pitchFamily="2" charset="0"/>
                        <a:ea typeface="Roboto" pitchFamily="2" charset="0"/>
                      </a:endParaRPr>
                    </a:p>
                  </a:txBody>
                  <a:tcPr marL="7620" marR="7620" marT="7620" marB="0" anchor="ctr">
                    <a:noFill/>
                  </a:tcPr>
                </a:tc>
                <a:extLst>
                  <a:ext uri="{0D108BD9-81ED-4DB2-BD59-A6C34878D82A}">
                    <a16:rowId xmlns:a16="http://schemas.microsoft.com/office/drawing/2014/main" val="4192225910"/>
                  </a:ext>
                </a:extLst>
              </a:tr>
              <a:tr h="182880">
                <a:tc>
                  <a:txBody>
                    <a:bodyPr/>
                    <a:lstStyle/>
                    <a:p>
                      <a:pPr algn="ctr" fontAlgn="ctr"/>
                      <a:r>
                        <a:rPr lang="en-US" sz="1800" u="none" strike="noStrike" dirty="0">
                          <a:effectLst/>
                          <a:latin typeface="Roboto" pitchFamily="2" charset="0"/>
                          <a:ea typeface="Roboto" pitchFamily="2" charset="0"/>
                        </a:rPr>
                        <a:t>233</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27</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1.07</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0.5</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1.16</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1.07</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tc>
                  <a:txBody>
                    <a:bodyPr/>
                    <a:lstStyle/>
                    <a:p>
                      <a:pPr algn="ctr" fontAlgn="ctr"/>
                      <a:r>
                        <a:rPr lang="en-US" sz="1800" u="none" strike="noStrike" dirty="0">
                          <a:effectLst/>
                          <a:latin typeface="Roboto" pitchFamily="2" charset="0"/>
                          <a:ea typeface="Roboto" pitchFamily="2" charset="0"/>
                        </a:rPr>
                        <a:t>2.16</a:t>
                      </a:r>
                      <a:endParaRPr lang="en-US" sz="1800" b="0" i="0" u="none" strike="noStrike" dirty="0">
                        <a:solidFill>
                          <a:srgbClr val="000000"/>
                        </a:solidFill>
                        <a:effectLst/>
                        <a:latin typeface="Roboto" pitchFamily="2" charset="0"/>
                        <a:ea typeface="Roboto" pitchFamily="2" charset="0"/>
                      </a:endParaRPr>
                    </a:p>
                  </a:txBody>
                  <a:tcPr marL="7620" marR="7620" marT="7620" marB="0" anchor="ctr">
                    <a:noFill/>
                  </a:tcPr>
                </a:tc>
                <a:extLst>
                  <a:ext uri="{0D108BD9-81ED-4DB2-BD59-A6C34878D82A}">
                    <a16:rowId xmlns:a16="http://schemas.microsoft.com/office/drawing/2014/main" val="3477940313"/>
                  </a:ext>
                </a:extLst>
              </a:tr>
              <a:tr h="182880">
                <a:tc>
                  <a:txBody>
                    <a:bodyPr/>
                    <a:lstStyle/>
                    <a:p>
                      <a:pPr algn="ctr" fontAlgn="ctr"/>
                      <a:r>
                        <a:rPr lang="en-US" sz="1800" u="none" strike="noStrike" dirty="0">
                          <a:effectLst/>
                          <a:latin typeface="Roboto" pitchFamily="2" charset="0"/>
                          <a:ea typeface="Roboto" pitchFamily="2" charset="0"/>
                        </a:rPr>
                        <a:t>317</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25</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1.27</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0.56</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1.35</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1.31</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latin typeface="Roboto" pitchFamily="2" charset="0"/>
                          <a:ea typeface="Roboto" pitchFamily="2" charset="0"/>
                        </a:rPr>
                        <a:t>2.26</a:t>
                      </a:r>
                      <a:endParaRPr lang="en-US" sz="18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3298343"/>
                  </a:ext>
                </a:extLst>
              </a:tr>
            </a:tbl>
          </a:graphicData>
        </a:graphic>
      </p:graphicFrame>
      <p:graphicFrame>
        <p:nvGraphicFramePr>
          <p:cNvPr id="66" name="Table 65">
            <a:extLst>
              <a:ext uri="{FF2B5EF4-FFF2-40B4-BE49-F238E27FC236}">
                <a16:creationId xmlns:a16="http://schemas.microsoft.com/office/drawing/2014/main" id="{108FDB44-7630-48A5-9875-B32F353E5386}"/>
              </a:ext>
            </a:extLst>
          </p:cNvPr>
          <p:cNvGraphicFramePr>
            <a:graphicFrameLocks noGrp="1"/>
          </p:cNvGraphicFramePr>
          <p:nvPr>
            <p:extLst>
              <p:ext uri="{D42A27DB-BD31-4B8C-83A1-F6EECF244321}">
                <p14:modId xmlns:p14="http://schemas.microsoft.com/office/powerpoint/2010/main" val="1125399445"/>
              </p:ext>
            </p:extLst>
          </p:nvPr>
        </p:nvGraphicFramePr>
        <p:xfrm>
          <a:off x="19439199" y="15691462"/>
          <a:ext cx="5661401" cy="1859280"/>
        </p:xfrm>
        <a:graphic>
          <a:graphicData uri="http://schemas.openxmlformats.org/drawingml/2006/table">
            <a:tbl>
              <a:tblPr>
                <a:tableStyleId>{5C22544A-7EE6-4342-B048-85BDC9FD1C3A}</a:tableStyleId>
              </a:tblPr>
              <a:tblGrid>
                <a:gridCol w="1012881">
                  <a:extLst>
                    <a:ext uri="{9D8B030D-6E8A-4147-A177-3AD203B41FA5}">
                      <a16:colId xmlns:a16="http://schemas.microsoft.com/office/drawing/2014/main" val="3509886518"/>
                    </a:ext>
                  </a:extLst>
                </a:gridCol>
                <a:gridCol w="604966">
                  <a:extLst>
                    <a:ext uri="{9D8B030D-6E8A-4147-A177-3AD203B41FA5}">
                      <a16:colId xmlns:a16="http://schemas.microsoft.com/office/drawing/2014/main" val="1149566563"/>
                    </a:ext>
                  </a:extLst>
                </a:gridCol>
                <a:gridCol w="895133">
                  <a:extLst>
                    <a:ext uri="{9D8B030D-6E8A-4147-A177-3AD203B41FA5}">
                      <a16:colId xmlns:a16="http://schemas.microsoft.com/office/drawing/2014/main" val="2700803073"/>
                    </a:ext>
                  </a:extLst>
                </a:gridCol>
                <a:gridCol w="941635">
                  <a:extLst>
                    <a:ext uri="{9D8B030D-6E8A-4147-A177-3AD203B41FA5}">
                      <a16:colId xmlns:a16="http://schemas.microsoft.com/office/drawing/2014/main" val="4061576247"/>
                    </a:ext>
                  </a:extLst>
                </a:gridCol>
                <a:gridCol w="668445">
                  <a:extLst>
                    <a:ext uri="{9D8B030D-6E8A-4147-A177-3AD203B41FA5}">
                      <a16:colId xmlns:a16="http://schemas.microsoft.com/office/drawing/2014/main" val="680322270"/>
                    </a:ext>
                  </a:extLst>
                </a:gridCol>
                <a:gridCol w="1497701">
                  <a:extLst>
                    <a:ext uri="{9D8B030D-6E8A-4147-A177-3AD203B41FA5}">
                      <a16:colId xmlns:a16="http://schemas.microsoft.com/office/drawing/2014/main" val="3654100205"/>
                    </a:ext>
                  </a:extLst>
                </a:gridCol>
                <a:gridCol w="40640">
                  <a:extLst>
                    <a:ext uri="{9D8B030D-6E8A-4147-A177-3AD203B41FA5}">
                      <a16:colId xmlns:a16="http://schemas.microsoft.com/office/drawing/2014/main" val="1829328902"/>
                    </a:ext>
                  </a:extLst>
                </a:gridCol>
              </a:tblGrid>
              <a:tr h="594360">
                <a:tc gridSpan="7">
                  <a:txBody>
                    <a:bodyPr/>
                    <a:lstStyle/>
                    <a:p>
                      <a:pPr algn="ctr" rtl="0" fontAlgn="b"/>
                      <a:r>
                        <a:rPr lang="en-US" sz="1800" u="none" strike="noStrike" dirty="0" err="1">
                          <a:effectLst/>
                          <a:latin typeface="Roboto" pitchFamily="2" charset="0"/>
                          <a:ea typeface="Roboto" pitchFamily="2" charset="0"/>
                        </a:rPr>
                        <a:t>aov</a:t>
                      </a:r>
                      <a:r>
                        <a:rPr lang="en-US" sz="1800" u="none" strike="noStrike" dirty="0">
                          <a:effectLst/>
                          <a:latin typeface="Roboto" pitchFamily="2" charset="0"/>
                          <a:ea typeface="Roboto" pitchFamily="2" charset="0"/>
                        </a:rPr>
                        <a:t>(formula = </a:t>
                      </a:r>
                      <a:r>
                        <a:rPr lang="en-US" sz="1800" u="none" strike="noStrike" dirty="0" err="1">
                          <a:effectLst/>
                          <a:latin typeface="Roboto" pitchFamily="2" charset="0"/>
                          <a:ea typeface="Roboto" pitchFamily="2" charset="0"/>
                        </a:rPr>
                        <a:t>dprime</a:t>
                      </a:r>
                      <a:r>
                        <a:rPr lang="en-US" sz="1800" u="none" strike="noStrike" dirty="0">
                          <a:effectLst/>
                          <a:latin typeface="Roboto" pitchFamily="2" charset="0"/>
                          <a:ea typeface="Roboto" pitchFamily="2" charset="0"/>
                        </a:rPr>
                        <a:t> ~ SOA, data = </a:t>
                      </a:r>
                      <a:r>
                        <a:rPr lang="en-US" sz="1800" u="none" strike="noStrike" dirty="0" err="1">
                          <a:effectLst/>
                          <a:latin typeface="Roboto" pitchFamily="2" charset="0"/>
                          <a:ea typeface="Roboto" pitchFamily="2" charset="0"/>
                        </a:rPr>
                        <a:t>multiple_data</a:t>
                      </a:r>
                      <a:r>
                        <a:rPr lang="en-US" sz="1800" u="none" strike="noStrike" dirty="0">
                          <a:effectLst/>
                          <a:latin typeface="Roboto" pitchFamily="2" charset="0"/>
                          <a:ea typeface="Roboto" pitchFamily="2" charset="0"/>
                        </a:rPr>
                        <a:t>)</a:t>
                      </a:r>
                      <a:endParaRPr lang="en-US" sz="18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809433"/>
                  </a:ext>
                </a:extLst>
              </a:tr>
              <a:tr h="541020">
                <a:tc>
                  <a:txBody>
                    <a:bodyPr/>
                    <a:lstStyle/>
                    <a:p>
                      <a:pPr algn="l" fontAlgn="ctr"/>
                      <a:r>
                        <a:rPr lang="en-US" sz="1700" u="none" strike="noStrike" dirty="0">
                          <a:effectLst/>
                          <a:latin typeface="Roboto" pitchFamily="2" charset="0"/>
                          <a:ea typeface="Roboto" pitchFamily="2" charset="0"/>
                        </a:rPr>
                        <a:t> </a:t>
                      </a:r>
                      <a:endParaRPr lang="en-US" sz="1700" b="0" i="0" u="none" strike="noStrike" dirty="0">
                        <a:solidFill>
                          <a:srgbClr val="000000"/>
                        </a:solidFill>
                        <a:effectLst/>
                        <a:latin typeface="Roboto" pitchFamily="2" charset="0"/>
                        <a:ea typeface="Roboto"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rtl="0" fontAlgn="b"/>
                      <a:r>
                        <a:rPr lang="en-US" sz="1700" u="none" strike="noStrike" dirty="0" err="1">
                          <a:effectLst/>
                          <a:latin typeface="Roboto" pitchFamily="2" charset="0"/>
                          <a:ea typeface="Roboto" pitchFamily="2" charset="0"/>
                        </a:rPr>
                        <a:t>Df</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Sum </a:t>
                      </a:r>
                      <a:r>
                        <a:rPr lang="en-US" sz="1700" u="none" strike="noStrike" dirty="0" err="1">
                          <a:effectLst/>
                          <a:latin typeface="Roboto" pitchFamily="2" charset="0"/>
                          <a:ea typeface="Roboto" pitchFamily="2" charset="0"/>
                        </a:rPr>
                        <a:t>Sq</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Mean </a:t>
                      </a:r>
                      <a:r>
                        <a:rPr lang="en-US" sz="1700" u="none" strike="noStrike" dirty="0" err="1">
                          <a:effectLst/>
                          <a:latin typeface="Roboto" pitchFamily="2" charset="0"/>
                          <a:ea typeface="Roboto" pitchFamily="2" charset="0"/>
                        </a:rPr>
                        <a:t>Sq</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F value</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b"/>
                      <a:r>
                        <a:rPr lang="en-US" sz="1700" u="none" strike="noStrike" dirty="0" err="1">
                          <a:effectLst/>
                          <a:latin typeface="Roboto" pitchFamily="2" charset="0"/>
                          <a:ea typeface="Roboto" pitchFamily="2" charset="0"/>
                        </a:rPr>
                        <a:t>Pr</a:t>
                      </a:r>
                      <a:r>
                        <a:rPr lang="en-US" sz="1700" u="none" strike="noStrike" dirty="0">
                          <a:effectLst/>
                          <a:latin typeface="Roboto" pitchFamily="2" charset="0"/>
                          <a:ea typeface="Roboto" pitchFamily="2" charset="0"/>
                        </a:rPr>
                        <a:t>(&gt;F)</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04854240"/>
                  </a:ext>
                </a:extLst>
              </a:tr>
              <a:tr h="304800">
                <a:tc>
                  <a:txBody>
                    <a:bodyPr/>
                    <a:lstStyle/>
                    <a:p>
                      <a:pPr algn="l" rtl="0" fontAlgn="ctr"/>
                      <a:r>
                        <a:rPr lang="en-US" sz="1700" u="none" strike="noStrike">
                          <a:effectLst/>
                          <a:latin typeface="Roboto" pitchFamily="2" charset="0"/>
                          <a:ea typeface="Roboto" pitchFamily="2" charset="0"/>
                        </a:rPr>
                        <a:t>SOA</a:t>
                      </a:r>
                      <a:endParaRPr lang="en-US" sz="1700" b="0" i="0" u="none" strike="noStrike">
                        <a:solidFill>
                          <a:srgbClr val="000000"/>
                        </a:solidFill>
                        <a:effectLst/>
                        <a:latin typeface="Roboto" pitchFamily="2" charset="0"/>
                        <a:ea typeface="Roboto" pitchFamily="2" charset="0"/>
                      </a:endParaRPr>
                    </a:p>
                  </a:txBody>
                  <a:tcPr marL="7620" marR="7620" marT="7620" marB="0" anchor="ctr">
                    <a:noFill/>
                  </a:tcPr>
                </a:tc>
                <a:tc>
                  <a:txBody>
                    <a:bodyPr/>
                    <a:lstStyle/>
                    <a:p>
                      <a:pPr algn="ctr" rtl="0" fontAlgn="b"/>
                      <a:r>
                        <a:rPr lang="en-US" sz="1700" u="none" strike="noStrike">
                          <a:effectLst/>
                          <a:latin typeface="Roboto" pitchFamily="2" charset="0"/>
                          <a:ea typeface="Roboto" pitchFamily="2" charset="0"/>
                        </a:rPr>
                        <a:t>3</a:t>
                      </a:r>
                      <a:endParaRPr lang="en-US" sz="17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1700" u="none" strike="noStrike">
                          <a:effectLst/>
                          <a:latin typeface="Roboto" pitchFamily="2" charset="0"/>
                          <a:ea typeface="Roboto" pitchFamily="2" charset="0"/>
                        </a:rPr>
                        <a:t>14.69</a:t>
                      </a:r>
                      <a:endParaRPr lang="en-US" sz="1700" b="0" i="0" u="none" strike="noStrike">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1700" u="none" strike="noStrike" dirty="0">
                          <a:effectLst/>
                          <a:latin typeface="Roboto" pitchFamily="2" charset="0"/>
                          <a:ea typeface="Roboto" pitchFamily="2" charset="0"/>
                        </a:rPr>
                        <a:t>4.898</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1700" u="none" strike="noStrike" dirty="0">
                          <a:effectLst/>
                          <a:latin typeface="Roboto" pitchFamily="2" charset="0"/>
                          <a:ea typeface="Roboto" pitchFamily="2" charset="0"/>
                        </a:rPr>
                        <a:t>22.29</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gridSpan="2">
                  <a:txBody>
                    <a:bodyPr/>
                    <a:lstStyle/>
                    <a:p>
                      <a:pPr algn="ctr" rtl="0" fontAlgn="b"/>
                      <a:r>
                        <a:rPr lang="en-US" sz="1700" u="none" strike="noStrike" dirty="0">
                          <a:effectLst/>
                          <a:latin typeface="Roboto" pitchFamily="2" charset="0"/>
                          <a:ea typeface="Roboto" pitchFamily="2" charset="0"/>
                        </a:rPr>
                        <a:t>4.88e-11 ***</a:t>
                      </a:r>
                      <a:endParaRPr lang="en-US" sz="1700" b="0" i="0" u="none" strike="noStrike" dirty="0">
                        <a:solidFill>
                          <a:srgbClr val="000000"/>
                        </a:solidFill>
                        <a:effectLst/>
                        <a:latin typeface="Roboto" pitchFamily="2" charset="0"/>
                        <a:ea typeface="Roboto" pitchFamily="2" charset="0"/>
                      </a:endParaRPr>
                    </a:p>
                  </a:txBody>
                  <a:tcPr marL="7620" marR="7620" marT="7620"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extLst>
                  <a:ext uri="{0D108BD9-81ED-4DB2-BD59-A6C34878D82A}">
                    <a16:rowId xmlns:a16="http://schemas.microsoft.com/office/drawing/2014/main" val="1529595814"/>
                  </a:ext>
                </a:extLst>
              </a:tr>
              <a:tr h="419100">
                <a:tc>
                  <a:txBody>
                    <a:bodyPr/>
                    <a:lstStyle/>
                    <a:p>
                      <a:pPr algn="l" rtl="0" fontAlgn="ctr"/>
                      <a:r>
                        <a:rPr lang="en-US" sz="1700" u="none" strike="noStrike" dirty="0">
                          <a:effectLst/>
                          <a:latin typeface="Roboto" pitchFamily="2" charset="0"/>
                          <a:ea typeface="Roboto" pitchFamily="2" charset="0"/>
                        </a:rPr>
                        <a:t>Residuals</a:t>
                      </a:r>
                      <a:endParaRPr lang="en-US" sz="1700" b="0" i="0" u="none" strike="noStrike" dirty="0">
                        <a:solidFill>
                          <a:srgbClr val="000000"/>
                        </a:solidFill>
                        <a:effectLst/>
                        <a:latin typeface="Roboto" pitchFamily="2" charset="0"/>
                        <a:ea typeface="Roboto"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96</a:t>
                      </a:r>
                      <a:endParaRPr lang="en-US" sz="17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21.09</a:t>
                      </a:r>
                      <a:endParaRPr lang="en-US" sz="17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0.22</a:t>
                      </a:r>
                      <a:endParaRPr lang="en-US" sz="17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 </a:t>
                      </a:r>
                      <a:endParaRPr lang="en-US" sz="17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1700" u="none" strike="noStrike" dirty="0">
                          <a:effectLst/>
                          <a:latin typeface="Roboto" pitchFamily="2" charset="0"/>
                          <a:ea typeface="Roboto" pitchFamily="2" charset="0"/>
                        </a:rPr>
                        <a:t> </a:t>
                      </a:r>
                      <a:endParaRPr lang="en-US" sz="17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1800" u="none" strike="noStrike" dirty="0">
                          <a:effectLst/>
                          <a:latin typeface="Roboto" pitchFamily="2" charset="0"/>
                          <a:ea typeface="Roboto" pitchFamily="2" charset="0"/>
                        </a:rPr>
                        <a:t> </a:t>
                      </a:r>
                      <a:endParaRPr lang="en-US" sz="1800" b="0" i="0" u="none" strike="noStrike" dirty="0">
                        <a:solidFill>
                          <a:srgbClr val="000000"/>
                        </a:solidFill>
                        <a:effectLst/>
                        <a:latin typeface="Roboto" pitchFamily="2" charset="0"/>
                        <a:ea typeface="Roboto" pitchFamily="2" charset="0"/>
                      </a:endParaRPr>
                    </a:p>
                  </a:txBody>
                  <a:tcPr marL="7620" marR="7620" marT="7620" marB="0" anchor="b">
                    <a:lnB w="12700" cap="flat" cmpd="sng" algn="ctr">
                      <a:noFill/>
                      <a:prstDash val="solid"/>
                      <a:round/>
                      <a:headEnd type="none" w="med" len="med"/>
                      <a:tailEnd type="none" w="med" len="med"/>
                    </a:lnB>
                    <a:noFill/>
                  </a:tcPr>
                </a:tc>
                <a:extLst>
                  <a:ext uri="{0D108BD9-81ED-4DB2-BD59-A6C34878D82A}">
                    <a16:rowId xmlns:a16="http://schemas.microsoft.com/office/drawing/2014/main" val="634530623"/>
                  </a:ext>
                </a:extLst>
              </a:tr>
            </a:tbl>
          </a:graphicData>
        </a:graphic>
      </p:graphicFrame>
      <p:sp>
        <p:nvSpPr>
          <p:cNvPr id="67" name="TextBox 66">
            <a:extLst>
              <a:ext uri="{FF2B5EF4-FFF2-40B4-BE49-F238E27FC236}">
                <a16:creationId xmlns:a16="http://schemas.microsoft.com/office/drawing/2014/main" id="{B4624F34-7C01-4510-B133-F787456BE53D}"/>
              </a:ext>
            </a:extLst>
          </p:cNvPr>
          <p:cNvSpPr txBox="1"/>
          <p:nvPr/>
        </p:nvSpPr>
        <p:spPr>
          <a:xfrm>
            <a:off x="11169509" y="18627852"/>
            <a:ext cx="10750779" cy="9694962"/>
          </a:xfrm>
          <a:prstGeom prst="rect">
            <a:avLst/>
          </a:prstGeom>
          <a:noFill/>
        </p:spPr>
        <p:txBody>
          <a:bodyPr wrap="square" rtlCol="0">
            <a:spAutoFit/>
          </a:bodyPr>
          <a:lstStyle/>
          <a:p>
            <a:r>
              <a:rPr lang="en-US" sz="2400" dirty="0">
                <a:latin typeface="Roboto" pitchFamily="2" charset="0"/>
                <a:ea typeface="Roboto" pitchFamily="2" charset="0"/>
              </a:rPr>
              <a:t>We performed a </a:t>
            </a:r>
            <a:r>
              <a:rPr lang="en-US" sz="2400" dirty="0" err="1">
                <a:latin typeface="Roboto" pitchFamily="2" charset="0"/>
                <a:ea typeface="Roboto" pitchFamily="2" charset="0"/>
              </a:rPr>
              <a:t>Kruskall</a:t>
            </a:r>
            <a:r>
              <a:rPr lang="en-US" sz="2400" dirty="0">
                <a:latin typeface="Roboto" pitchFamily="2" charset="0"/>
                <a:ea typeface="Roboto" pitchFamily="2" charset="0"/>
              </a:rPr>
              <a:t> Wallis test to compare the means of </a:t>
            </a:r>
            <a:r>
              <a:rPr lang="en-US" sz="2400" dirty="0" err="1">
                <a:latin typeface="Roboto" pitchFamily="2" charset="0"/>
                <a:ea typeface="Roboto" pitchFamily="2" charset="0"/>
              </a:rPr>
              <a:t>prelikert</a:t>
            </a:r>
            <a:r>
              <a:rPr lang="en-US" sz="2400" dirty="0">
                <a:latin typeface="Roboto" pitchFamily="2" charset="0"/>
                <a:ea typeface="Roboto" pitchFamily="2" charset="0"/>
              </a:rPr>
              <a:t> scores between groups. The test did not show a statistical trend (X2= 6.575, p = .079). The Wilcoxon rank sum test shows that there is no difference between groups. We could claim that there is no evidence of difference among groups for </a:t>
            </a:r>
            <a:r>
              <a:rPr lang="en-US" sz="2400" dirty="0" err="1">
                <a:latin typeface="Roboto" pitchFamily="2" charset="0"/>
                <a:ea typeface="Roboto" pitchFamily="2" charset="0"/>
              </a:rPr>
              <a:t>prelikert</a:t>
            </a:r>
            <a:r>
              <a:rPr lang="en-US" sz="2400" dirty="0">
                <a:latin typeface="Roboto" pitchFamily="2" charset="0"/>
                <a:ea typeface="Roboto" pitchFamily="2" charset="0"/>
              </a:rPr>
              <a:t> values.</a:t>
            </a:r>
          </a:p>
          <a:p>
            <a:endParaRPr lang="en-US" sz="2400" dirty="0">
              <a:latin typeface="Roboto" pitchFamily="2" charset="0"/>
              <a:ea typeface="Roboto" pitchFamily="2" charset="0"/>
            </a:endParaRPr>
          </a:p>
          <a:p>
            <a:r>
              <a:rPr lang="en-US" sz="2400" dirty="0">
                <a:latin typeface="Roboto" pitchFamily="2" charset="0"/>
                <a:ea typeface="Roboto" pitchFamily="2" charset="0"/>
              </a:rPr>
              <a:t>We performed a One-Way ANOVA to compare the mean of </a:t>
            </a:r>
            <a:r>
              <a:rPr lang="en-US" sz="2400" dirty="0" err="1">
                <a:latin typeface="Roboto" pitchFamily="2" charset="0"/>
                <a:ea typeface="Roboto" pitchFamily="2" charset="0"/>
              </a:rPr>
              <a:t>dprime</a:t>
            </a:r>
            <a:r>
              <a:rPr lang="en-US" sz="2400" dirty="0">
                <a:latin typeface="Roboto" pitchFamily="2" charset="0"/>
                <a:ea typeface="Roboto" pitchFamily="2" charset="0"/>
              </a:rPr>
              <a:t> scores between groups. There is statistical evidence of a difference between </a:t>
            </a:r>
            <a:r>
              <a:rPr lang="en-US" sz="2400" dirty="0" err="1">
                <a:latin typeface="Roboto" pitchFamily="2" charset="0"/>
                <a:ea typeface="Roboto" pitchFamily="2" charset="0"/>
              </a:rPr>
              <a:t>dprime</a:t>
            </a:r>
            <a:r>
              <a:rPr lang="en-US" sz="2400" dirty="0">
                <a:latin typeface="Roboto" pitchFamily="2" charset="0"/>
                <a:ea typeface="Roboto" pitchFamily="2" charset="0"/>
              </a:rPr>
              <a:t> per group F(3,96)=22.29 p &lt; .001. The bigger the SOA, the bigger the </a:t>
            </a:r>
            <a:r>
              <a:rPr lang="en-US" sz="2400" dirty="0" err="1">
                <a:latin typeface="Roboto" pitchFamily="2" charset="0"/>
                <a:ea typeface="Roboto" pitchFamily="2" charset="0"/>
              </a:rPr>
              <a:t>dprime</a:t>
            </a:r>
            <a:r>
              <a:rPr lang="en-US" sz="2400" dirty="0">
                <a:latin typeface="Roboto" pitchFamily="2" charset="0"/>
                <a:ea typeface="Roboto" pitchFamily="2" charset="0"/>
              </a:rPr>
              <a:t>. </a:t>
            </a:r>
          </a:p>
          <a:p>
            <a:endParaRPr lang="en-US" sz="2400" dirty="0">
              <a:latin typeface="Roboto" pitchFamily="2" charset="0"/>
              <a:ea typeface="Roboto" pitchFamily="2" charset="0"/>
            </a:endParaRPr>
          </a:p>
          <a:p>
            <a:r>
              <a:rPr lang="en-US" sz="2400" dirty="0">
                <a:latin typeface="Roboto" pitchFamily="2" charset="0"/>
                <a:ea typeface="Roboto" pitchFamily="2" charset="0"/>
              </a:rPr>
              <a:t>The RT distribution between groups was not homogeneous and did not present a normal distribution. Logarithmic and inverse transformation were not able to homogenize the data. The original intention of the experimental design was to realize a Mixed  ANOVA 4x3 where:</a:t>
            </a:r>
          </a:p>
          <a:p>
            <a:endParaRPr lang="en-US" sz="2400" dirty="0">
              <a:latin typeface="Roboto" pitchFamily="2" charset="0"/>
              <a:ea typeface="Roboto" pitchFamily="2" charset="0"/>
            </a:endParaRPr>
          </a:p>
          <a:p>
            <a:r>
              <a:rPr lang="en-US" sz="2400" dirty="0">
                <a:latin typeface="Roboto" pitchFamily="2" charset="0"/>
                <a:ea typeface="Roboto" pitchFamily="2" charset="0"/>
              </a:rPr>
              <a:t>IV between:	SOA </a:t>
            </a:r>
          </a:p>
          <a:p>
            <a:r>
              <a:rPr lang="en-US" sz="2400" dirty="0">
                <a:latin typeface="Roboto" pitchFamily="2" charset="0"/>
                <a:ea typeface="Roboto" pitchFamily="2" charset="0"/>
              </a:rPr>
              <a:t>IV within:	Relation</a:t>
            </a:r>
          </a:p>
          <a:p>
            <a:r>
              <a:rPr lang="en-US" sz="2400" dirty="0">
                <a:latin typeface="Roboto" pitchFamily="2" charset="0"/>
                <a:ea typeface="Roboto" pitchFamily="2" charset="0"/>
              </a:rPr>
              <a:t>DV:		RT</a:t>
            </a:r>
          </a:p>
          <a:p>
            <a:endParaRPr lang="en-US" sz="2400" dirty="0">
              <a:latin typeface="Roboto" pitchFamily="2" charset="0"/>
              <a:ea typeface="Roboto" pitchFamily="2" charset="0"/>
            </a:endParaRPr>
          </a:p>
          <a:p>
            <a:r>
              <a:rPr lang="en-US" sz="2400" dirty="0">
                <a:latin typeface="Roboto" pitchFamily="2" charset="0"/>
                <a:ea typeface="Roboto" pitchFamily="2" charset="0"/>
              </a:rPr>
              <a:t>We performed individual Friedman Test for each group in order to compare the RT over the different types of semantic relatedness (Relation). </a:t>
            </a:r>
          </a:p>
          <a:p>
            <a:r>
              <a:rPr lang="en-US" sz="2400" dirty="0">
                <a:latin typeface="Roboto" pitchFamily="2" charset="0"/>
                <a:ea typeface="Roboto" pitchFamily="2" charset="0"/>
              </a:rPr>
              <a:t>Given the mentioned limitations a multilevel model using ID as a grouping factor was applied. This model allowed to work with normally distributed data given the fact that it was not necessary to average the RT of each subject per condition (the standard procedure on this type of experiments) allowing to work with all the trials of each subject.</a:t>
            </a:r>
          </a:p>
        </p:txBody>
      </p:sp>
      <p:sp>
        <p:nvSpPr>
          <p:cNvPr id="101" name="Rectangle 100">
            <a:extLst>
              <a:ext uri="{FF2B5EF4-FFF2-40B4-BE49-F238E27FC236}">
                <a16:creationId xmlns:a16="http://schemas.microsoft.com/office/drawing/2014/main" id="{59C6D66F-91F6-48F6-A562-70C86671F9B5}"/>
              </a:ext>
            </a:extLst>
          </p:cNvPr>
          <p:cNvSpPr/>
          <p:nvPr/>
        </p:nvSpPr>
        <p:spPr>
          <a:xfrm>
            <a:off x="496878" y="41809983"/>
            <a:ext cx="30071861" cy="974626"/>
          </a:xfrm>
          <a:prstGeom prst="rect">
            <a:avLst/>
          </a:prstGeom>
        </p:spPr>
        <p:txBody>
          <a:bodyPr wrap="square">
            <a:spAutoFit/>
          </a:bodyPr>
          <a:lstStyle/>
          <a:p>
            <a:pPr indent="-127000">
              <a:spcBef>
                <a:spcPts val="400"/>
              </a:spcBef>
              <a:buSzPts val="2000"/>
            </a:pPr>
            <a:r>
              <a:rPr lang="en-US" dirty="0" err="1">
                <a:latin typeface="Roboto" pitchFamily="2" charset="0"/>
                <a:ea typeface="Roboto" pitchFamily="2" charset="0"/>
              </a:rPr>
              <a:t>Ortells</a:t>
            </a:r>
            <a:r>
              <a:rPr lang="en-US" dirty="0">
                <a:latin typeface="Roboto" pitchFamily="2" charset="0"/>
                <a:ea typeface="Roboto" pitchFamily="2" charset="0"/>
              </a:rPr>
              <a:t>, J. J., Kiefer, M., Castillo, A., </a:t>
            </a:r>
            <a:r>
              <a:rPr lang="en-US" dirty="0" err="1">
                <a:latin typeface="Roboto" pitchFamily="2" charset="0"/>
                <a:ea typeface="Roboto" pitchFamily="2" charset="0"/>
              </a:rPr>
              <a:t>Megías</a:t>
            </a:r>
            <a:r>
              <a:rPr lang="en-US" dirty="0">
                <a:latin typeface="Roboto" pitchFamily="2" charset="0"/>
                <a:ea typeface="Roboto" pitchFamily="2" charset="0"/>
              </a:rPr>
              <a:t>, M., &amp; </a:t>
            </a:r>
            <a:r>
              <a:rPr lang="en-US" dirty="0" err="1">
                <a:latin typeface="Roboto" pitchFamily="2" charset="0"/>
                <a:ea typeface="Roboto" pitchFamily="2" charset="0"/>
              </a:rPr>
              <a:t>Morillas</a:t>
            </a:r>
            <a:r>
              <a:rPr lang="en-US" dirty="0">
                <a:latin typeface="Roboto" pitchFamily="2" charset="0"/>
                <a:ea typeface="Roboto" pitchFamily="2" charset="0"/>
              </a:rPr>
              <a:t>, A. (2016). The semantic origin of unconscious priming: Behavioral and event-related potential evidence during category congruency priming from strongly and weakly related masked words. Cognition, 146, 143–157. </a:t>
            </a:r>
            <a:r>
              <a:rPr lang="en-US" u="sng" dirty="0">
                <a:latin typeface="Roboto" pitchFamily="2" charset="0"/>
                <a:ea typeface="Roboto" pitchFamily="2" charset="0"/>
                <a:hlinkClick r:id="rId22"/>
              </a:rPr>
              <a:t>https://doi.org/10.1016/j.cognition.2015.09.012</a:t>
            </a:r>
            <a:endParaRPr lang="en-US" dirty="0">
              <a:latin typeface="Roboto" pitchFamily="2" charset="0"/>
              <a:ea typeface="Roboto" pitchFamily="2" charset="0"/>
            </a:endParaRPr>
          </a:p>
          <a:p>
            <a:pPr indent="-127000">
              <a:spcBef>
                <a:spcPts val="400"/>
              </a:spcBef>
              <a:buSzPts val="2000"/>
            </a:pPr>
            <a:r>
              <a:rPr lang="en-US" dirty="0">
                <a:latin typeface="Roboto" pitchFamily="2" charset="0"/>
                <a:ea typeface="Roboto" pitchFamily="2" charset="0"/>
              </a:rPr>
              <a:t>Bruno, N., Díaz Rivera, M., </a:t>
            </a:r>
            <a:r>
              <a:rPr lang="en-US" dirty="0" err="1">
                <a:latin typeface="Roboto" pitchFamily="2" charset="0"/>
                <a:ea typeface="Roboto" pitchFamily="2" charset="0"/>
              </a:rPr>
              <a:t>Embon</a:t>
            </a:r>
            <a:r>
              <a:rPr lang="en-US" dirty="0">
                <a:latin typeface="Roboto" pitchFamily="2" charset="0"/>
                <a:ea typeface="Roboto" pitchFamily="2" charset="0"/>
              </a:rPr>
              <a:t>, I., Iorio, A. (2016). </a:t>
            </a:r>
            <a:r>
              <a:rPr lang="en-US" dirty="0" err="1">
                <a:latin typeface="Roboto" pitchFamily="2" charset="0"/>
                <a:ea typeface="Roboto" pitchFamily="2" charset="0"/>
              </a:rPr>
              <a:t>Procesamiento</a:t>
            </a:r>
            <a:r>
              <a:rPr lang="en-US" dirty="0">
                <a:latin typeface="Roboto" pitchFamily="2" charset="0"/>
                <a:ea typeface="Roboto" pitchFamily="2" charset="0"/>
              </a:rPr>
              <a:t> Subliminal </a:t>
            </a:r>
            <a:r>
              <a:rPr lang="en-US" dirty="0" err="1">
                <a:latin typeface="Roboto" pitchFamily="2" charset="0"/>
                <a:ea typeface="Roboto" pitchFamily="2" charset="0"/>
              </a:rPr>
              <a:t>Según</a:t>
            </a:r>
            <a:r>
              <a:rPr lang="en-US" dirty="0">
                <a:latin typeface="Roboto" pitchFamily="2" charset="0"/>
                <a:ea typeface="Roboto" pitchFamily="2" charset="0"/>
              </a:rPr>
              <a:t> El </a:t>
            </a:r>
            <a:r>
              <a:rPr lang="en-US" dirty="0" err="1">
                <a:latin typeface="Roboto" pitchFamily="2" charset="0"/>
                <a:ea typeface="Roboto" pitchFamily="2" charset="0"/>
              </a:rPr>
              <a:t>Grado</a:t>
            </a:r>
            <a:r>
              <a:rPr lang="en-US" dirty="0">
                <a:latin typeface="Roboto" pitchFamily="2" charset="0"/>
                <a:ea typeface="Roboto" pitchFamily="2" charset="0"/>
              </a:rPr>
              <a:t> De </a:t>
            </a:r>
            <a:r>
              <a:rPr lang="en-US" dirty="0" err="1">
                <a:latin typeface="Roboto" pitchFamily="2" charset="0"/>
                <a:ea typeface="Roboto" pitchFamily="2" charset="0"/>
              </a:rPr>
              <a:t>Relación</a:t>
            </a:r>
            <a:r>
              <a:rPr lang="en-US" dirty="0">
                <a:latin typeface="Roboto" pitchFamily="2" charset="0"/>
                <a:ea typeface="Roboto" pitchFamily="2" charset="0"/>
              </a:rPr>
              <a:t> </a:t>
            </a:r>
            <a:r>
              <a:rPr lang="en-US" dirty="0" err="1">
                <a:latin typeface="Roboto" pitchFamily="2" charset="0"/>
                <a:ea typeface="Roboto" pitchFamily="2" charset="0"/>
              </a:rPr>
              <a:t>Semántica</a:t>
            </a:r>
            <a:r>
              <a:rPr lang="en-US" dirty="0">
                <a:latin typeface="Roboto" pitchFamily="2" charset="0"/>
                <a:ea typeface="Roboto" pitchFamily="2" charset="0"/>
              </a:rPr>
              <a:t>. VIII </a:t>
            </a:r>
            <a:r>
              <a:rPr lang="en-US" dirty="0" err="1">
                <a:latin typeface="Roboto" pitchFamily="2" charset="0"/>
                <a:ea typeface="Roboto" pitchFamily="2" charset="0"/>
              </a:rPr>
              <a:t>Congreso</a:t>
            </a:r>
            <a:r>
              <a:rPr lang="en-US" dirty="0">
                <a:latin typeface="Roboto" pitchFamily="2" charset="0"/>
                <a:ea typeface="Roboto" pitchFamily="2" charset="0"/>
              </a:rPr>
              <a:t> </a:t>
            </a:r>
            <a:r>
              <a:rPr lang="en-US" dirty="0" err="1">
                <a:latin typeface="Roboto" pitchFamily="2" charset="0"/>
                <a:ea typeface="Roboto" pitchFamily="2" charset="0"/>
              </a:rPr>
              <a:t>Internacional</a:t>
            </a:r>
            <a:r>
              <a:rPr lang="en-US" dirty="0">
                <a:latin typeface="Roboto" pitchFamily="2" charset="0"/>
                <a:ea typeface="Roboto" pitchFamily="2" charset="0"/>
              </a:rPr>
              <a:t> de </a:t>
            </a:r>
            <a:r>
              <a:rPr lang="en-US" dirty="0" err="1">
                <a:latin typeface="Roboto" pitchFamily="2" charset="0"/>
                <a:ea typeface="Roboto" pitchFamily="2" charset="0"/>
              </a:rPr>
              <a:t>Investigación</a:t>
            </a:r>
            <a:r>
              <a:rPr lang="en-US" dirty="0">
                <a:latin typeface="Roboto" pitchFamily="2" charset="0"/>
                <a:ea typeface="Roboto" pitchFamily="2" charset="0"/>
              </a:rPr>
              <a:t> y </a:t>
            </a:r>
            <a:r>
              <a:rPr lang="en-US" dirty="0" err="1">
                <a:latin typeface="Roboto" pitchFamily="2" charset="0"/>
                <a:ea typeface="Roboto" pitchFamily="2" charset="0"/>
              </a:rPr>
              <a:t>Práctica</a:t>
            </a:r>
            <a:r>
              <a:rPr lang="en-US" dirty="0">
                <a:latin typeface="Roboto" pitchFamily="2" charset="0"/>
                <a:ea typeface="Roboto" pitchFamily="2" charset="0"/>
              </a:rPr>
              <a:t> </a:t>
            </a:r>
            <a:r>
              <a:rPr lang="en-US" dirty="0" err="1">
                <a:latin typeface="Roboto" pitchFamily="2" charset="0"/>
                <a:ea typeface="Roboto" pitchFamily="2" charset="0"/>
              </a:rPr>
              <a:t>Profesional</a:t>
            </a:r>
            <a:r>
              <a:rPr lang="en-US" dirty="0">
                <a:latin typeface="Roboto" pitchFamily="2" charset="0"/>
                <a:ea typeface="Roboto" pitchFamily="2" charset="0"/>
              </a:rPr>
              <a:t> </a:t>
            </a:r>
            <a:r>
              <a:rPr lang="en-US" dirty="0" err="1">
                <a:latin typeface="Roboto" pitchFamily="2" charset="0"/>
                <a:ea typeface="Roboto" pitchFamily="2" charset="0"/>
              </a:rPr>
              <a:t>en</a:t>
            </a:r>
            <a:r>
              <a:rPr lang="en-US" dirty="0">
                <a:latin typeface="Roboto" pitchFamily="2" charset="0"/>
                <a:ea typeface="Roboto" pitchFamily="2" charset="0"/>
              </a:rPr>
              <a:t> </a:t>
            </a:r>
            <a:r>
              <a:rPr lang="en-US" dirty="0" err="1">
                <a:latin typeface="Roboto" pitchFamily="2" charset="0"/>
                <a:ea typeface="Roboto" pitchFamily="2" charset="0"/>
              </a:rPr>
              <a:t>Psicología</a:t>
            </a:r>
            <a:r>
              <a:rPr lang="en-US" dirty="0">
                <a:latin typeface="Roboto" pitchFamily="2" charset="0"/>
                <a:ea typeface="Roboto" pitchFamily="2" charset="0"/>
              </a:rPr>
              <a:t>. </a:t>
            </a:r>
            <a:r>
              <a:rPr lang="en-US" dirty="0" err="1">
                <a:latin typeface="Roboto" pitchFamily="2" charset="0"/>
                <a:ea typeface="Roboto" pitchFamily="2" charset="0"/>
              </a:rPr>
              <a:t>Facultad</a:t>
            </a:r>
            <a:r>
              <a:rPr lang="en-US" dirty="0">
                <a:latin typeface="Roboto" pitchFamily="2" charset="0"/>
                <a:ea typeface="Roboto" pitchFamily="2" charset="0"/>
              </a:rPr>
              <a:t> de </a:t>
            </a:r>
            <a:r>
              <a:rPr lang="en-US" dirty="0" err="1">
                <a:latin typeface="Roboto" pitchFamily="2" charset="0"/>
                <a:ea typeface="Roboto" pitchFamily="2" charset="0"/>
              </a:rPr>
              <a:t>Psicología</a:t>
            </a:r>
            <a:r>
              <a:rPr lang="en-US" dirty="0">
                <a:latin typeface="Roboto" pitchFamily="2" charset="0"/>
                <a:ea typeface="Roboto" pitchFamily="2" charset="0"/>
              </a:rPr>
              <a:t> - Universidad de Buenos Aires, Buenos Aires.</a:t>
            </a:r>
          </a:p>
        </p:txBody>
      </p:sp>
      <p:pic>
        <p:nvPicPr>
          <p:cNvPr id="188" name="Picture 187" descr="A picture containing crossword puzzle, text, indoor&#10;&#10;Description generated with high confidence">
            <a:extLst>
              <a:ext uri="{FF2B5EF4-FFF2-40B4-BE49-F238E27FC236}">
                <a16:creationId xmlns:a16="http://schemas.microsoft.com/office/drawing/2014/main" id="{F7B17B0A-8266-4FC9-BB10-04799F22E52B}"/>
              </a:ext>
            </a:extLst>
          </p:cNvPr>
          <p:cNvPicPr>
            <a:picLocks noChangeAspect="1"/>
          </p:cNvPicPr>
          <p:nvPr/>
        </p:nvPicPr>
        <p:blipFill rotWithShape="1">
          <a:blip r:embed="rId23"/>
          <a:srcRect l="10015" t="10231" r="10593" b="10644"/>
          <a:stretch/>
        </p:blipFill>
        <p:spPr>
          <a:xfrm>
            <a:off x="30231913" y="414725"/>
            <a:ext cx="1528562" cy="1523403"/>
          </a:xfrm>
          <a:prstGeom prst="rect">
            <a:avLst/>
          </a:prstGeom>
        </p:spPr>
      </p:pic>
      <p:sp>
        <p:nvSpPr>
          <p:cNvPr id="103" name="Rectangle 102">
            <a:extLst>
              <a:ext uri="{FF2B5EF4-FFF2-40B4-BE49-F238E27FC236}">
                <a16:creationId xmlns:a16="http://schemas.microsoft.com/office/drawing/2014/main" id="{F52A01CF-41BD-486C-B55A-0426A4A5B7F3}"/>
              </a:ext>
            </a:extLst>
          </p:cNvPr>
          <p:cNvSpPr/>
          <p:nvPr/>
        </p:nvSpPr>
        <p:spPr>
          <a:xfrm>
            <a:off x="14139002" y="2217365"/>
            <a:ext cx="5676573" cy="923330"/>
          </a:xfrm>
          <a:prstGeom prst="rect">
            <a:avLst/>
          </a:prstGeom>
        </p:spPr>
        <p:txBody>
          <a:bodyPr wrap="square">
            <a:spAutoFit/>
          </a:bodyPr>
          <a:lstStyle/>
          <a:p>
            <a:pPr algn="ctr"/>
            <a:r>
              <a:rPr lang="en-US" dirty="0">
                <a:latin typeface="Roboto" pitchFamily="2" charset="0"/>
                <a:ea typeface="Roboto" pitchFamily="2" charset="0"/>
              </a:rPr>
              <a:t>Course : IDS 702: Modeling and Representation of Data</a:t>
            </a:r>
            <a:br>
              <a:rPr lang="en-US" dirty="0">
                <a:latin typeface="Roboto" pitchFamily="2" charset="0"/>
                <a:ea typeface="Roboto" pitchFamily="2" charset="0"/>
              </a:rPr>
            </a:br>
            <a:r>
              <a:rPr lang="en-US" dirty="0">
                <a:latin typeface="Roboto" pitchFamily="2" charset="0"/>
                <a:ea typeface="Roboto" pitchFamily="2" charset="0"/>
              </a:rPr>
              <a:t>Professor: Jerome Ritter </a:t>
            </a:r>
            <a:br>
              <a:rPr lang="en-US" dirty="0">
                <a:latin typeface="Roboto" pitchFamily="2" charset="0"/>
                <a:ea typeface="Roboto" pitchFamily="2" charset="0"/>
              </a:rPr>
            </a:br>
            <a:r>
              <a:rPr lang="en-US" dirty="0">
                <a:latin typeface="Roboto" pitchFamily="2" charset="0"/>
                <a:ea typeface="Roboto" pitchFamily="2" charset="0"/>
              </a:rPr>
              <a:t>Author: Joaquin Menendez  (</a:t>
            </a:r>
            <a:r>
              <a:rPr lang="en-US" i="1" dirty="0">
                <a:latin typeface="Roboto" pitchFamily="2" charset="0"/>
                <a:ea typeface="Roboto" pitchFamily="2" charset="0"/>
              </a:rPr>
              <a:t>jm622@duke.edu)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1194</Words>
  <Application>Microsoft Office PowerPoint</Application>
  <PresentationFormat>Custom</PresentationFormat>
  <Paragraphs>223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Roboto</vt:lpstr>
      <vt:lpstr>Times New Roman</vt:lpstr>
      <vt:lpstr>Office Theme</vt:lpstr>
      <vt:lpstr>Influence of Semantic Similarity and Stimulus Onset Asynchrony on Semantic Subliminal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Mariano Nicolás</dc:creator>
  <cp:lastModifiedBy>Joaquin Menendez</cp:lastModifiedBy>
  <cp:revision>101</cp:revision>
  <dcterms:modified xsi:type="dcterms:W3CDTF">2018-12-06T05:44:01Z</dcterms:modified>
</cp:coreProperties>
</file>