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Default ContentType="image/jpeg" Extension="jpeg"/>
  <Default ContentType="image/jpg" Extension="jpg"/>
  <Default ContentType="image/svg+xml" Extension="svg"/>
  <Default ContentType="image/png" Extension="png"/>
  <Default ContentType="image/gif" Extension="gif"/>
  <Default ContentType="video/mp4" Extension="m4v"/>
  <Default ContentType="video/mp4" Extension="mp4"/>
  <Default ContentType="application/vnd.openxmlformats-officedocument.vmlDrawing" Extension="vml"/>
  <Default ContentType="application/vnd.openxmlformats-officedocument.spreadsheetml.sheet" Extension="xlsx"/>
  <Override ContentType="application/vnd.openxmlformats-officedocument.presentationml.presentation.main+xml" PartName="/ppt/presentation.xml"/>
  <Override ContentType="application/vnd.openxmlformats-officedocument.presentationml.notesMaster+xml" PartName="/ppt/notesMasters/notesMaster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2.xml"/>
  <Override ContentType="application/vnd.openxmlformats-officedocument.presentationml.slideMaster+xml" PartName="/ppt/slideMasters/slideMaster3.xml"/>
  <Override ContentType="application/vnd.openxmlformats-officedocument.presentationml.slide+xml" PartName="/ppt/slides/slide3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5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6.xml"/>
  <Override ContentType="application/vnd.openxmlformats-officedocument.presentationml.slideMaster+xml" PartName="/ppt/slideMasters/slideMaster7.xml"/>
  <Override ContentType="application/vnd.openxmlformats-officedocument.presentationml.slide+xml" PartName="/ppt/slides/slide7.xml"/>
  <Override ContentType="application/vnd.openxmlformats-officedocument.presentationml.slideMaster+xml" PartName="/ppt/slideMasters/slideMaster8.xml"/>
  <Override ContentType="application/vnd.openxmlformats-officedocument.presentationml.slide+xml" PartName="/ppt/slides/slide8.xml"/>
  <Override ContentType="application/vnd.openxmlformats-officedocument.presentationml.slideMaster+xml" PartName="/ppt/slideMasters/slideMaster9.xml"/>
  <Override ContentType="application/vnd.openxmlformats-officedocument.presentationml.slide+xml" PartName="/ppt/slides/slide9.xml"/>
  <Override ContentType="application/vnd.openxmlformats-officedocument.presentationml.slideMaster+xml" PartName="/ppt/slideMasters/slideMaster10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
		<Relationship Id="rId1" Target="docProps/app.xml" Type="http://schemas.openxmlformats.org/officeDocument/2006/relationships/extended-properties"/>
		<Relationship Id="rId2" Target="docProps/core.xml" Type="http://schemas.openxmlformats.org/package/2006/relationships/metadata/core-properties"/>
		<Relationship Id="rId3" Target="ppt/presentation.xml" Type="http://schemas.openxmlformats.org/officeDocument/2006/relationships/officeDocument"/>
		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etrona"/>
      <p:regular r:id="rId17"/>
    </p:embeddedFont>
    <p:embeddedFont>
      <p:font typeface="Petrona"/>
      <p:regular r:id="rId18"/>
    </p:embeddedFont>
    <p:embeddedFont>
      <p:font typeface="Petrona"/>
      <p:regular r:id="rId19"/>
    </p:embeddedFont>
    <p:embeddedFont>
      <p:font typeface="Petrona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  <p:embeddedFont>
      <p:font typeface="Inter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10-1.jpeg" Type="http://schemas.openxmlformats.org/officeDocument/2006/relationships/image"/><Relationship Id="rId2" Target="../media/image-1010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11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11-1.jpeg" Type="http://schemas.openxmlformats.org/officeDocument/2006/relationships/image"/><Relationship Id="rId2" Target="../media/image-1011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2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2-1.jpeg" Type="http://schemas.openxmlformats.org/officeDocument/2006/relationships/image"/><Relationship Id="rId2" Target="../media/image-1002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3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3-1.jpeg" Type="http://schemas.openxmlformats.org/officeDocument/2006/relationships/image"/><Relationship Id="rId2" Target="../media/image-1003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4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4-1.jpeg" Type="http://schemas.openxmlformats.org/officeDocument/2006/relationships/image"/><Relationship Id="rId2" Target="../media/image-1004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5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5-1.jpeg" Type="http://schemas.openxmlformats.org/officeDocument/2006/relationships/image"/><Relationship Id="rId2" Target="../media/image-1005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6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6-1.jpeg" Type="http://schemas.openxmlformats.org/officeDocument/2006/relationships/image"/><Relationship Id="rId2" Target="../media/image-1006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7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7-1.jpeg" Type="http://schemas.openxmlformats.org/officeDocument/2006/relationships/image"/><Relationship Id="rId2" Target="../media/image-1007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8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8-1.jpeg" Type="http://schemas.openxmlformats.org/officeDocument/2006/relationships/image"/><Relationship Id="rId2" Target="../media/image-1008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_rels/slideLayout9.xml.rels><?xml version="1.0" encoding="UTF-8" standalone="yes" ?><Relationships xmlns="http://schemas.openxmlformats.org/package/2006/relationships"><Relationship Id="rId3" Target="https://gamma.app/?utm_source=made-with-gamma" TargetMode="External" Type="http://schemas.openxmlformats.org/officeDocument/2006/relationships/hyperlink"/><Relationship Id="rId1" Target="../media/image-1009-1.jpeg" Type="http://schemas.openxmlformats.org/officeDocument/2006/relationships/image"/><Relationship Id="rId2" Target="../media/image-1009-2.png" Type="http://schemas.openxmlformats.org/officeDocument/2006/relationships/image"/><Relationship Id="rId4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slideLayout" Target="../slideLayouts/slideLayout11.xml"/><Relationship Id="rId8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 ?><Relationships xmlns="http://schemas.openxmlformats.org/package/2006/relationships"><Relationship Id="rId1" Target="../media/image-9-1.jpeg" Type="http://schemas.openxmlformats.org/officeDocument/2006/relationships/image"/><Relationship Id="rId2" Target="../media/image-9-2.png" Type="http://schemas.openxmlformats.org/officeDocument/2006/relationships/image"/><Relationship Id="rId3" Target="../media/image-9-3.png" Type="http://schemas.openxmlformats.org/officeDocument/2006/relationships/image"/><Relationship Id="rId4" Target="../slideLayouts/slideLayout10.xml" Type="http://schemas.openxmlformats.org/officeDocument/2006/relationships/slideLayout"/><Relationship Id="rId5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56341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Clarifi: Gestión Financiera Personal al Alcance de Todos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7292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 Proyecto de Ingeniería Informática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34733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Joaquín Ignacio Toro Hermosilla</a:t>
            </a:r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Gustavo Adolfo Hermosilla Gonzáles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0548" y="448747"/>
            <a:ext cx="5712738" cy="534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Plan de Trabajo y Conclusión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570548" y="1309568"/>
            <a:ext cx="13489305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Nuestro plan de trabajo está estructurado para asegurar un progreso constante y alcanzar los objetivos del proyecto Clarifi de manera eficiente.</a:t>
            </a:r>
            <a:endParaRPr lang="en-US" sz="12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548" y="1753672"/>
            <a:ext cx="814983" cy="97809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48527" y="1916668"/>
            <a:ext cx="3381851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Levantamiento de Requerimientos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1548527" y="2281833"/>
            <a:ext cx="12511326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Definir funcionalidades principales (1 semana).</a:t>
            </a:r>
            <a:endParaRPr lang="en-US" sz="12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8" y="2731770"/>
            <a:ext cx="814983" cy="97809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548527" y="2894767"/>
            <a:ext cx="3100030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Diseño y Desarrollo del Sistema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1548527" y="3259931"/>
            <a:ext cx="12511326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Implementar BD, backend y frontend (4 semanas).</a:t>
            </a:r>
            <a:endParaRPr lang="en-US" sz="12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8" y="3709868"/>
            <a:ext cx="814983" cy="97809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548527" y="3872865"/>
            <a:ext cx="3199090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Generación de Reportes Gráficos</a:t>
            </a:r>
            <a:endParaRPr lang="en-US" sz="1650" dirty="0"/>
          </a:p>
        </p:txBody>
      </p:sp>
      <p:sp>
        <p:nvSpPr>
          <p:cNvPr id="12" name="Text 7"/>
          <p:cNvSpPr/>
          <p:nvPr/>
        </p:nvSpPr>
        <p:spPr>
          <a:xfrm>
            <a:off x="1548527" y="4238030"/>
            <a:ext cx="12511326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Crear gráficos de ingresos y egresos (2 semanas).</a:t>
            </a:r>
            <a:endParaRPr lang="en-US" sz="12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48" y="4687967"/>
            <a:ext cx="814983" cy="97809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48527" y="4850963"/>
            <a:ext cx="2139553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Pruebas y Ajustes</a:t>
            </a:r>
            <a:endParaRPr lang="en-US" sz="1650" dirty="0"/>
          </a:p>
        </p:txBody>
      </p:sp>
      <p:sp>
        <p:nvSpPr>
          <p:cNvPr id="15" name="Text 9"/>
          <p:cNvSpPr/>
          <p:nvPr/>
        </p:nvSpPr>
        <p:spPr>
          <a:xfrm>
            <a:off x="1548527" y="5216128"/>
            <a:ext cx="12511326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Validación funcional y con usuarios (2 semanas).</a:t>
            </a:r>
            <a:endParaRPr lang="en-US" sz="125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8" y="5666065"/>
            <a:ext cx="814983" cy="978098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548527" y="5829062"/>
            <a:ext cx="3605093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Documentación y Presentación Final</a:t>
            </a:r>
            <a:endParaRPr lang="en-US" sz="1650" dirty="0"/>
          </a:p>
        </p:txBody>
      </p:sp>
      <p:sp>
        <p:nvSpPr>
          <p:cNvPr id="18" name="Text 11"/>
          <p:cNvSpPr/>
          <p:nvPr/>
        </p:nvSpPr>
        <p:spPr>
          <a:xfrm>
            <a:off x="1548527" y="6194227"/>
            <a:ext cx="12511326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Preparación de entregables finales (2 semanas).</a:t>
            </a:r>
            <a:endParaRPr lang="en-US" sz="1250" dirty="0"/>
          </a:p>
        </p:txBody>
      </p:sp>
      <p:sp>
        <p:nvSpPr>
          <p:cNvPr id="19" name="Shape 12"/>
          <p:cNvSpPr/>
          <p:nvPr/>
        </p:nvSpPr>
        <p:spPr>
          <a:xfrm>
            <a:off x="570548" y="6827520"/>
            <a:ext cx="13489305" cy="953333"/>
          </a:xfrm>
          <a:prstGeom prst="roundRect">
            <a:avLst>
              <a:gd name="adj" fmla="val 7182"/>
            </a:avLst>
          </a:prstGeom>
          <a:solidFill>
            <a:srgbClr val="B6FCB8"/>
          </a:solidFill>
          <a:ln/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44" y="7079099"/>
            <a:ext cx="203716" cy="162997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1100257" y="7031236"/>
            <a:ext cx="12796599" cy="521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 conclusión: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El proyecto Clarifi se presenta como un emprendimiento viable y estratégicamente diseñado. Nuestro conocimiento y experiencia garantizan su éxito, consolidando nuestro aprendizaje en Ingeniería Informática con una solución de valor.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3395" y="387668"/>
            <a:ext cx="7375327" cy="462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Conociendo Clarifi: El Corazón del Proyecto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493395" y="1202650"/>
            <a:ext cx="1850350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Nombre del Proyecto: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493395" y="1574840"/>
            <a:ext cx="6649879" cy="451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Clarifi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es nuestra propuesta de aplicación web para simplificar la compleja gestión de finanzas personales, transformándola en una tarea accesible y organizada.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93395" y="2166818"/>
            <a:ext cx="1850350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Área de Desempeño: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493395" y="2539008"/>
            <a:ext cx="6649879" cy="451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Nuestro enfoque principal reside en el </a:t>
            </a:r>
            <a:pPr algn="l"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Desarrollo de Software y Programación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aplicando las mejores prácticas de la ingeniería para construir una solución robusta y escalable.</a:t>
            </a:r>
            <a:endParaRPr lang="en-US" sz="11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4746" y="1220272"/>
            <a:ext cx="6649879" cy="6649879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494746" y="8028742"/>
            <a:ext cx="2964180" cy="231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Competencias Clave Desarrolladas: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7494746" y="8400931"/>
            <a:ext cx="6649879" cy="451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Gestión de Proyectos Informáticos: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Planificación, control y toma de decisiones para cumplir requerimientos.</a:t>
            </a:r>
            <a:endParaRPr lang="en-US" sz="1100" dirty="0"/>
          </a:p>
        </p:txBody>
      </p:sp>
      <p:sp>
        <p:nvSpPr>
          <p:cNvPr id="10" name="Text 7"/>
          <p:cNvSpPr/>
          <p:nvPr/>
        </p:nvSpPr>
        <p:spPr>
          <a:xfrm>
            <a:off x="7494746" y="8901232"/>
            <a:ext cx="6649879" cy="451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Desarrollo de Soluciones de Software: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Construcción, integración e implementación de aplicaciones con técnicas sistematizadas.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8980" y="843082"/>
            <a:ext cx="7858839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Fundamentación: La Relevancia de Clarifi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128980" y="2323386"/>
            <a:ext cx="3837623" cy="2586633"/>
          </a:xfrm>
          <a:prstGeom prst="roundRect">
            <a:avLst>
              <a:gd name="adj" fmla="val 4242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B2D4E5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106120" y="2323386"/>
            <a:ext cx="91440" cy="2586633"/>
          </a:xfrm>
          <a:prstGeom prst="roundRect">
            <a:avLst>
              <a:gd name="adj" fmla="val 84341"/>
            </a:avLst>
          </a:prstGeom>
          <a:solidFill>
            <a:srgbClr val="007EBD"/>
          </a:solidFill>
          <a:ln/>
        </p:spPr>
      </p:sp>
      <p:sp>
        <p:nvSpPr>
          <p:cNvPr id="6" name="Text 3"/>
          <p:cNvSpPr/>
          <p:nvPr/>
        </p:nvSpPr>
        <p:spPr>
          <a:xfrm>
            <a:off x="6404015" y="2529840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 Desafío Común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404015" y="2941201"/>
            <a:ext cx="3356134" cy="1762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gestión financiera personal es un obstáculo frecuente que impacta directamente la calidad de vida y la capacidad de planificación económica de las personas. Clarifi surge como respuesta a esta necesidad latente.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10150197" y="2323386"/>
            <a:ext cx="3837623" cy="2586633"/>
          </a:xfrm>
          <a:prstGeom prst="roundRect">
            <a:avLst>
              <a:gd name="adj" fmla="val 4242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B2D4E5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10127337" y="2323386"/>
            <a:ext cx="91440" cy="2586633"/>
          </a:xfrm>
          <a:prstGeom prst="roundRect">
            <a:avLst>
              <a:gd name="adj" fmla="val 84341"/>
            </a:avLst>
          </a:prstGeom>
          <a:solidFill>
            <a:srgbClr val="007EBD"/>
          </a:solidFill>
          <a:ln/>
        </p:spPr>
      </p:sp>
      <p:sp>
        <p:nvSpPr>
          <p:cNvPr id="10" name="Text 7"/>
          <p:cNvSpPr/>
          <p:nvPr/>
        </p:nvSpPr>
        <p:spPr>
          <a:xfrm>
            <a:off x="10425232" y="2529840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Impacto Dual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10425232" y="2941201"/>
            <a:ext cx="3356134" cy="1762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Este proyecto es relevante tanto a nivel individual, empoderando a los usuarios, como en el ámbito laboral, permitiéndonos aplicar competencias de análisis, programación e integración de tecnologías modernas.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6128980" y="5093613"/>
            <a:ext cx="3837623" cy="2292906"/>
          </a:xfrm>
          <a:prstGeom prst="roundRect">
            <a:avLst>
              <a:gd name="adj" fmla="val 4786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B2D4E5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6106120" y="5093613"/>
            <a:ext cx="91440" cy="2292906"/>
          </a:xfrm>
          <a:prstGeom prst="roundRect">
            <a:avLst>
              <a:gd name="adj" fmla="val 84341"/>
            </a:avLst>
          </a:prstGeom>
          <a:solidFill>
            <a:srgbClr val="007EBD"/>
          </a:solidFill>
          <a:ln/>
        </p:spPr>
      </p:sp>
      <p:sp>
        <p:nvSpPr>
          <p:cNvPr id="14" name="Text 11"/>
          <p:cNvSpPr/>
          <p:nvPr/>
        </p:nvSpPr>
        <p:spPr>
          <a:xfrm>
            <a:off x="6404015" y="5300067"/>
            <a:ext cx="2455902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Beneficiarios Directos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6404015" y="5711428"/>
            <a:ext cx="3356134" cy="14686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Nuestra aplicación está diseñada para </a:t>
            </a:r>
            <a:pPr algn="l" indent="0" marL="0">
              <a:lnSpc>
                <a:spcPts val="230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jóvenes y adultos</a:t>
            </a:r>
            <a:pPr algn="l"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que buscan organizar sus finanzas. Aborda un contexto local con la flexibilidad de ser generalizable a cualquier usuario.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071" y="595551"/>
            <a:ext cx="8515350" cy="710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Clarifi y Nuestro Perfil de Egreso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071" y="1739265"/>
            <a:ext cx="13114258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diseño y desarrollo de Clarifi está intrínsecamente ligado a las competencias de nuestro perfil de egreso de Ingeniería Informática, permitiéndonos aplicar conocimientos teóricos en una solución práctica y de alto impacto.</a:t>
            </a:r>
            <a:endParaRPr lang="en-US" sz="17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071" y="2675811"/>
            <a:ext cx="216575" cy="270748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758071" y="3013353"/>
            <a:ext cx="4226957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6" name="Text 3"/>
          <p:cNvSpPr/>
          <p:nvPr/>
        </p:nvSpPr>
        <p:spPr>
          <a:xfrm>
            <a:off x="758071" y="3182541"/>
            <a:ext cx="2842855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Registro Detallado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58071" y="3667839"/>
            <a:ext cx="4226957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 la entrada precisa de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ingresos y egresos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sentando las bases para un control financiero efectivo.</a:t>
            </a:r>
            <a:endParaRPr lang="en-US" sz="17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603" y="2675811"/>
            <a:ext cx="216575" cy="270748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5201603" y="3013353"/>
            <a:ext cx="4227076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10" name="Text 6"/>
          <p:cNvSpPr/>
          <p:nvPr/>
        </p:nvSpPr>
        <p:spPr>
          <a:xfrm>
            <a:off x="5201603" y="3182541"/>
            <a:ext cx="3694986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Organización por Categorías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201603" y="3667839"/>
            <a:ext cx="4227076" cy="1385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Permite clasificar movimientos en categorías como Alimentación, Transporte, Ocio, entre otras, para un análisis segmentado.</a:t>
            </a:r>
            <a:endParaRPr lang="en-US" sz="170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253" y="2675811"/>
            <a:ext cx="216575" cy="270748"/>
          </a:xfrm>
          <a:prstGeom prst="rect">
            <a:avLst/>
          </a:prstGeom>
        </p:spPr>
      </p:pic>
      <p:sp>
        <p:nvSpPr>
          <p:cNvPr id="13" name="Shape 8"/>
          <p:cNvSpPr/>
          <p:nvPr/>
        </p:nvSpPr>
        <p:spPr>
          <a:xfrm>
            <a:off x="9645253" y="3013353"/>
            <a:ext cx="4227076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14" name="Text 9"/>
          <p:cNvSpPr/>
          <p:nvPr/>
        </p:nvSpPr>
        <p:spPr>
          <a:xfrm>
            <a:off x="9645253" y="3182541"/>
            <a:ext cx="4227076" cy="710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Generación de Reportes Visuales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9645253" y="4023241"/>
            <a:ext cx="4227076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gráficos y balances intuitivos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que apoyan la toma de decisiones financieras informadas.</a:t>
            </a:r>
            <a:endParaRPr lang="en-US" sz="170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71" y="5441633"/>
            <a:ext cx="216575" cy="270748"/>
          </a:xfrm>
          <a:prstGeom prst="rect">
            <a:avLst/>
          </a:prstGeom>
        </p:spPr>
      </p:pic>
      <p:sp>
        <p:nvSpPr>
          <p:cNvPr id="17" name="Shape 11"/>
          <p:cNvSpPr/>
          <p:nvPr/>
        </p:nvSpPr>
        <p:spPr>
          <a:xfrm>
            <a:off x="758071" y="5779175"/>
            <a:ext cx="6448782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18" name="Text 12"/>
          <p:cNvSpPr/>
          <p:nvPr/>
        </p:nvSpPr>
        <p:spPr>
          <a:xfrm>
            <a:off x="758071" y="5948363"/>
            <a:ext cx="2842855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Arquitectura Robusta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58071" y="6433661"/>
            <a:ext cx="6448782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Diseñamos una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 de datos eficiente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para almacenar y gestionar de forma segura todos los movimientos financieros.</a:t>
            </a:r>
            <a:endParaRPr lang="en-US" sz="1700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428" y="5441633"/>
            <a:ext cx="216575" cy="270748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7423428" y="5779175"/>
            <a:ext cx="6448901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22" name="Text 15"/>
          <p:cNvSpPr/>
          <p:nvPr/>
        </p:nvSpPr>
        <p:spPr>
          <a:xfrm>
            <a:off x="7423428" y="5948363"/>
            <a:ext cx="2842855" cy="355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Interfaz Intuitiva</a:t>
            </a:r>
            <a:endParaRPr lang="en-US" sz="2200" dirty="0"/>
          </a:p>
        </p:txBody>
      </p:sp>
      <p:sp>
        <p:nvSpPr>
          <p:cNvPr id="23" name="Text 16"/>
          <p:cNvSpPr/>
          <p:nvPr/>
        </p:nvSpPr>
        <p:spPr>
          <a:xfrm>
            <a:off x="7423428" y="6433661"/>
            <a:ext cx="6448901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Implementamos una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interfaz web amigable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para el registro y visualización de la información, asegurando una excelente experiencia de usuario.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5924" y="570428"/>
            <a:ext cx="10780395" cy="680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Nuestros Intereses Profesionales en Acción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725924" y="1665803"/>
            <a:ext cx="13178552" cy="663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Nuestro equipo comparte un fuerte interés en el 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desarrollo de software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la 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integración de soluciones tecnológicas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Clarifi no solo es un proyecto académico, sino una plataforma para materializar estas pasiones.</a:t>
            </a:r>
            <a:endParaRPr lang="en-US" sz="16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924" y="2562701"/>
            <a:ext cx="622221" cy="6222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25924" y="3444121"/>
            <a:ext cx="27224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Dominio de Flutter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25924" y="3908822"/>
            <a:ext cx="6459617" cy="995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Profundizamos en el uso de Flutter como un framework de desarrollo multiplataforma, creando una experiencia fluida en diversos dispositivos.</a:t>
            </a:r>
            <a:endParaRPr lang="en-US" sz="16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740" y="2562701"/>
            <a:ext cx="622221" cy="62222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44740" y="3444121"/>
            <a:ext cx="370248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Integración con Base de datos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7444740" y="3908822"/>
            <a:ext cx="6459736" cy="995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Trabajamos con Base de datos, una herramienta ampliamente utilizada en la industria, para la gestión de bases de datos y autenticación.</a:t>
            </a:r>
            <a:endParaRPr lang="en-US" sz="16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4" y="5319117"/>
            <a:ext cx="622221" cy="62222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25924" y="6200537"/>
            <a:ext cx="282904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Visualización de Datos</a:t>
            </a:r>
            <a:endParaRPr lang="en-US" sz="2100" dirty="0"/>
          </a:p>
        </p:txBody>
      </p:sp>
      <p:sp>
        <p:nvSpPr>
          <p:cNvPr id="12" name="Text 7"/>
          <p:cNvSpPr/>
          <p:nvPr/>
        </p:nvSpPr>
        <p:spPr>
          <a:xfrm>
            <a:off x="725924" y="6665238"/>
            <a:ext cx="6459617" cy="995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Consolidamos habilidades en la creación de reportes y gráficos interactivos, transformando datos complejos en información comprensible.</a:t>
            </a:r>
            <a:endParaRPr lang="en-US" sz="16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740" y="5319117"/>
            <a:ext cx="622221" cy="62222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44740" y="6200537"/>
            <a:ext cx="29085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Experiencia de Usuario</a:t>
            </a:r>
            <a:endParaRPr lang="en-US" sz="2100" dirty="0"/>
          </a:p>
        </p:txBody>
      </p:sp>
      <p:sp>
        <p:nvSpPr>
          <p:cNvPr id="15" name="Text 9"/>
          <p:cNvSpPr/>
          <p:nvPr/>
        </p:nvSpPr>
        <p:spPr>
          <a:xfrm>
            <a:off x="7444740" y="6665238"/>
            <a:ext cx="6459736" cy="9954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Nos enfocamos en el diseño de una interfaz intuitiva y atractiva, asegurando que Clarifi sea fácil de usar y agradable para el usuario final.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4726"/>
            <a:ext cx="1077753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Factibilidad del Desarrollo del Proyecto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186261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proyecto Clarifi es altamente factible gracias a una combinación de recursos disponibles, experiencia del equipo y una planificación estratégica. Anticipamos un desarrollo exitoso dentro del plazo establecido.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843570"/>
            <a:ext cx="6407944" cy="2065734"/>
          </a:xfrm>
          <a:prstGeom prst="roundRect">
            <a:avLst>
              <a:gd name="adj" fmla="val 2635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8224" y="307800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Tiempo Adecuado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1028224" y="3586162"/>
            <a:ext cx="593907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duración del semestre y las horas asignadas a la asignatura son suficientes para el desarrollo completo de la aplicación web y sus gráficos.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843570"/>
            <a:ext cx="6408063" cy="2065734"/>
          </a:xfrm>
          <a:prstGeom prst="roundRect">
            <a:avLst>
              <a:gd name="adj" fmla="val 2635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662982" y="307800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Recursos Óptimos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662982" y="3586162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Utilizamos exclusivamente software de libre acceso como Python, Visual Studio Code, GitHub y MySQL, eliminando costos y barreras de entrada.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136118"/>
            <a:ext cx="6407944" cy="2428637"/>
          </a:xfrm>
          <a:prstGeom prst="roundRect">
            <a:avLst>
              <a:gd name="adj" fmla="val 2241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28224" y="5370552"/>
            <a:ext cx="317182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Experiencia del Equipo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1028224" y="5878711"/>
            <a:ext cx="593907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Nuestra experiencia previa en programación y desarrollo de aplicaciones nos proporciona una base sólida para afrontar este proyecto.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28548" y="5136118"/>
            <a:ext cx="6408063" cy="2428637"/>
          </a:xfrm>
          <a:prstGeom prst="roundRect">
            <a:avLst>
              <a:gd name="adj" fmla="val 2241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662982" y="537055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Posibles Desafíos</a:t>
            </a:r>
            <a:endParaRPr lang="en-US" sz="2300" dirty="0"/>
          </a:p>
        </p:txBody>
      </p:sp>
      <p:sp>
        <p:nvSpPr>
          <p:cNvPr id="15" name="Text 13"/>
          <p:cNvSpPr/>
          <p:nvPr/>
        </p:nvSpPr>
        <p:spPr>
          <a:xfrm>
            <a:off x="7662982" y="5878711"/>
            <a:ext cx="59391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Identificamos posibles dificultades en la integración de librerías o la visualización de datos en el frontend, lo cual abordaremos con investigación y soluciones innovadoras.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93733"/>
            <a:ext cx="7556421" cy="2977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700"/>
              </a:lnSpc>
              <a:buNone/>
            </a:pPr>
            <a:r>
              <a:rPr lang="en-US" sz="93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Objetivo General</a:t>
            </a:r>
            <a:endParaRPr lang="en-US" sz="9350" dirty="0"/>
          </a:p>
        </p:txBody>
      </p:sp>
      <p:sp>
        <p:nvSpPr>
          <p:cNvPr id="4" name="Text 1"/>
          <p:cNvSpPr/>
          <p:nvPr/>
        </p:nvSpPr>
        <p:spPr>
          <a:xfrm>
            <a:off x="6620351" y="4866084"/>
            <a:ext cx="721625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Desarrollar una aplicación multiplataforma de finanzas personales, utilizando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Flutter y Base de datos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que permita a los usuarios registrar ingresos y gastos, visualizar reportes financieros y obtener gráficos de análisis por día, semana, mes y año, con el fin de mejorar la gestión y planificación económica personal.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4610933"/>
            <a:ext cx="30480" cy="2324814"/>
          </a:xfrm>
          <a:prstGeom prst="rect">
            <a:avLst/>
          </a:prstGeom>
          <a:solidFill>
            <a:srgbClr val="007EBD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6147" y="476964"/>
            <a:ext cx="6486049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Objetivos Específicos de Clarifi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06147" y="1391602"/>
            <a:ext cx="13418106" cy="277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Para alcanzar nuestro objetivo general, hemos definido una serie de metas claras y medibles que guiarán cada fase del desarrollo de Clarifi.</a:t>
            </a:r>
            <a:endParaRPr lang="en-US" sz="1350" dirty="0"/>
          </a:p>
        </p:txBody>
      </p:sp>
      <p:sp>
        <p:nvSpPr>
          <p:cNvPr id="4" name="Shape 2"/>
          <p:cNvSpPr/>
          <p:nvPr/>
        </p:nvSpPr>
        <p:spPr>
          <a:xfrm>
            <a:off x="606147" y="1863566"/>
            <a:ext cx="692825" cy="1039297"/>
          </a:xfrm>
          <a:prstGeom prst="roundRect">
            <a:avLst>
              <a:gd name="adj" fmla="val 36002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603" y="2220873"/>
            <a:ext cx="259794" cy="32468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472089" y="2036683"/>
            <a:ext cx="2658428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Sistema de Autenticación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472089" y="2424589"/>
            <a:ext cx="12552164" cy="277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Implementar un sistema seguro con Email/Contraseña y Google para acceso individualizado.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606147" y="3075980"/>
            <a:ext cx="692825" cy="1039297"/>
          </a:xfrm>
          <a:prstGeom prst="roundRect">
            <a:avLst>
              <a:gd name="adj" fmla="val 36002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03" y="3433286"/>
            <a:ext cx="259794" cy="32468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472089" y="3249097"/>
            <a:ext cx="2273379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Base de Datos 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472089" y="3637002"/>
            <a:ext cx="12552164" cy="277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Diseñar y configurar una Base de datos para almacenar transacciones financieras por usuario.</a:t>
            </a:r>
            <a:endParaRPr lang="en-US" sz="1350" dirty="0"/>
          </a:p>
        </p:txBody>
      </p:sp>
      <p:sp>
        <p:nvSpPr>
          <p:cNvPr id="12" name="Shape 8"/>
          <p:cNvSpPr/>
          <p:nvPr/>
        </p:nvSpPr>
        <p:spPr>
          <a:xfrm>
            <a:off x="606147" y="4288393"/>
            <a:ext cx="692825" cy="1039297"/>
          </a:xfrm>
          <a:prstGeom prst="roundRect">
            <a:avLst>
              <a:gd name="adj" fmla="val 36002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03" y="4645700"/>
            <a:ext cx="259794" cy="32468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472089" y="4461510"/>
            <a:ext cx="2273379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Interfaces Intuitivas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1472089" y="4849416"/>
            <a:ext cx="12552164" cy="277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Desarrollar UI/UX que permitan registrar, categorizar y gestionar ingresos y egresos de forma sencilla.</a:t>
            </a:r>
            <a:endParaRPr lang="en-US" sz="1350" dirty="0"/>
          </a:p>
        </p:txBody>
      </p:sp>
      <p:sp>
        <p:nvSpPr>
          <p:cNvPr id="16" name="Shape 11"/>
          <p:cNvSpPr/>
          <p:nvPr/>
        </p:nvSpPr>
        <p:spPr>
          <a:xfrm>
            <a:off x="606147" y="5500807"/>
            <a:ext cx="692825" cy="1039297"/>
          </a:xfrm>
          <a:prstGeom prst="roundRect">
            <a:avLst>
              <a:gd name="adj" fmla="val 36002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03" y="5858113"/>
            <a:ext cx="259794" cy="324683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472089" y="5673923"/>
            <a:ext cx="2990017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Visualizaciones con Gráficos</a:t>
            </a:r>
            <a:endParaRPr lang="en-US" sz="1750" dirty="0"/>
          </a:p>
        </p:txBody>
      </p:sp>
      <p:sp>
        <p:nvSpPr>
          <p:cNvPr id="19" name="Text 13"/>
          <p:cNvSpPr/>
          <p:nvPr/>
        </p:nvSpPr>
        <p:spPr>
          <a:xfrm>
            <a:off x="1472089" y="6061829"/>
            <a:ext cx="12552164" cy="277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Incorporar gráficos de barra, líneas y circulares para reflejar la información financiera en distintos rangos de tiempo.</a:t>
            </a:r>
            <a:endParaRPr lang="en-US" sz="1350" dirty="0"/>
          </a:p>
        </p:txBody>
      </p:sp>
      <p:sp>
        <p:nvSpPr>
          <p:cNvPr id="20" name="Shape 14"/>
          <p:cNvSpPr/>
          <p:nvPr/>
        </p:nvSpPr>
        <p:spPr>
          <a:xfrm>
            <a:off x="606147" y="6713220"/>
            <a:ext cx="692825" cy="1039297"/>
          </a:xfrm>
          <a:prstGeom prst="roundRect">
            <a:avLst>
              <a:gd name="adj" fmla="val 36002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03" y="7070527"/>
            <a:ext cx="259794" cy="324683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1472089" y="6886337"/>
            <a:ext cx="2936915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Despliegue Multiplataforma</a:t>
            </a:r>
            <a:endParaRPr lang="en-US" sz="1750" dirty="0"/>
          </a:p>
        </p:txBody>
      </p:sp>
      <p:sp>
        <p:nvSpPr>
          <p:cNvPr id="23" name="Text 16"/>
          <p:cNvSpPr/>
          <p:nvPr/>
        </p:nvSpPr>
        <p:spPr>
          <a:xfrm>
            <a:off x="1472089" y="7274243"/>
            <a:ext cx="12552164" cy="277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Asegurar la accesibilidad de la aplicación en plataformas móviles y web.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88263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Metodología Ágil y Roles del Equipo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396835" y="91070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Adoptamos una 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metodología ágil basada en Scrum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permitiéndonos organizar el trabajo en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sprints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entregar avances continuos, garantizando flexibilidad y eficiencia en el desarrollo de Clarifi.</a:t>
            </a:r>
            <a:endParaRPr lang="en-US" sz="850" dirty="0"/>
          </a:p>
        </p:txBody>
      </p:sp>
      <p:sp>
        <p:nvSpPr>
          <p:cNvPr id="4" name="Text 2"/>
          <p:cNvSpPr/>
          <p:nvPr/>
        </p:nvSpPr>
        <p:spPr>
          <a:xfrm>
            <a:off x="396835" y="1333024"/>
            <a:ext cx="1644134" cy="185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Fases de la Metodología:</a:t>
            </a:r>
            <a:endParaRPr lang="en-US" sz="1150" dirty="0"/>
          </a:p>
        </p:txBody>
      </p:sp>
      <p:sp>
        <p:nvSpPr>
          <p:cNvPr id="5" name="Shape 3"/>
          <p:cNvSpPr/>
          <p:nvPr/>
        </p:nvSpPr>
        <p:spPr>
          <a:xfrm>
            <a:off x="3779163" y="1646515"/>
            <a:ext cx="15240" cy="3386138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6" name="Shape 4"/>
          <p:cNvSpPr/>
          <p:nvPr/>
        </p:nvSpPr>
        <p:spPr>
          <a:xfrm>
            <a:off x="3575209" y="1766411"/>
            <a:ext cx="226814" cy="1524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7" name="Shape 5"/>
          <p:cNvSpPr/>
          <p:nvPr/>
        </p:nvSpPr>
        <p:spPr>
          <a:xfrm>
            <a:off x="3744278" y="1731526"/>
            <a:ext cx="85011" cy="85011"/>
          </a:xfrm>
          <a:prstGeom prst="roundRect">
            <a:avLst>
              <a:gd name="adj" fmla="val 537813"/>
            </a:avLst>
          </a:prstGeom>
          <a:solidFill>
            <a:srgbClr val="007EBD"/>
          </a:solidFill>
          <a:ln/>
        </p:spPr>
      </p:sp>
      <p:sp>
        <p:nvSpPr>
          <p:cNvPr id="8" name="Text 6"/>
          <p:cNvSpPr/>
          <p:nvPr/>
        </p:nvSpPr>
        <p:spPr>
          <a:xfrm>
            <a:off x="1594366" y="1685449"/>
            <a:ext cx="1738789" cy="185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1. Análisis y Planificación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396835" y="1984772"/>
            <a:ext cx="2936319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Levantamiento de requerimientos, definición de módulos y tareas.</a:t>
            </a:r>
            <a:endParaRPr lang="en-US" sz="850" dirty="0"/>
          </a:p>
        </p:txBody>
      </p:sp>
      <p:sp>
        <p:nvSpPr>
          <p:cNvPr id="10" name="Shape 8"/>
          <p:cNvSpPr/>
          <p:nvPr/>
        </p:nvSpPr>
        <p:spPr>
          <a:xfrm>
            <a:off x="3771543" y="2446853"/>
            <a:ext cx="226814" cy="1524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1" name="Shape 9"/>
          <p:cNvSpPr/>
          <p:nvPr/>
        </p:nvSpPr>
        <p:spPr>
          <a:xfrm>
            <a:off x="3744278" y="2411968"/>
            <a:ext cx="85011" cy="85011"/>
          </a:xfrm>
          <a:prstGeom prst="roundRect">
            <a:avLst>
              <a:gd name="adj" fmla="val 537813"/>
            </a:avLst>
          </a:prstGeom>
          <a:solidFill>
            <a:srgbClr val="007EBD"/>
          </a:solidFill>
          <a:ln/>
        </p:spPr>
      </p:sp>
      <p:sp>
        <p:nvSpPr>
          <p:cNvPr id="12" name="Text 10"/>
          <p:cNvSpPr/>
          <p:nvPr/>
        </p:nvSpPr>
        <p:spPr>
          <a:xfrm>
            <a:off x="4240411" y="2365891"/>
            <a:ext cx="1488519" cy="185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2. Diseño</a:t>
            </a:r>
            <a:endParaRPr lang="en-US" sz="1150" dirty="0"/>
          </a:p>
        </p:txBody>
      </p:sp>
      <p:sp>
        <p:nvSpPr>
          <p:cNvPr id="13" name="Text 11"/>
          <p:cNvSpPr/>
          <p:nvPr/>
        </p:nvSpPr>
        <p:spPr>
          <a:xfrm>
            <a:off x="4240411" y="2665214"/>
            <a:ext cx="293643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Diagramas de base de datos, wireframes de la interfaz y arquitectura del sistema.</a:t>
            </a:r>
            <a:endParaRPr lang="en-US" sz="850" dirty="0"/>
          </a:p>
        </p:txBody>
      </p:sp>
      <p:sp>
        <p:nvSpPr>
          <p:cNvPr id="14" name="Shape 12"/>
          <p:cNvSpPr/>
          <p:nvPr/>
        </p:nvSpPr>
        <p:spPr>
          <a:xfrm>
            <a:off x="3575209" y="3033355"/>
            <a:ext cx="226814" cy="1524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5" name="Shape 13"/>
          <p:cNvSpPr/>
          <p:nvPr/>
        </p:nvSpPr>
        <p:spPr>
          <a:xfrm>
            <a:off x="3744278" y="2998470"/>
            <a:ext cx="85011" cy="85011"/>
          </a:xfrm>
          <a:prstGeom prst="roundRect">
            <a:avLst>
              <a:gd name="adj" fmla="val 537813"/>
            </a:avLst>
          </a:prstGeom>
          <a:solidFill>
            <a:srgbClr val="007EBD"/>
          </a:solidFill>
          <a:ln/>
        </p:spPr>
      </p:sp>
      <p:sp>
        <p:nvSpPr>
          <p:cNvPr id="16" name="Text 14"/>
          <p:cNvSpPr/>
          <p:nvPr/>
        </p:nvSpPr>
        <p:spPr>
          <a:xfrm>
            <a:off x="1844635" y="2952393"/>
            <a:ext cx="1488519" cy="185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3. Desarrollo</a:t>
            </a:r>
            <a:endParaRPr lang="en-US" sz="1150" dirty="0"/>
          </a:p>
        </p:txBody>
      </p:sp>
      <p:sp>
        <p:nvSpPr>
          <p:cNvPr id="17" name="Text 15"/>
          <p:cNvSpPr/>
          <p:nvPr/>
        </p:nvSpPr>
        <p:spPr>
          <a:xfrm>
            <a:off x="396835" y="3251716"/>
            <a:ext cx="2936319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Implementación de la aplicación web por módulos (registro, categorías, reportes).</a:t>
            </a:r>
            <a:endParaRPr lang="en-US" sz="850" dirty="0"/>
          </a:p>
        </p:txBody>
      </p:sp>
      <p:sp>
        <p:nvSpPr>
          <p:cNvPr id="18" name="Shape 16"/>
          <p:cNvSpPr/>
          <p:nvPr/>
        </p:nvSpPr>
        <p:spPr>
          <a:xfrm>
            <a:off x="3771543" y="3619857"/>
            <a:ext cx="226814" cy="1524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19" name="Shape 17"/>
          <p:cNvSpPr/>
          <p:nvPr/>
        </p:nvSpPr>
        <p:spPr>
          <a:xfrm>
            <a:off x="3744278" y="3584972"/>
            <a:ext cx="85011" cy="85011"/>
          </a:xfrm>
          <a:prstGeom prst="roundRect">
            <a:avLst>
              <a:gd name="adj" fmla="val 537813"/>
            </a:avLst>
          </a:prstGeom>
          <a:solidFill>
            <a:srgbClr val="007EBD"/>
          </a:solidFill>
          <a:ln/>
        </p:spPr>
      </p:sp>
      <p:sp>
        <p:nvSpPr>
          <p:cNvPr id="20" name="Text 18"/>
          <p:cNvSpPr/>
          <p:nvPr/>
        </p:nvSpPr>
        <p:spPr>
          <a:xfrm>
            <a:off x="4240411" y="3538895"/>
            <a:ext cx="1488519" cy="185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4. Pruebas</a:t>
            </a:r>
            <a:endParaRPr lang="en-US" sz="1150" dirty="0"/>
          </a:p>
        </p:txBody>
      </p:sp>
      <p:sp>
        <p:nvSpPr>
          <p:cNvPr id="21" name="Text 19"/>
          <p:cNvSpPr/>
          <p:nvPr/>
        </p:nvSpPr>
        <p:spPr>
          <a:xfrm>
            <a:off x="4240411" y="3838218"/>
            <a:ext cx="293643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Validación funcional y pruebas con usuarios para verificar usabilidad.</a:t>
            </a:r>
            <a:endParaRPr lang="en-US" sz="850" dirty="0"/>
          </a:p>
        </p:txBody>
      </p:sp>
      <p:sp>
        <p:nvSpPr>
          <p:cNvPr id="22" name="Shape 20"/>
          <p:cNvSpPr/>
          <p:nvPr/>
        </p:nvSpPr>
        <p:spPr>
          <a:xfrm>
            <a:off x="3575209" y="4206359"/>
            <a:ext cx="226814" cy="15240"/>
          </a:xfrm>
          <a:prstGeom prst="roundRect">
            <a:avLst>
              <a:gd name="adj" fmla="val 312558"/>
            </a:avLst>
          </a:prstGeom>
          <a:solidFill>
            <a:srgbClr val="B2D4E5"/>
          </a:solidFill>
          <a:ln/>
        </p:spPr>
      </p:sp>
      <p:sp>
        <p:nvSpPr>
          <p:cNvPr id="23" name="Shape 21"/>
          <p:cNvSpPr/>
          <p:nvPr/>
        </p:nvSpPr>
        <p:spPr>
          <a:xfrm>
            <a:off x="3744278" y="4171474"/>
            <a:ext cx="85011" cy="85011"/>
          </a:xfrm>
          <a:prstGeom prst="roundRect">
            <a:avLst>
              <a:gd name="adj" fmla="val 537813"/>
            </a:avLst>
          </a:prstGeom>
          <a:solidFill>
            <a:srgbClr val="007EBD"/>
          </a:solidFill>
          <a:ln/>
        </p:spPr>
      </p:sp>
      <p:sp>
        <p:nvSpPr>
          <p:cNvPr id="24" name="Text 22"/>
          <p:cNvSpPr/>
          <p:nvPr/>
        </p:nvSpPr>
        <p:spPr>
          <a:xfrm>
            <a:off x="1429941" y="4125397"/>
            <a:ext cx="1903214" cy="185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5. Documentación y Entrega</a:t>
            </a:r>
            <a:endParaRPr lang="en-US" sz="1150" dirty="0"/>
          </a:p>
        </p:txBody>
      </p:sp>
      <p:sp>
        <p:nvSpPr>
          <p:cNvPr id="25" name="Text 23"/>
          <p:cNvSpPr/>
          <p:nvPr/>
        </p:nvSpPr>
        <p:spPr>
          <a:xfrm>
            <a:off x="396835" y="4424720"/>
            <a:ext cx="2936319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Preparación del informe final y presentación del proyecto.</a:t>
            </a:r>
            <a:endParaRPr lang="en-US" sz="850" dirty="0"/>
          </a:p>
        </p:txBody>
      </p:sp>
      <p:sp>
        <p:nvSpPr>
          <p:cNvPr id="26" name="Text 24"/>
          <p:cNvSpPr/>
          <p:nvPr/>
        </p:nvSpPr>
        <p:spPr>
          <a:xfrm>
            <a:off x="7461171" y="1333024"/>
            <a:ext cx="2080974" cy="185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Responsabilidades del Equipo:</a:t>
            </a:r>
            <a:endParaRPr lang="en-US" sz="1150" dirty="0"/>
          </a:p>
        </p:txBody>
      </p:sp>
      <p:pic>
        <p:nvPicPr>
          <p:cNvPr id="2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1171" y="1646515"/>
            <a:ext cx="6780014" cy="6780014"/>
          </a:xfrm>
          <a:prstGeom prst="rect">
            <a:avLst/>
          </a:prstGeom>
        </p:spPr>
      </p:pic>
      <p:sp>
        <p:nvSpPr>
          <p:cNvPr id="28" name="Shape 25"/>
          <p:cNvSpPr/>
          <p:nvPr/>
        </p:nvSpPr>
        <p:spPr>
          <a:xfrm>
            <a:off x="7461171" y="8554045"/>
            <a:ext cx="6780014" cy="1176218"/>
          </a:xfrm>
          <a:prstGeom prst="roundRect">
            <a:avLst>
              <a:gd name="adj" fmla="val 405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9" name="Shape 26"/>
          <p:cNvSpPr/>
          <p:nvPr/>
        </p:nvSpPr>
        <p:spPr>
          <a:xfrm>
            <a:off x="7582138" y="8675013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007EBD"/>
          </a:solidFill>
          <a:ln/>
        </p:spPr>
      </p:sp>
      <p:pic>
        <p:nvPicPr>
          <p:cNvPr id="3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721" y="8749427"/>
            <a:ext cx="152995" cy="191333"/>
          </a:xfrm>
          <a:prstGeom prst="rect">
            <a:avLst/>
          </a:prstGeom>
        </p:spPr>
      </p:pic>
      <p:sp>
        <p:nvSpPr>
          <p:cNvPr id="31" name="Text 27"/>
          <p:cNvSpPr/>
          <p:nvPr/>
        </p:nvSpPr>
        <p:spPr>
          <a:xfrm>
            <a:off x="7582138" y="9128522"/>
            <a:ext cx="1488519" cy="185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Gustavo Hermosilla</a:t>
            </a:r>
            <a:endParaRPr lang="en-US" sz="1150" dirty="0"/>
          </a:p>
        </p:txBody>
      </p:sp>
      <p:sp>
        <p:nvSpPr>
          <p:cNvPr id="32" name="Text 28"/>
          <p:cNvSpPr/>
          <p:nvPr/>
        </p:nvSpPr>
        <p:spPr>
          <a:xfrm>
            <a:off x="7582138" y="9427845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Desarrollo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diseño y gestión de la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 de datos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850" dirty="0"/>
          </a:p>
        </p:txBody>
      </p:sp>
      <p:sp>
        <p:nvSpPr>
          <p:cNvPr id="33" name="Shape 29"/>
          <p:cNvSpPr/>
          <p:nvPr/>
        </p:nvSpPr>
        <p:spPr>
          <a:xfrm>
            <a:off x="7461171" y="9843611"/>
            <a:ext cx="6780014" cy="1176218"/>
          </a:xfrm>
          <a:prstGeom prst="roundRect">
            <a:avLst>
              <a:gd name="adj" fmla="val 405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34" name="Shape 30"/>
          <p:cNvSpPr/>
          <p:nvPr/>
        </p:nvSpPr>
        <p:spPr>
          <a:xfrm>
            <a:off x="7582138" y="9964579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007EBD"/>
          </a:solidFill>
          <a:ln/>
        </p:spPr>
      </p:sp>
      <p:pic>
        <p:nvPicPr>
          <p:cNvPr id="3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721" y="10038993"/>
            <a:ext cx="152995" cy="191333"/>
          </a:xfrm>
          <a:prstGeom prst="rect">
            <a:avLst/>
          </a:prstGeom>
        </p:spPr>
      </p:pic>
      <p:sp>
        <p:nvSpPr>
          <p:cNvPr id="36" name="Text 31"/>
          <p:cNvSpPr/>
          <p:nvPr/>
        </p:nvSpPr>
        <p:spPr>
          <a:xfrm>
            <a:off x="7582138" y="10418088"/>
            <a:ext cx="1488519" cy="185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Joaquín Toro</a:t>
            </a:r>
            <a:endParaRPr lang="en-US" sz="1150" dirty="0"/>
          </a:p>
        </p:txBody>
      </p:sp>
      <p:sp>
        <p:nvSpPr>
          <p:cNvPr id="37" name="Text 32"/>
          <p:cNvSpPr/>
          <p:nvPr/>
        </p:nvSpPr>
        <p:spPr>
          <a:xfrm>
            <a:off x="7582138" y="10717411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Desarrollo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frontend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diseño de la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interfaz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reportes visuales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2025-09-09T01:39:25Z</dcterms:created>
  <dcterms:modified xsi:type="dcterms:W3CDTF">2025-09-09T01:39:25Z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1357644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S10.9.0</vt:lpwstr>
  </property>
</Properties>
</file>