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E2384A8-8732-4C04-8F62-B28B913F61B9}">
  <a:tblStyle styleId="{4E2384A8-8732-4C04-8F62-B28B913F61B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F7A0CE1-F82C-4B4E-AB41-5CA28CB787A5}"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5.xml"/><Relationship Id="rId22" Type="http://schemas.openxmlformats.org/officeDocument/2006/relationships/font" Target="fonts/Roboto-boldItalic.fntdata"/><Relationship Id="rId10" Type="http://schemas.openxmlformats.org/officeDocument/2006/relationships/slide" Target="slides/slide4.xml"/><Relationship Id="rId21"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4fe997475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4fe997475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4faedb71c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4faedb71c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4faedb71c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4faedb71c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4f841e7a7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4f841e7a7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4faedb71c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4faedb71c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4faedb71c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4faedb71c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4fe99747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4fe99747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4f841e7a7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4f841e7a7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4f841e7a7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4f841e7a7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4f841e7a7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4f841e7a7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4f841e7a7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4f841e7a7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786883"/>
            <a:ext cx="8229600" cy="6027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2" name="Google Shape;52;p13"/>
          <p:cNvSpPr txBox="1"/>
          <p:nvPr>
            <p:ph idx="1" type="body"/>
          </p:nvPr>
        </p:nvSpPr>
        <p:spPr>
          <a:xfrm>
            <a:off x="457200" y="1536953"/>
            <a:ext cx="8229600" cy="30579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1200"/>
              </a:spcBef>
              <a:spcAft>
                <a:spcPts val="0"/>
              </a:spcAft>
              <a:buClr>
                <a:schemeClr val="dk1"/>
              </a:buClr>
              <a:buSzPts val="1800"/>
              <a:buChar char="○"/>
              <a:defRPr/>
            </a:lvl2pPr>
            <a:lvl3pPr indent="-342900" lvl="2" marL="1371600" algn="l">
              <a:spcBef>
                <a:spcPts val="1200"/>
              </a:spcBef>
              <a:spcAft>
                <a:spcPts val="0"/>
              </a:spcAft>
              <a:buClr>
                <a:schemeClr val="dk1"/>
              </a:buClr>
              <a:buSzPts val="1800"/>
              <a:buChar char="■"/>
              <a:defRPr/>
            </a:lvl3pPr>
            <a:lvl4pPr indent="-342900" lvl="3" marL="1828800" algn="l">
              <a:spcBef>
                <a:spcPts val="1200"/>
              </a:spcBef>
              <a:spcAft>
                <a:spcPts val="0"/>
              </a:spcAft>
              <a:buClr>
                <a:schemeClr val="dk1"/>
              </a:buClr>
              <a:buSzPts val="1800"/>
              <a:buChar char="●"/>
              <a:defRPr/>
            </a:lvl4pPr>
            <a:lvl5pPr indent="-342900" lvl="4" marL="2286000" algn="l">
              <a:spcBef>
                <a:spcPts val="1200"/>
              </a:spcBef>
              <a:spcAft>
                <a:spcPts val="0"/>
              </a:spcAft>
              <a:buClr>
                <a:schemeClr val="dk1"/>
              </a:buClr>
              <a:buSzPts val="1800"/>
              <a:buChar char="○"/>
              <a:defRPr/>
            </a:lvl5pPr>
            <a:lvl6pPr indent="-342900" lvl="5" marL="2743200" algn="l">
              <a:spcBef>
                <a:spcPts val="1200"/>
              </a:spcBef>
              <a:spcAft>
                <a:spcPts val="0"/>
              </a:spcAft>
              <a:buClr>
                <a:schemeClr val="dk1"/>
              </a:buClr>
              <a:buSzPts val="1800"/>
              <a:buChar char="■"/>
              <a:defRPr/>
            </a:lvl6pPr>
            <a:lvl7pPr indent="-342900" lvl="6" marL="3200400" algn="l">
              <a:spcBef>
                <a:spcPts val="1200"/>
              </a:spcBef>
              <a:spcAft>
                <a:spcPts val="0"/>
              </a:spcAft>
              <a:buClr>
                <a:schemeClr val="dk1"/>
              </a:buClr>
              <a:buSzPts val="1800"/>
              <a:buChar char="●"/>
              <a:defRPr/>
            </a:lvl7pPr>
            <a:lvl8pPr indent="-342900" lvl="7" marL="3657600" algn="l">
              <a:spcBef>
                <a:spcPts val="1200"/>
              </a:spcBef>
              <a:spcAft>
                <a:spcPts val="0"/>
              </a:spcAft>
              <a:buClr>
                <a:schemeClr val="dk1"/>
              </a:buClr>
              <a:buSzPts val="1800"/>
              <a:buChar char="○"/>
              <a:defRPr/>
            </a:lvl8pPr>
            <a:lvl9pPr indent="-342900" lvl="8" marL="4114800" algn="l">
              <a:spcBef>
                <a:spcPts val="1200"/>
              </a:spcBef>
              <a:spcAft>
                <a:spcPts val="1200"/>
              </a:spcAft>
              <a:buClr>
                <a:schemeClr val="dk1"/>
              </a:buClr>
              <a:buSzPts val="1800"/>
              <a:buChar char="■"/>
              <a:defRPr/>
            </a:lvl9pPr>
          </a:lstStyle>
          <a:p/>
        </p:txBody>
      </p:sp>
      <p:sp>
        <p:nvSpPr>
          <p:cNvPr id="53" name="Google Shape;53;p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descr="DLCOE_logo_HWHT.png" id="56" name="Google Shape;56;p13"/>
          <p:cNvPicPr preferRelativeResize="0"/>
          <p:nvPr/>
        </p:nvPicPr>
        <p:blipFill rotWithShape="1">
          <a:blip r:embed="rId3">
            <a:alphaModFix/>
          </a:blip>
          <a:srcRect b="0" l="0" r="0" t="0"/>
          <a:stretch/>
        </p:blipFill>
        <p:spPr>
          <a:xfrm>
            <a:off x="450851" y="175610"/>
            <a:ext cx="1832900" cy="30945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youtube.com/watch?v=4liHx-7FbGY&amp;t=7s" TargetMode="Externa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co2meter.com/blogs/news/carbon-dioxide-indoor-levels-chart?srsltid=AfmBOoohHDjqGanFHfJEcIrf6xhSlUjld167omOPn3fPoQvsV0RfmM2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rive.google.com/file/d/1TmmzWwZ93stNo3J1Im81Ky9rzCDs-dyj/view?usp=drive_link" TargetMode="Externa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0" y="310700"/>
            <a:ext cx="4260300" cy="138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2400"/>
              <a:t>Team 28</a:t>
            </a:r>
            <a:endParaRPr b="1" sz="2400"/>
          </a:p>
          <a:p>
            <a:pPr indent="0" lvl="0" marL="0" rtl="0" algn="ctr">
              <a:spcBef>
                <a:spcPts val="0"/>
              </a:spcBef>
              <a:spcAft>
                <a:spcPts val="0"/>
              </a:spcAft>
              <a:buNone/>
            </a:pPr>
            <a:r>
              <a:rPr b="1" lang="en" sz="2400"/>
              <a:t>Livestock Gas Monitor</a:t>
            </a:r>
            <a:endParaRPr b="1" sz="2400"/>
          </a:p>
          <a:p>
            <a:pPr indent="0" lvl="0" marL="0" rtl="0" algn="ctr">
              <a:spcBef>
                <a:spcPts val="0"/>
              </a:spcBef>
              <a:spcAft>
                <a:spcPts val="0"/>
              </a:spcAft>
              <a:buNone/>
            </a:pPr>
            <a:r>
              <a:rPr b="1" lang="en" sz="2400"/>
              <a:t>Final Demo</a:t>
            </a:r>
            <a:endParaRPr b="1" sz="2400"/>
          </a:p>
        </p:txBody>
      </p:sp>
      <p:sp>
        <p:nvSpPr>
          <p:cNvPr id="62" name="Google Shape;62;p14"/>
          <p:cNvSpPr txBox="1"/>
          <p:nvPr>
            <p:ph idx="1" type="subTitle"/>
          </p:nvPr>
        </p:nvSpPr>
        <p:spPr>
          <a:xfrm>
            <a:off x="311700" y="1840775"/>
            <a:ext cx="4260300" cy="3048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solidFill>
                  <a:schemeClr val="dk1"/>
                </a:solidFill>
              </a:rPr>
              <a:t>Matthew Owen, Joaquin Salas, Blake Schwartzkopf, Tanmay Sarkar</a:t>
            </a:r>
            <a:endParaRPr sz="1800">
              <a:solidFill>
                <a:schemeClr val="dk1"/>
              </a:solidFill>
            </a:endParaRPr>
          </a:p>
          <a:p>
            <a:pPr indent="0" lvl="0" marL="0" rtl="0" algn="ctr">
              <a:spcBef>
                <a:spcPts val="0"/>
              </a:spcBef>
              <a:spcAft>
                <a:spcPts val="0"/>
              </a:spcAft>
              <a:buNone/>
            </a:pPr>
            <a:r>
              <a:t/>
            </a:r>
            <a:endParaRPr sz="1800">
              <a:solidFill>
                <a:schemeClr val="dk1"/>
              </a:solidFill>
            </a:endParaRPr>
          </a:p>
          <a:p>
            <a:pPr indent="0" lvl="0" marL="0" rtl="0" algn="ctr">
              <a:spcBef>
                <a:spcPts val="0"/>
              </a:spcBef>
              <a:spcAft>
                <a:spcPts val="0"/>
              </a:spcAft>
              <a:buNone/>
            </a:pPr>
            <a:r>
              <a:rPr lang="en" sz="1800">
                <a:solidFill>
                  <a:schemeClr val="dk1"/>
                </a:solidFill>
              </a:rPr>
              <a:t>Sponsor: Global Hawk Solutions LLC (Justin Houck)</a:t>
            </a:r>
            <a:endParaRPr sz="1800">
              <a:solidFill>
                <a:schemeClr val="dk1"/>
              </a:solidFill>
            </a:endParaRPr>
          </a:p>
          <a:p>
            <a:pPr indent="0" lvl="0" marL="0" rtl="0" algn="ctr">
              <a:spcBef>
                <a:spcPts val="0"/>
              </a:spcBef>
              <a:spcAft>
                <a:spcPts val="0"/>
              </a:spcAft>
              <a:buNone/>
            </a:pPr>
            <a:r>
              <a:t/>
            </a:r>
            <a:endParaRPr sz="1800">
              <a:solidFill>
                <a:schemeClr val="dk1"/>
              </a:solidFill>
            </a:endParaRPr>
          </a:p>
          <a:p>
            <a:pPr indent="0" lvl="0" marL="0" rtl="0" algn="ctr">
              <a:spcBef>
                <a:spcPts val="0"/>
              </a:spcBef>
              <a:spcAft>
                <a:spcPts val="0"/>
              </a:spcAft>
              <a:buNone/>
            </a:pPr>
            <a:r>
              <a:rPr lang="en" sz="1800">
                <a:solidFill>
                  <a:schemeClr val="dk1"/>
                </a:solidFill>
              </a:rPr>
              <a:t>TA: Vishwam Raval</a:t>
            </a:r>
            <a:endParaRPr sz="1800">
              <a:solidFill>
                <a:schemeClr val="dk1"/>
              </a:solidFill>
            </a:endParaRPr>
          </a:p>
        </p:txBody>
      </p:sp>
      <p:pic>
        <p:nvPicPr>
          <p:cNvPr id="63" name="Google Shape;63;p14"/>
          <p:cNvPicPr preferRelativeResize="0"/>
          <p:nvPr/>
        </p:nvPicPr>
        <p:blipFill>
          <a:blip r:embed="rId3">
            <a:alphaModFix/>
          </a:blip>
          <a:stretch>
            <a:fillRect/>
          </a:stretch>
        </p:blipFill>
        <p:spPr>
          <a:xfrm>
            <a:off x="4904476" y="310712"/>
            <a:ext cx="3374775" cy="4522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I2C and SPI data being </a:t>
            </a:r>
            <a:r>
              <a:rPr lang="en"/>
              <a:t>received</a:t>
            </a:r>
            <a:endParaRPr/>
          </a:p>
          <a:p>
            <a:pPr indent="0" lvl="0" marL="0" rtl="0" algn="l">
              <a:spcBef>
                <a:spcPts val="0"/>
              </a:spcBef>
              <a:spcAft>
                <a:spcPts val="0"/>
              </a:spcAft>
              <a:buNone/>
            </a:pPr>
            <a:r>
              <a:t/>
            </a:r>
            <a:endParaRPr/>
          </a:p>
        </p:txBody>
      </p:sp>
      <p:sp>
        <p:nvSpPr>
          <p:cNvPr id="129" name="Google Shape;12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23"/>
          <p:cNvPicPr preferRelativeResize="0"/>
          <p:nvPr/>
        </p:nvPicPr>
        <p:blipFill rotWithShape="1">
          <a:blip r:embed="rId3">
            <a:alphaModFix/>
          </a:blip>
          <a:srcRect b="0" l="0" r="11308" t="0"/>
          <a:stretch/>
        </p:blipFill>
        <p:spPr>
          <a:xfrm>
            <a:off x="922563" y="1306425"/>
            <a:ext cx="7298874" cy="274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0909"/>
              <a:buFont typeface="Arial"/>
              <a:buNone/>
            </a:pPr>
            <a:r>
              <a:rPr b="1" lang="en" sz="2420"/>
              <a:t>Tanmay Sarkar - Database &amp; Web Application Subsystem</a:t>
            </a:r>
            <a:endParaRPr b="1" sz="2420"/>
          </a:p>
          <a:p>
            <a:pPr indent="0" lvl="0" marL="0" rtl="0" algn="l">
              <a:spcBef>
                <a:spcPts val="0"/>
              </a:spcBef>
              <a:spcAft>
                <a:spcPts val="0"/>
              </a:spcAft>
              <a:buNone/>
            </a:pPr>
            <a:r>
              <a:t/>
            </a:r>
            <a:endParaRPr/>
          </a:p>
        </p:txBody>
      </p:sp>
      <p:graphicFrame>
        <p:nvGraphicFramePr>
          <p:cNvPr id="136" name="Google Shape;136;p24"/>
          <p:cNvGraphicFramePr/>
          <p:nvPr/>
        </p:nvGraphicFramePr>
        <p:xfrm>
          <a:off x="495300" y="1255225"/>
          <a:ext cx="3000000" cy="3000000"/>
        </p:xfrm>
        <a:graphic>
          <a:graphicData uri="http://schemas.openxmlformats.org/drawingml/2006/table">
            <a:tbl>
              <a:tblPr>
                <a:noFill/>
                <a:tableStyleId>{4E2384A8-8732-4C04-8F62-B28B913F61B9}</a:tableStyleId>
              </a:tblPr>
              <a:tblGrid>
                <a:gridCol w="2262825"/>
                <a:gridCol w="3172775"/>
                <a:gridCol w="2717800"/>
              </a:tblGrid>
              <a:tr h="381000">
                <a:tc>
                  <a:txBody>
                    <a:bodyPr/>
                    <a:lstStyle/>
                    <a:p>
                      <a:pPr indent="0" lvl="0" marL="0" rtl="0" algn="l">
                        <a:spcBef>
                          <a:spcPts val="0"/>
                        </a:spcBef>
                        <a:spcAft>
                          <a:spcPts val="0"/>
                        </a:spcAft>
                        <a:buNone/>
                      </a:pPr>
                      <a:r>
                        <a:rPr b="1" lang="en"/>
                        <a:t>Requirement</a:t>
                      </a:r>
                      <a:endParaRPr b="1"/>
                    </a:p>
                  </a:txBody>
                  <a:tcPr marT="91425" marB="91425" marR="91425" marL="91425"/>
                </a:tc>
                <a:tc>
                  <a:txBody>
                    <a:bodyPr/>
                    <a:lstStyle/>
                    <a:p>
                      <a:pPr indent="0" lvl="0" marL="0" rtl="0" algn="l">
                        <a:spcBef>
                          <a:spcPts val="0"/>
                        </a:spcBef>
                        <a:spcAft>
                          <a:spcPts val="0"/>
                        </a:spcAft>
                        <a:buNone/>
                      </a:pPr>
                      <a:r>
                        <a:rPr b="1" lang="en"/>
                        <a:t>Target</a:t>
                      </a:r>
                      <a:endParaRPr b="1"/>
                    </a:p>
                  </a:txBody>
                  <a:tcPr marT="91425" marB="91425" marR="91425" marL="91425"/>
                </a:tc>
                <a:tc>
                  <a:txBody>
                    <a:bodyPr/>
                    <a:lstStyle/>
                    <a:p>
                      <a:pPr indent="0" lvl="0" marL="0" rtl="0" algn="l">
                        <a:spcBef>
                          <a:spcPts val="0"/>
                        </a:spcBef>
                        <a:spcAft>
                          <a:spcPts val="0"/>
                        </a:spcAft>
                        <a:buNone/>
                      </a:pPr>
                      <a:r>
                        <a:rPr b="1" lang="en"/>
                        <a:t>Result</a:t>
                      </a:r>
                      <a:endParaRPr b="1"/>
                    </a:p>
                  </a:txBody>
                  <a:tcPr marT="91425" marB="91425" marR="91425" marL="91425"/>
                </a:tc>
              </a:tr>
              <a:tr h="646800">
                <a:tc>
                  <a:txBody>
                    <a:bodyPr/>
                    <a:lstStyle/>
                    <a:p>
                      <a:pPr indent="0" lvl="0" marL="0" rtl="0" algn="l">
                        <a:spcBef>
                          <a:spcPts val="0"/>
                        </a:spcBef>
                        <a:spcAft>
                          <a:spcPts val="0"/>
                        </a:spcAft>
                        <a:buNone/>
                      </a:pPr>
                      <a:r>
                        <a:rPr lang="en" sz="1200"/>
                        <a:t>Password/2FA Verification</a:t>
                      </a:r>
                      <a:endParaRPr sz="1200"/>
                    </a:p>
                  </a:txBody>
                  <a:tcPr marT="91425" marB="91425" marR="91425" marL="91425"/>
                </a:tc>
                <a:tc>
                  <a:txBody>
                    <a:bodyPr/>
                    <a:lstStyle/>
                    <a:p>
                      <a:pPr indent="0" lvl="0" marL="0" rtl="0" algn="l">
                        <a:lnSpc>
                          <a:spcPct val="115000"/>
                        </a:lnSpc>
                        <a:spcBef>
                          <a:spcPts val="1200"/>
                        </a:spcBef>
                        <a:spcAft>
                          <a:spcPts val="1200"/>
                        </a:spcAft>
                        <a:buNone/>
                      </a:pPr>
                      <a:r>
                        <a:rPr lang="en" sz="1200"/>
                        <a:t>Database backend is secure</a:t>
                      </a:r>
                      <a:endParaRPr sz="1200"/>
                    </a:p>
                  </a:txBody>
                  <a:tcPr marT="91425" marB="91425" marR="91425" marL="91425"/>
                </a:tc>
                <a:tc>
                  <a:txBody>
                    <a:bodyPr/>
                    <a:lstStyle/>
                    <a:p>
                      <a:pPr indent="0" lvl="0" marL="0" rtl="0" algn="l">
                        <a:spcBef>
                          <a:spcPts val="0"/>
                        </a:spcBef>
                        <a:spcAft>
                          <a:spcPts val="0"/>
                        </a:spcAft>
                        <a:buNone/>
                      </a:pPr>
                      <a:r>
                        <a:rPr lang="en" sz="1200"/>
                        <a:t>Database is AWS protected. Every user has to create an account and be verified in order to be added to the AWS account</a:t>
                      </a:r>
                      <a:endParaRPr sz="1200"/>
                    </a:p>
                  </a:txBody>
                  <a:tcPr marT="91425" marB="91425" marR="91425" marL="91425"/>
                </a:tc>
              </a:tr>
              <a:tr h="604475">
                <a:tc>
                  <a:txBody>
                    <a:bodyPr/>
                    <a:lstStyle/>
                    <a:p>
                      <a:pPr indent="0" lvl="0" marL="0" rtl="0" algn="l">
                        <a:spcBef>
                          <a:spcPts val="0"/>
                        </a:spcBef>
                        <a:spcAft>
                          <a:spcPts val="0"/>
                        </a:spcAft>
                        <a:buNone/>
                      </a:pPr>
                      <a:r>
                        <a:rPr lang="en" sz="1200"/>
                        <a:t>Data transmission rate</a:t>
                      </a:r>
                      <a:endParaRPr sz="1200"/>
                    </a:p>
                  </a:txBody>
                  <a:tcPr marT="91425" marB="91425" marR="91425" marL="91425"/>
                </a:tc>
                <a:tc>
                  <a:txBody>
                    <a:bodyPr/>
                    <a:lstStyle/>
                    <a:p>
                      <a:pPr indent="0" lvl="0" marL="0" rtl="0" algn="l">
                        <a:spcBef>
                          <a:spcPts val="0"/>
                        </a:spcBef>
                        <a:spcAft>
                          <a:spcPts val="0"/>
                        </a:spcAft>
                        <a:buNone/>
                      </a:pPr>
                      <a:r>
                        <a:rPr lang="en" sz="1200"/>
                        <a:t>Successful data transmission &lt; 5 seconds</a:t>
                      </a:r>
                      <a:endParaRPr sz="1200"/>
                    </a:p>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en" sz="1200"/>
                        <a:t>Successful &amp; constant data transfer - 1 </a:t>
                      </a:r>
                      <a:r>
                        <a:rPr lang="en" sz="1200"/>
                        <a:t>datapoint every 5 seconds.</a:t>
                      </a:r>
                      <a:endParaRPr sz="1200"/>
                    </a:p>
                  </a:txBody>
                  <a:tcPr marT="91425" marB="91425" marR="91425" marL="91425"/>
                </a:tc>
              </a:tr>
              <a:tr h="400425">
                <a:tc>
                  <a:txBody>
                    <a:bodyPr/>
                    <a:lstStyle/>
                    <a:p>
                      <a:pPr indent="0" lvl="0" marL="0" rtl="0" algn="l">
                        <a:spcBef>
                          <a:spcPts val="0"/>
                        </a:spcBef>
                        <a:spcAft>
                          <a:spcPts val="0"/>
                        </a:spcAft>
                        <a:buNone/>
                      </a:pPr>
                      <a:r>
                        <a:rPr lang="en" sz="1200"/>
                        <a:t>Deploy web application</a:t>
                      </a:r>
                      <a:endParaRPr sz="1200"/>
                    </a:p>
                  </a:txBody>
                  <a:tcPr marT="91425" marB="91425" marR="91425" marL="91425"/>
                </a:tc>
                <a:tc>
                  <a:txBody>
                    <a:bodyPr/>
                    <a:lstStyle/>
                    <a:p>
                      <a:pPr indent="0" lvl="0" marL="0" rtl="0" algn="l">
                        <a:spcBef>
                          <a:spcPts val="0"/>
                        </a:spcBef>
                        <a:spcAft>
                          <a:spcPts val="0"/>
                        </a:spcAft>
                        <a:buNone/>
                      </a:pPr>
                      <a:r>
                        <a:rPr lang="en" sz="1200"/>
                        <a:t>Website stays up 24/7.</a:t>
                      </a:r>
                      <a:endParaRPr sz="1200"/>
                    </a:p>
                  </a:txBody>
                  <a:tcPr marT="91425" marB="91425" marR="91425" marL="91425"/>
                </a:tc>
                <a:tc>
                  <a:txBody>
                    <a:bodyPr/>
                    <a:lstStyle/>
                    <a:p>
                      <a:pPr indent="0" lvl="0" marL="0" rtl="0" algn="l">
                        <a:spcBef>
                          <a:spcPts val="0"/>
                        </a:spcBef>
                        <a:spcAft>
                          <a:spcPts val="0"/>
                        </a:spcAft>
                        <a:buNone/>
                      </a:pPr>
                      <a:r>
                        <a:rPr lang="en" sz="1200"/>
                        <a:t>Few small moments where website loses connection health, but it goes back up within the next minute.</a:t>
                      </a:r>
                      <a:endParaRPr sz="1200"/>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3" name="Google Shape;143;p25"/>
          <p:cNvPicPr preferRelativeResize="0"/>
          <p:nvPr/>
        </p:nvPicPr>
        <p:blipFill>
          <a:blip r:embed="rId3">
            <a:alphaModFix/>
          </a:blip>
          <a:stretch>
            <a:fillRect/>
          </a:stretch>
        </p:blipFill>
        <p:spPr>
          <a:xfrm>
            <a:off x="1392050" y="0"/>
            <a:ext cx="6468376" cy="3148400"/>
          </a:xfrm>
          <a:prstGeom prst="rect">
            <a:avLst/>
          </a:prstGeom>
          <a:noFill/>
          <a:ln>
            <a:noFill/>
          </a:ln>
        </p:spPr>
      </p:pic>
      <p:pic>
        <p:nvPicPr>
          <p:cNvPr id="144" name="Google Shape;144;p25"/>
          <p:cNvPicPr preferRelativeResize="0"/>
          <p:nvPr/>
        </p:nvPicPr>
        <p:blipFill>
          <a:blip r:embed="rId4">
            <a:alphaModFix/>
          </a:blip>
          <a:stretch>
            <a:fillRect/>
          </a:stretch>
        </p:blipFill>
        <p:spPr>
          <a:xfrm>
            <a:off x="2973733" y="3148396"/>
            <a:ext cx="3196525" cy="2423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4260300" cy="9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Two</a:t>
            </a:r>
            <a:r>
              <a:rPr b="1" lang="en" sz="2400"/>
              <a:t> Successful Farm Visits to collect data</a:t>
            </a:r>
            <a:endParaRPr b="1" sz="2400"/>
          </a:p>
        </p:txBody>
      </p:sp>
      <p:sp>
        <p:nvSpPr>
          <p:cNvPr id="69" name="Google Shape;69;p15"/>
          <p:cNvSpPr txBox="1"/>
          <p:nvPr>
            <p:ph idx="1" type="body"/>
          </p:nvPr>
        </p:nvSpPr>
        <p:spPr>
          <a:xfrm>
            <a:off x="311700" y="13750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1"/>
                </a:solidFill>
              </a:rPr>
              <a:t>Farm visit #2:</a:t>
            </a:r>
            <a:r>
              <a:rPr b="1" lang="en" sz="1400"/>
              <a:t> </a:t>
            </a:r>
            <a:r>
              <a:rPr b="1" lang="en" sz="1400">
                <a:solidFill>
                  <a:srgbClr val="222222"/>
                </a:solidFill>
                <a:highlight>
                  <a:srgbClr val="FFFFFF"/>
                </a:highlight>
              </a:rPr>
              <a:t>Link: </a:t>
            </a:r>
            <a:endParaRPr b="1" sz="1400">
              <a:solidFill>
                <a:srgbClr val="222222"/>
              </a:solidFill>
              <a:highlight>
                <a:srgbClr val="FFFFFF"/>
              </a:highlight>
            </a:endParaRPr>
          </a:p>
          <a:p>
            <a:pPr indent="0" lvl="0" marL="0" rtl="0" algn="l">
              <a:spcBef>
                <a:spcPts val="1200"/>
              </a:spcBef>
              <a:spcAft>
                <a:spcPts val="0"/>
              </a:spcAft>
              <a:buNone/>
            </a:pPr>
            <a:r>
              <a:rPr lang="en" sz="1400" u="sng">
                <a:solidFill>
                  <a:srgbClr val="1155CC"/>
                </a:solidFill>
                <a:highlight>
                  <a:srgbClr val="FFFFFF"/>
                </a:highlight>
                <a:hlinkClick r:id="rId3">
                  <a:extLst>
                    <a:ext uri="{A12FA001-AC4F-418D-AE19-62706E023703}">
                      <ahyp:hlinkClr val="tx"/>
                    </a:ext>
                  </a:extLst>
                </a:hlinkClick>
              </a:rPr>
              <a:t>https://www.youtube.com/watch?v=4liHx-7FbGY&amp;t=7s</a:t>
            </a:r>
            <a:endParaRPr sz="1400"/>
          </a:p>
          <a:p>
            <a:pPr indent="0" lvl="0" marL="0" rtl="0" algn="l">
              <a:spcBef>
                <a:spcPts val="1200"/>
              </a:spcBef>
              <a:spcAft>
                <a:spcPts val="0"/>
              </a:spcAft>
              <a:buNone/>
            </a:pPr>
            <a:r>
              <a:rPr b="1" lang="en" sz="1400">
                <a:solidFill>
                  <a:schemeClr val="dk1"/>
                </a:solidFill>
              </a:rPr>
              <a:t>Justin Houck (our sponsor) said: </a:t>
            </a:r>
            <a:endParaRPr b="1" sz="1400">
              <a:solidFill>
                <a:schemeClr val="dk1"/>
              </a:solidFill>
            </a:endParaRPr>
          </a:p>
          <a:p>
            <a:pPr indent="0" lvl="0" marL="0" rtl="0" algn="l">
              <a:spcBef>
                <a:spcPts val="1200"/>
              </a:spcBef>
              <a:spcAft>
                <a:spcPts val="1200"/>
              </a:spcAft>
              <a:buNone/>
            </a:pPr>
            <a:r>
              <a:rPr lang="en" sz="1400">
                <a:solidFill>
                  <a:schemeClr val="dk1"/>
                </a:solidFill>
              </a:rPr>
              <a:t>“</a:t>
            </a:r>
            <a:r>
              <a:rPr lang="en" sz="1400">
                <a:solidFill>
                  <a:schemeClr val="dk1"/>
                </a:solidFill>
                <a:highlight>
                  <a:srgbClr val="FFFFFF"/>
                </a:highlight>
                <a:latin typeface="Calibri"/>
                <a:ea typeface="Calibri"/>
                <a:cs typeface="Calibri"/>
                <a:sym typeface="Calibri"/>
              </a:rPr>
              <a:t>Project operates within expected operational scope and exceeds expectations in IoT connectivity and hotspot capability.”</a:t>
            </a:r>
            <a:endParaRPr sz="1400">
              <a:solidFill>
                <a:schemeClr val="dk1"/>
              </a:solidFill>
            </a:endParaRPr>
          </a:p>
        </p:txBody>
      </p:sp>
      <p:pic>
        <p:nvPicPr>
          <p:cNvPr id="70" name="Google Shape;70;p15" title="cow_learn_segments_only.png"/>
          <p:cNvPicPr preferRelativeResize="0"/>
          <p:nvPr/>
        </p:nvPicPr>
        <p:blipFill>
          <a:blip r:embed="rId4">
            <a:alphaModFix/>
          </a:blip>
          <a:stretch>
            <a:fillRect/>
          </a:stretch>
        </p:blipFill>
        <p:spPr>
          <a:xfrm>
            <a:off x="4789125" y="0"/>
            <a:ext cx="40095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0909"/>
              <a:buFont typeface="Arial"/>
              <a:buNone/>
            </a:pPr>
            <a:r>
              <a:rPr b="1" lang="en" sz="2420"/>
              <a:t>Matthew Owen</a:t>
            </a:r>
            <a:r>
              <a:rPr b="1" lang="en" sz="2420"/>
              <a:t>- Power</a:t>
            </a:r>
            <a:endParaRPr b="1" sz="2420"/>
          </a:p>
          <a:p>
            <a:pPr indent="0" lvl="0" marL="0" rtl="0" algn="l">
              <a:spcBef>
                <a:spcPts val="0"/>
              </a:spcBef>
              <a:spcAft>
                <a:spcPts val="0"/>
              </a:spcAft>
              <a:buNone/>
            </a:pPr>
            <a:r>
              <a:t/>
            </a:r>
            <a:endParaRPr/>
          </a:p>
        </p:txBody>
      </p:sp>
      <p:graphicFrame>
        <p:nvGraphicFramePr>
          <p:cNvPr id="76" name="Google Shape;76;p16"/>
          <p:cNvGraphicFramePr/>
          <p:nvPr/>
        </p:nvGraphicFramePr>
        <p:xfrm>
          <a:off x="495300" y="1255225"/>
          <a:ext cx="3000000" cy="3000000"/>
        </p:xfrm>
        <a:graphic>
          <a:graphicData uri="http://schemas.openxmlformats.org/drawingml/2006/table">
            <a:tbl>
              <a:tblPr>
                <a:noFill/>
                <a:tableStyleId>{4E2384A8-8732-4C04-8F62-B28B913F61B9}</a:tableStyleId>
              </a:tblPr>
              <a:tblGrid>
                <a:gridCol w="2262825"/>
                <a:gridCol w="3172775"/>
                <a:gridCol w="2717800"/>
              </a:tblGrid>
              <a:tr h="381000">
                <a:tc>
                  <a:txBody>
                    <a:bodyPr/>
                    <a:lstStyle/>
                    <a:p>
                      <a:pPr indent="0" lvl="0" marL="0" rtl="0" algn="l">
                        <a:spcBef>
                          <a:spcPts val="0"/>
                        </a:spcBef>
                        <a:spcAft>
                          <a:spcPts val="0"/>
                        </a:spcAft>
                        <a:buNone/>
                      </a:pPr>
                      <a:r>
                        <a:rPr b="1" lang="en"/>
                        <a:t>Requirement</a:t>
                      </a:r>
                      <a:endParaRPr b="1"/>
                    </a:p>
                  </a:txBody>
                  <a:tcPr marT="91425" marB="91425" marR="91425" marL="91425"/>
                </a:tc>
                <a:tc>
                  <a:txBody>
                    <a:bodyPr/>
                    <a:lstStyle/>
                    <a:p>
                      <a:pPr indent="0" lvl="0" marL="0" rtl="0" algn="l">
                        <a:spcBef>
                          <a:spcPts val="0"/>
                        </a:spcBef>
                        <a:spcAft>
                          <a:spcPts val="0"/>
                        </a:spcAft>
                        <a:buNone/>
                      </a:pPr>
                      <a:r>
                        <a:rPr b="1" lang="en"/>
                        <a:t>Target Spec</a:t>
                      </a:r>
                      <a:endParaRPr b="1"/>
                    </a:p>
                  </a:txBody>
                  <a:tcPr marT="91425" marB="91425" marR="91425" marL="91425"/>
                </a:tc>
                <a:tc>
                  <a:txBody>
                    <a:bodyPr/>
                    <a:lstStyle/>
                    <a:p>
                      <a:pPr indent="0" lvl="0" marL="0" rtl="0" algn="l">
                        <a:spcBef>
                          <a:spcPts val="0"/>
                        </a:spcBef>
                        <a:spcAft>
                          <a:spcPts val="0"/>
                        </a:spcAft>
                        <a:buNone/>
                      </a:pPr>
                      <a:r>
                        <a:rPr b="1" lang="en"/>
                        <a:t>Result</a:t>
                      </a:r>
                      <a:endParaRPr b="1"/>
                    </a:p>
                  </a:txBody>
                  <a:tcPr marT="91425" marB="91425" marR="91425" marL="91425"/>
                </a:tc>
              </a:tr>
              <a:tr h="646800">
                <a:tc>
                  <a:txBody>
                    <a:bodyPr/>
                    <a:lstStyle/>
                    <a:p>
                      <a:pPr indent="0" lvl="0" marL="0" rtl="0" algn="l">
                        <a:spcBef>
                          <a:spcPts val="0"/>
                        </a:spcBef>
                        <a:spcAft>
                          <a:spcPts val="0"/>
                        </a:spcAft>
                        <a:buNone/>
                      </a:pPr>
                      <a:r>
                        <a:rPr lang="en" sz="1200"/>
                        <a:t>Correct Output Voltages</a:t>
                      </a:r>
                      <a:endParaRPr sz="1200"/>
                    </a:p>
                  </a:txBody>
                  <a:tcPr marT="91425" marB="91425" marR="91425" marL="91425"/>
                </a:tc>
                <a:tc>
                  <a:txBody>
                    <a:bodyPr/>
                    <a:lstStyle/>
                    <a:p>
                      <a:pPr indent="0" lvl="0" marL="0" rtl="0" algn="l">
                        <a:lnSpc>
                          <a:spcPct val="115000"/>
                        </a:lnSpc>
                        <a:spcBef>
                          <a:spcPts val="1200"/>
                        </a:spcBef>
                        <a:spcAft>
                          <a:spcPts val="1200"/>
                        </a:spcAft>
                        <a:buNone/>
                      </a:pPr>
                      <a:r>
                        <a:rPr lang="en" sz="1200"/>
                        <a:t>5,-8,3.3 V within +-1V</a:t>
                      </a:r>
                      <a:endParaRPr sz="1200"/>
                    </a:p>
                  </a:txBody>
                  <a:tcPr marT="91425" marB="91425" marR="91425" marL="91425"/>
                </a:tc>
                <a:tc>
                  <a:txBody>
                    <a:bodyPr/>
                    <a:lstStyle/>
                    <a:p>
                      <a:pPr indent="0" lvl="0" marL="0" rtl="0" algn="l">
                        <a:spcBef>
                          <a:spcPts val="0"/>
                        </a:spcBef>
                        <a:spcAft>
                          <a:spcPts val="0"/>
                        </a:spcAft>
                        <a:buNone/>
                      </a:pPr>
                      <a:r>
                        <a:rPr lang="en" sz="1200"/>
                        <a:t>Met</a:t>
                      </a:r>
                      <a:endParaRPr sz="1200"/>
                    </a:p>
                  </a:txBody>
                  <a:tcPr marT="91425" marB="91425" marR="91425" marL="91425"/>
                </a:tc>
              </a:tr>
              <a:tr h="604475">
                <a:tc>
                  <a:txBody>
                    <a:bodyPr/>
                    <a:lstStyle/>
                    <a:p>
                      <a:pPr indent="0" lvl="0" marL="0" rtl="0" algn="l">
                        <a:spcBef>
                          <a:spcPts val="0"/>
                        </a:spcBef>
                        <a:spcAft>
                          <a:spcPts val="0"/>
                        </a:spcAft>
                        <a:buNone/>
                      </a:pPr>
                      <a:r>
                        <a:rPr lang="en" sz="1200"/>
                        <a:t>Load </a:t>
                      </a:r>
                      <a:r>
                        <a:rPr lang="en" sz="1200"/>
                        <a:t>Requirements</a:t>
                      </a:r>
                      <a:r>
                        <a:rPr lang="en" sz="1200"/>
                        <a:t> met</a:t>
                      </a:r>
                      <a:endParaRPr sz="1200"/>
                    </a:p>
                  </a:txBody>
                  <a:tcPr marT="91425" marB="91425" marR="91425" marL="91425"/>
                </a:tc>
                <a:tc>
                  <a:txBody>
                    <a:bodyPr/>
                    <a:lstStyle/>
                    <a:p>
                      <a:pPr indent="0" lvl="0" marL="0" rtl="0" algn="l">
                        <a:spcBef>
                          <a:spcPts val="0"/>
                        </a:spcBef>
                        <a:spcAft>
                          <a:spcPts val="0"/>
                        </a:spcAft>
                        <a:buNone/>
                      </a:pPr>
                      <a:r>
                        <a:rPr lang="en" sz="1200"/>
                        <a:t>PCB can supply desired </a:t>
                      </a:r>
                      <a:r>
                        <a:rPr lang="en" sz="1200"/>
                        <a:t>voltages</a:t>
                      </a:r>
                      <a:r>
                        <a:rPr lang="en" sz="1200"/>
                        <a:t> at full load of other boards/parts</a:t>
                      </a:r>
                      <a:endParaRPr sz="1200"/>
                    </a:p>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en" sz="1200"/>
                        <a:t>Met</a:t>
                      </a:r>
                      <a:endParaRPr sz="1200"/>
                    </a:p>
                  </a:txBody>
                  <a:tcPr marT="91425" marB="91425" marR="91425" marL="91425"/>
                </a:tc>
              </a:tr>
              <a:tr h="400425">
                <a:tc>
                  <a:txBody>
                    <a:bodyPr/>
                    <a:lstStyle/>
                    <a:p>
                      <a:pPr indent="0" lvl="0" marL="0" rtl="0" algn="l">
                        <a:spcBef>
                          <a:spcPts val="0"/>
                        </a:spcBef>
                        <a:spcAft>
                          <a:spcPts val="0"/>
                        </a:spcAft>
                        <a:buNone/>
                      </a:pPr>
                      <a:r>
                        <a:rPr lang="en" sz="1200"/>
                        <a:t>Housing Unit Design</a:t>
                      </a:r>
                      <a:endParaRPr sz="1200"/>
                    </a:p>
                  </a:txBody>
                  <a:tcPr marT="91425" marB="91425" marR="91425" marL="91425"/>
                </a:tc>
                <a:tc>
                  <a:txBody>
                    <a:bodyPr/>
                    <a:lstStyle/>
                    <a:p>
                      <a:pPr indent="0" lvl="0" marL="0" rtl="0" algn="l">
                        <a:spcBef>
                          <a:spcPts val="0"/>
                        </a:spcBef>
                        <a:spcAft>
                          <a:spcPts val="0"/>
                        </a:spcAft>
                        <a:buNone/>
                      </a:pPr>
                      <a:r>
                        <a:rPr lang="en" sz="1200"/>
                        <a:t>Design</a:t>
                      </a:r>
                      <a:r>
                        <a:rPr lang="en" sz="1200"/>
                        <a:t> housing unit to </a:t>
                      </a:r>
                      <a:r>
                        <a:rPr lang="en" sz="1200"/>
                        <a:t>fully</a:t>
                      </a:r>
                      <a:r>
                        <a:rPr lang="en" sz="1200"/>
                        <a:t> protect and mount all boards/parts</a:t>
                      </a:r>
                      <a:endParaRPr sz="1200"/>
                    </a:p>
                  </a:txBody>
                  <a:tcPr marT="91425" marB="91425" marR="91425" marL="91425"/>
                </a:tc>
                <a:tc>
                  <a:txBody>
                    <a:bodyPr/>
                    <a:lstStyle/>
                    <a:p>
                      <a:pPr indent="0" lvl="0" marL="0" rtl="0" algn="l">
                        <a:spcBef>
                          <a:spcPts val="0"/>
                        </a:spcBef>
                        <a:spcAft>
                          <a:spcPts val="0"/>
                        </a:spcAft>
                        <a:buNone/>
                      </a:pPr>
                      <a:r>
                        <a:rPr lang="en" sz="1200"/>
                        <a:t>Met</a:t>
                      </a:r>
                      <a:endParaRPr sz="1200"/>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a:t>
            </a:r>
            <a:r>
              <a:rPr lang="en"/>
              <a:t> Voltages under full load conditions </a:t>
            </a:r>
            <a:endParaRPr/>
          </a:p>
        </p:txBody>
      </p:sp>
      <p:pic>
        <p:nvPicPr>
          <p:cNvPr id="82" name="Google Shape;82;p17" title="scope_2.png"/>
          <p:cNvPicPr preferRelativeResize="0"/>
          <p:nvPr/>
        </p:nvPicPr>
        <p:blipFill>
          <a:blip r:embed="rId3">
            <a:alphaModFix/>
          </a:blip>
          <a:stretch>
            <a:fillRect/>
          </a:stretch>
        </p:blipFill>
        <p:spPr>
          <a:xfrm>
            <a:off x="578025" y="1773625"/>
            <a:ext cx="2489176" cy="1593075"/>
          </a:xfrm>
          <a:prstGeom prst="rect">
            <a:avLst/>
          </a:prstGeom>
          <a:noFill/>
          <a:ln>
            <a:noFill/>
          </a:ln>
        </p:spPr>
      </p:pic>
      <p:pic>
        <p:nvPicPr>
          <p:cNvPr id="83" name="Google Shape;83;p17" title="scope_0.png"/>
          <p:cNvPicPr preferRelativeResize="0"/>
          <p:nvPr/>
        </p:nvPicPr>
        <p:blipFill>
          <a:blip r:embed="rId4">
            <a:alphaModFix/>
          </a:blip>
          <a:stretch>
            <a:fillRect/>
          </a:stretch>
        </p:blipFill>
        <p:spPr>
          <a:xfrm>
            <a:off x="5141575" y="1773627"/>
            <a:ext cx="2657268" cy="1700675"/>
          </a:xfrm>
          <a:prstGeom prst="rect">
            <a:avLst/>
          </a:prstGeom>
          <a:noFill/>
          <a:ln>
            <a:noFill/>
          </a:ln>
        </p:spPr>
      </p:pic>
      <p:pic>
        <p:nvPicPr>
          <p:cNvPr id="84" name="Google Shape;84;p17" title="scope_1.png"/>
          <p:cNvPicPr preferRelativeResize="0"/>
          <p:nvPr/>
        </p:nvPicPr>
        <p:blipFill>
          <a:blip r:embed="rId5">
            <a:alphaModFix/>
          </a:blip>
          <a:stretch>
            <a:fillRect/>
          </a:stretch>
        </p:blipFill>
        <p:spPr>
          <a:xfrm>
            <a:off x="2842511" y="3474300"/>
            <a:ext cx="2657274" cy="1700635"/>
          </a:xfrm>
          <a:prstGeom prst="rect">
            <a:avLst/>
          </a:prstGeom>
          <a:noFill/>
          <a:ln>
            <a:noFill/>
          </a:ln>
        </p:spPr>
      </p:pic>
      <p:sp>
        <p:nvSpPr>
          <p:cNvPr id="85" name="Google Shape;85;p17"/>
          <p:cNvSpPr txBox="1"/>
          <p:nvPr/>
        </p:nvSpPr>
        <p:spPr>
          <a:xfrm>
            <a:off x="1425250" y="1330042"/>
            <a:ext cx="1183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5V</a:t>
            </a:r>
            <a:endParaRPr sz="2000">
              <a:solidFill>
                <a:schemeClr val="dk1"/>
              </a:solidFill>
              <a:latin typeface="Times New Roman"/>
              <a:ea typeface="Times New Roman"/>
              <a:cs typeface="Times New Roman"/>
              <a:sym typeface="Times New Roman"/>
            </a:endParaRPr>
          </a:p>
        </p:txBody>
      </p:sp>
      <p:sp>
        <p:nvSpPr>
          <p:cNvPr id="86" name="Google Shape;86;p17"/>
          <p:cNvSpPr txBox="1"/>
          <p:nvPr/>
        </p:nvSpPr>
        <p:spPr>
          <a:xfrm>
            <a:off x="3751150" y="3097900"/>
            <a:ext cx="840000" cy="26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-8.5V</a:t>
            </a:r>
            <a:endParaRPr sz="2000">
              <a:solidFill>
                <a:schemeClr val="dk1"/>
              </a:solidFill>
              <a:latin typeface="Times New Roman"/>
              <a:ea typeface="Times New Roman"/>
              <a:cs typeface="Times New Roman"/>
              <a:sym typeface="Times New Roman"/>
            </a:endParaRPr>
          </a:p>
        </p:txBody>
      </p:sp>
      <p:sp>
        <p:nvSpPr>
          <p:cNvPr id="87" name="Google Shape;87;p17"/>
          <p:cNvSpPr txBox="1"/>
          <p:nvPr/>
        </p:nvSpPr>
        <p:spPr>
          <a:xfrm>
            <a:off x="6231250" y="1330050"/>
            <a:ext cx="840000" cy="7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3.3V</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0909"/>
              <a:buFont typeface="Arial"/>
              <a:buNone/>
            </a:pPr>
            <a:r>
              <a:rPr b="1" lang="en" sz="2420"/>
              <a:t>Blake Schwartzkopf </a:t>
            </a:r>
            <a:r>
              <a:rPr b="1" lang="en" sz="2420"/>
              <a:t>- Sensor</a:t>
            </a:r>
            <a:endParaRPr b="1" sz="2420"/>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94" name="Google Shape;94;p18"/>
          <p:cNvGraphicFramePr/>
          <p:nvPr/>
        </p:nvGraphicFramePr>
        <p:xfrm>
          <a:off x="311700" y="1740600"/>
          <a:ext cx="3000000" cy="3000000"/>
        </p:xfrm>
        <a:graphic>
          <a:graphicData uri="http://schemas.openxmlformats.org/drawingml/2006/table">
            <a:tbl>
              <a:tblPr>
                <a:noFill/>
                <a:tableStyleId>{4E2384A8-8732-4C04-8F62-B28B913F61B9}</a:tableStyleId>
              </a:tblPr>
              <a:tblGrid>
                <a:gridCol w="2840200"/>
                <a:gridCol w="2840200"/>
                <a:gridCol w="2840200"/>
              </a:tblGrid>
              <a:tr h="381000">
                <a:tc>
                  <a:txBody>
                    <a:bodyPr/>
                    <a:lstStyle/>
                    <a:p>
                      <a:pPr indent="0" lvl="0" marL="0" rtl="0" algn="l">
                        <a:spcBef>
                          <a:spcPts val="0"/>
                        </a:spcBef>
                        <a:spcAft>
                          <a:spcPts val="0"/>
                        </a:spcAft>
                        <a:buNone/>
                      </a:pPr>
                      <a:r>
                        <a:rPr b="1" lang="en"/>
                        <a:t>Requirement</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Target Spec</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Result</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I2C Communications</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Arduino I2C scanner code detects address for CO2 and temperature sensors. </a:t>
                      </a:r>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t>Met</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SPI Communications</a:t>
                      </a:r>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Arduino SPI code can read analog input from analog to digital converter.</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200"/>
                        <a:t>Met</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Microcontroller Flash</a:t>
                      </a:r>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Microcontroller can upload code.</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200"/>
                        <a:t>Met</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Voltage Divider and Op Amp</a:t>
                      </a:r>
                      <a:endParaRPr/>
                    </a:p>
                  </a:txBody>
                  <a:tcPr marT="91425" marB="91425" marR="91425" marL="91425"/>
                </a:tc>
                <a:tc>
                  <a:txBody>
                    <a:bodyPr/>
                    <a:lstStyle/>
                    <a:p>
                      <a:pPr indent="0" lvl="0" marL="0" rtl="0" algn="l">
                        <a:spcBef>
                          <a:spcPts val="0"/>
                        </a:spcBef>
                        <a:spcAft>
                          <a:spcPts val="0"/>
                        </a:spcAft>
                        <a:buNone/>
                      </a:pPr>
                      <a:r>
                        <a:rPr lang="en" sz="1000">
                          <a:solidFill>
                            <a:schemeClr val="dk1"/>
                          </a:solidFill>
                          <a:latin typeface="Roboto"/>
                          <a:ea typeface="Roboto"/>
                          <a:cs typeface="Roboto"/>
                          <a:sym typeface="Roboto"/>
                        </a:rPr>
                        <a:t>Voltage divider cuts voltage in half. Unity gain op amp does not change the voltage. </a:t>
                      </a:r>
                      <a:endParaRPr/>
                    </a:p>
                  </a:txBody>
                  <a:tcPr marT="91425" marB="91425" marR="91425" marL="91425"/>
                </a:tc>
                <a:tc>
                  <a:txBody>
                    <a:bodyPr/>
                    <a:lstStyle/>
                    <a:p>
                      <a:pPr indent="0" lvl="0" marL="0" rtl="0" algn="l">
                        <a:spcBef>
                          <a:spcPts val="0"/>
                        </a:spcBef>
                        <a:spcAft>
                          <a:spcPts val="0"/>
                        </a:spcAft>
                        <a:buNone/>
                      </a:pPr>
                      <a:r>
                        <a:rPr lang="en" sz="1200"/>
                        <a:t>Met</a:t>
                      </a:r>
                      <a:endParaRPr sz="1200"/>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18820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420"/>
              <a:t>Joaquin Salas - MCU &amp; Data Transmission Subsystem</a:t>
            </a:r>
            <a:endParaRPr b="1" sz="2420"/>
          </a:p>
        </p:txBody>
      </p:sp>
      <p:sp>
        <p:nvSpPr>
          <p:cNvPr id="100" name="Google Shape;100;p19"/>
          <p:cNvSpPr txBox="1"/>
          <p:nvPr>
            <p:ph idx="1" type="body"/>
          </p:nvPr>
        </p:nvSpPr>
        <p:spPr>
          <a:xfrm>
            <a:off x="311688" y="760900"/>
            <a:ext cx="8520600" cy="2486400"/>
          </a:xfrm>
          <a:prstGeom prst="rect">
            <a:avLst/>
          </a:prstGeom>
        </p:spPr>
        <p:txBody>
          <a:bodyPr anchorCtr="0" anchor="t" bIns="91425" lIns="91425" spcFirstLastPara="1" rIns="91425" wrap="square" tIns="91425">
            <a:normAutofit/>
          </a:bodyPr>
          <a:lstStyle/>
          <a:p>
            <a:pPr indent="-304800" lvl="0" marL="342900" rtl="0" algn="l">
              <a:lnSpc>
                <a:spcPct val="100000"/>
              </a:lnSpc>
              <a:spcBef>
                <a:spcPts val="544"/>
              </a:spcBef>
              <a:spcAft>
                <a:spcPts val="0"/>
              </a:spcAft>
              <a:buClr>
                <a:schemeClr val="dk1"/>
              </a:buClr>
              <a:buSzPts val="1200"/>
              <a:buChar char="•"/>
            </a:pPr>
            <a:r>
              <a:rPr lang="en" sz="1200">
                <a:solidFill>
                  <a:schemeClr val="dk1"/>
                </a:solidFill>
              </a:rPr>
              <a:t>Programmed ESP32-S3 in ESP-IDF (C):</a:t>
            </a:r>
            <a:endParaRPr sz="1200">
              <a:solidFill>
                <a:schemeClr val="dk1"/>
              </a:solidFill>
            </a:endParaRPr>
          </a:p>
          <a:p>
            <a:pPr indent="-247650" lvl="1" marL="742950" rtl="0" algn="l">
              <a:lnSpc>
                <a:spcPct val="100000"/>
              </a:lnSpc>
              <a:spcBef>
                <a:spcPts val="544"/>
              </a:spcBef>
              <a:spcAft>
                <a:spcPts val="0"/>
              </a:spcAft>
              <a:buClr>
                <a:schemeClr val="dk1"/>
              </a:buClr>
              <a:buSzPts val="1200"/>
              <a:buChar char="–"/>
            </a:pPr>
            <a:r>
              <a:rPr lang="en" sz="1200">
                <a:solidFill>
                  <a:schemeClr val="dk1"/>
                </a:solidFill>
              </a:rPr>
              <a:t>Several GPIO, Built in Wi-Fi/Bluetooth, low-level control, managing tasks</a:t>
            </a:r>
            <a:endParaRPr sz="1200">
              <a:solidFill>
                <a:schemeClr val="dk1"/>
              </a:solidFill>
            </a:endParaRPr>
          </a:p>
          <a:p>
            <a:pPr indent="-304800" lvl="0" marL="342900" rtl="0" algn="l">
              <a:lnSpc>
                <a:spcPct val="100000"/>
              </a:lnSpc>
              <a:spcBef>
                <a:spcPts val="544"/>
              </a:spcBef>
              <a:spcAft>
                <a:spcPts val="0"/>
              </a:spcAft>
              <a:buClr>
                <a:schemeClr val="dk1"/>
              </a:buClr>
              <a:buSzPts val="1200"/>
              <a:buChar char="•"/>
            </a:pPr>
            <a:r>
              <a:rPr lang="en" sz="1200">
                <a:solidFill>
                  <a:schemeClr val="dk1"/>
                </a:solidFill>
              </a:rPr>
              <a:t>Integrated sensors:</a:t>
            </a:r>
            <a:endParaRPr sz="1200">
              <a:solidFill>
                <a:schemeClr val="dk1"/>
              </a:solidFill>
            </a:endParaRPr>
          </a:p>
          <a:p>
            <a:pPr indent="-247650" lvl="1" marL="742950" rtl="0" algn="l">
              <a:lnSpc>
                <a:spcPct val="100000"/>
              </a:lnSpc>
              <a:spcBef>
                <a:spcPts val="544"/>
              </a:spcBef>
              <a:spcAft>
                <a:spcPts val="0"/>
              </a:spcAft>
              <a:buClr>
                <a:schemeClr val="dk1"/>
              </a:buClr>
              <a:buSzPts val="1200"/>
              <a:buChar char="–"/>
            </a:pPr>
            <a:r>
              <a:rPr lang="en" sz="1200">
                <a:solidFill>
                  <a:schemeClr val="dk1"/>
                </a:solidFill>
              </a:rPr>
              <a:t>I2C: HDC1000 (Temp/Humidity), SCD41 (CO₂ + Temp/Humidity)</a:t>
            </a:r>
            <a:endParaRPr sz="1200">
              <a:solidFill>
                <a:schemeClr val="dk1"/>
              </a:solidFill>
            </a:endParaRPr>
          </a:p>
          <a:p>
            <a:pPr indent="-247650" lvl="1" marL="742950" rtl="0" algn="l">
              <a:lnSpc>
                <a:spcPct val="100000"/>
              </a:lnSpc>
              <a:spcBef>
                <a:spcPts val="544"/>
              </a:spcBef>
              <a:spcAft>
                <a:spcPts val="0"/>
              </a:spcAft>
              <a:buClr>
                <a:schemeClr val="dk1"/>
              </a:buClr>
              <a:buSzPts val="1200"/>
              <a:buChar char="–"/>
            </a:pPr>
            <a:r>
              <a:rPr lang="en" sz="1200">
                <a:solidFill>
                  <a:schemeClr val="dk1"/>
                </a:solidFill>
              </a:rPr>
              <a:t>Analog: MQ-4, MQ-136, MQ-137 via AD7718 Analog-Digital Converter</a:t>
            </a:r>
            <a:endParaRPr sz="1200">
              <a:solidFill>
                <a:schemeClr val="dk1"/>
              </a:solidFill>
            </a:endParaRPr>
          </a:p>
          <a:p>
            <a:pPr indent="-304800" lvl="0" marL="342900" rtl="0" algn="l">
              <a:lnSpc>
                <a:spcPct val="100000"/>
              </a:lnSpc>
              <a:spcBef>
                <a:spcPts val="544"/>
              </a:spcBef>
              <a:spcAft>
                <a:spcPts val="0"/>
              </a:spcAft>
              <a:buClr>
                <a:schemeClr val="dk1"/>
              </a:buClr>
              <a:buSzPts val="1200"/>
              <a:buChar char="•"/>
            </a:pPr>
            <a:r>
              <a:rPr lang="en" sz="1200">
                <a:solidFill>
                  <a:schemeClr val="dk1"/>
                </a:solidFill>
              </a:rPr>
              <a:t>Developed Wi-Fi/MQTT transmission to AWS IoT for real time data visualization</a:t>
            </a:r>
            <a:endParaRPr sz="1200">
              <a:solidFill>
                <a:schemeClr val="dk1"/>
              </a:solidFill>
            </a:endParaRPr>
          </a:p>
          <a:p>
            <a:pPr indent="0" lvl="0" marL="0" rtl="0" algn="l">
              <a:spcBef>
                <a:spcPts val="0"/>
              </a:spcBef>
              <a:spcAft>
                <a:spcPts val="1200"/>
              </a:spcAft>
              <a:buNone/>
            </a:pPr>
            <a:r>
              <a:t/>
            </a:r>
            <a:endParaRPr/>
          </a:p>
        </p:txBody>
      </p:sp>
      <p:graphicFrame>
        <p:nvGraphicFramePr>
          <p:cNvPr id="101" name="Google Shape;101;p19"/>
          <p:cNvGraphicFramePr/>
          <p:nvPr/>
        </p:nvGraphicFramePr>
        <p:xfrm>
          <a:off x="106388" y="2469100"/>
          <a:ext cx="3000000" cy="3000000"/>
        </p:xfrm>
        <a:graphic>
          <a:graphicData uri="http://schemas.openxmlformats.org/drawingml/2006/table">
            <a:tbl>
              <a:tblPr>
                <a:noFill/>
                <a:tableStyleId>{4E2384A8-8732-4C04-8F62-B28B913F61B9}</a:tableStyleId>
              </a:tblPr>
              <a:tblGrid>
                <a:gridCol w="2025350"/>
                <a:gridCol w="3928800"/>
                <a:gridCol w="2977075"/>
              </a:tblGrid>
              <a:tr h="351700">
                <a:tc>
                  <a:txBody>
                    <a:bodyPr/>
                    <a:lstStyle/>
                    <a:p>
                      <a:pPr indent="0" lvl="0" marL="0" rtl="0" algn="l">
                        <a:spcBef>
                          <a:spcPts val="0"/>
                        </a:spcBef>
                        <a:spcAft>
                          <a:spcPts val="0"/>
                        </a:spcAft>
                        <a:buNone/>
                      </a:pPr>
                      <a:r>
                        <a:rPr b="1" lang="en" sz="1200"/>
                        <a:t>Requirement</a:t>
                      </a:r>
                      <a:endParaRPr b="1" sz="1200"/>
                    </a:p>
                  </a:txBody>
                  <a:tcPr marT="91425" marB="91425" marR="91425" marL="91425"/>
                </a:tc>
                <a:tc>
                  <a:txBody>
                    <a:bodyPr/>
                    <a:lstStyle/>
                    <a:p>
                      <a:pPr indent="0" lvl="0" marL="0" rtl="0" algn="l">
                        <a:spcBef>
                          <a:spcPts val="0"/>
                        </a:spcBef>
                        <a:spcAft>
                          <a:spcPts val="0"/>
                        </a:spcAft>
                        <a:buNone/>
                      </a:pPr>
                      <a:r>
                        <a:rPr b="1" lang="en" sz="1200"/>
                        <a:t>Target Spec</a:t>
                      </a:r>
                      <a:endParaRPr b="1" sz="1200"/>
                    </a:p>
                  </a:txBody>
                  <a:tcPr marT="91425" marB="91425" marR="91425" marL="91425"/>
                </a:tc>
                <a:tc>
                  <a:txBody>
                    <a:bodyPr/>
                    <a:lstStyle/>
                    <a:p>
                      <a:pPr indent="0" lvl="0" marL="0" rtl="0" algn="l">
                        <a:spcBef>
                          <a:spcPts val="0"/>
                        </a:spcBef>
                        <a:spcAft>
                          <a:spcPts val="0"/>
                        </a:spcAft>
                        <a:buNone/>
                      </a:pPr>
                      <a:r>
                        <a:rPr b="1" lang="en" sz="1200"/>
                        <a:t>Result</a:t>
                      </a:r>
                      <a:endParaRPr b="1" sz="1200"/>
                    </a:p>
                  </a:txBody>
                  <a:tcPr marT="91425" marB="91425" marR="91425" marL="91425"/>
                </a:tc>
              </a:tr>
              <a:tr h="632775">
                <a:tc>
                  <a:txBody>
                    <a:bodyPr/>
                    <a:lstStyle/>
                    <a:p>
                      <a:pPr indent="0" lvl="0" marL="0" rtl="0" algn="l">
                        <a:spcBef>
                          <a:spcPts val="0"/>
                        </a:spcBef>
                        <a:spcAft>
                          <a:spcPts val="0"/>
                        </a:spcAft>
                        <a:buNone/>
                      </a:pPr>
                      <a:r>
                        <a:rPr lang="en" sz="1000"/>
                        <a:t>Read Analog Sensor Data</a:t>
                      </a:r>
                      <a:endParaRPr sz="1000"/>
                    </a:p>
                  </a:txBody>
                  <a:tcPr marT="91425" marB="91425" marR="91425" marL="91425"/>
                </a:tc>
                <a:tc>
                  <a:txBody>
                    <a:bodyPr/>
                    <a:lstStyle/>
                    <a:p>
                      <a:pPr indent="0" lvl="0" marL="0" rtl="0" algn="l">
                        <a:lnSpc>
                          <a:spcPct val="115000"/>
                        </a:lnSpc>
                        <a:spcBef>
                          <a:spcPts val="1200"/>
                        </a:spcBef>
                        <a:spcAft>
                          <a:spcPts val="1200"/>
                        </a:spcAft>
                        <a:buNone/>
                      </a:pPr>
                      <a:r>
                        <a:rPr lang="en" sz="1000"/>
                        <a:t>±1% error max across 0-2.5V</a:t>
                      </a:r>
                      <a:endParaRPr sz="1000"/>
                    </a:p>
                  </a:txBody>
                  <a:tcPr marT="91425" marB="91425" marR="91425" marL="91425"/>
                </a:tc>
                <a:tc>
                  <a:txBody>
                    <a:bodyPr/>
                    <a:lstStyle/>
                    <a:p>
                      <a:pPr indent="0" lvl="0" marL="0" rtl="0" algn="l">
                        <a:spcBef>
                          <a:spcPts val="0"/>
                        </a:spcBef>
                        <a:spcAft>
                          <a:spcPts val="0"/>
                        </a:spcAft>
                        <a:buNone/>
                      </a:pPr>
                      <a:r>
                        <a:rPr lang="en" sz="1000"/>
                        <a:t>Minimum Error: 0.000001%</a:t>
                      </a:r>
                      <a:endParaRPr sz="1000"/>
                    </a:p>
                    <a:p>
                      <a:pPr indent="0" lvl="0" marL="0" rtl="0" algn="l">
                        <a:spcBef>
                          <a:spcPts val="0"/>
                        </a:spcBef>
                        <a:spcAft>
                          <a:spcPts val="0"/>
                        </a:spcAft>
                        <a:buNone/>
                      </a:pPr>
                      <a:r>
                        <a:rPr lang="en" sz="1000"/>
                        <a:t>Maximum Error: 0.00160%</a:t>
                      </a:r>
                      <a:endParaRPr sz="1000"/>
                    </a:p>
                    <a:p>
                      <a:pPr indent="0" lvl="0" marL="0" rtl="0" algn="l">
                        <a:spcBef>
                          <a:spcPts val="0"/>
                        </a:spcBef>
                        <a:spcAft>
                          <a:spcPts val="0"/>
                        </a:spcAft>
                        <a:buNone/>
                      </a:pPr>
                      <a:r>
                        <a:rPr lang="en" sz="1000"/>
                        <a:t>Average Error: 0.00017%</a:t>
                      </a:r>
                      <a:endParaRPr sz="1000"/>
                    </a:p>
                  </a:txBody>
                  <a:tcPr marT="91425" marB="91425" marR="91425" marL="91425"/>
                </a:tc>
              </a:tr>
              <a:tr h="478125">
                <a:tc>
                  <a:txBody>
                    <a:bodyPr/>
                    <a:lstStyle/>
                    <a:p>
                      <a:pPr indent="0" lvl="0" marL="0" rtl="0" algn="l">
                        <a:spcBef>
                          <a:spcPts val="0"/>
                        </a:spcBef>
                        <a:spcAft>
                          <a:spcPts val="0"/>
                        </a:spcAft>
                        <a:buNone/>
                      </a:pPr>
                      <a:r>
                        <a:rPr lang="en" sz="1000"/>
                        <a:t>Read Digital Sensor Data</a:t>
                      </a:r>
                      <a:endParaRPr sz="1000"/>
                    </a:p>
                  </a:txBody>
                  <a:tcPr marT="91425" marB="91425" marR="91425" marL="91425"/>
                </a:tc>
                <a:tc>
                  <a:txBody>
                    <a:bodyPr/>
                    <a:lstStyle/>
                    <a:p>
                      <a:pPr indent="0" lvl="0" marL="0" rtl="0" algn="l">
                        <a:spcBef>
                          <a:spcPts val="0"/>
                        </a:spcBef>
                        <a:spcAft>
                          <a:spcPts val="0"/>
                        </a:spcAft>
                        <a:buNone/>
                      </a:pPr>
                      <a:r>
                        <a:rPr lang="en" sz="1000"/>
                        <a:t>Digital sensor initializes and reports valid CO₂, temperature, and humidity values</a:t>
                      </a:r>
                      <a:endParaRPr sz="1000"/>
                    </a:p>
                  </a:txBody>
                  <a:tcPr marT="91425" marB="91425" marR="91425" marL="91425"/>
                </a:tc>
                <a:tc>
                  <a:txBody>
                    <a:bodyPr/>
                    <a:lstStyle/>
                    <a:p>
                      <a:pPr indent="0" lvl="0" marL="0" rtl="0" algn="l">
                        <a:spcBef>
                          <a:spcPts val="0"/>
                        </a:spcBef>
                        <a:spcAft>
                          <a:spcPts val="0"/>
                        </a:spcAft>
                        <a:buNone/>
                      </a:pPr>
                      <a:r>
                        <a:rPr lang="en" sz="1000"/>
                        <a:t>Successful sensor initialization and realistic environmental readings under test conditions</a:t>
                      </a:r>
                      <a:endParaRPr sz="1000"/>
                    </a:p>
                  </a:txBody>
                  <a:tcPr marT="91425" marB="91425" marR="91425" marL="91425"/>
                </a:tc>
              </a:tr>
              <a:tr h="478125">
                <a:tc>
                  <a:txBody>
                    <a:bodyPr/>
                    <a:lstStyle/>
                    <a:p>
                      <a:pPr indent="0" lvl="0" marL="0" rtl="0" algn="l">
                        <a:spcBef>
                          <a:spcPts val="0"/>
                        </a:spcBef>
                        <a:spcAft>
                          <a:spcPts val="0"/>
                        </a:spcAft>
                        <a:buNone/>
                      </a:pPr>
                      <a:r>
                        <a:rPr lang="en" sz="1000"/>
                        <a:t>Transmit Sensor Data</a:t>
                      </a:r>
                      <a:endParaRPr sz="1000"/>
                    </a:p>
                  </a:txBody>
                  <a:tcPr marT="91425" marB="91425" marR="91425" marL="91425"/>
                </a:tc>
                <a:tc>
                  <a:txBody>
                    <a:bodyPr/>
                    <a:lstStyle/>
                    <a:p>
                      <a:pPr indent="0" lvl="0" marL="0" rtl="0" algn="l">
                        <a:spcBef>
                          <a:spcPts val="0"/>
                        </a:spcBef>
                        <a:spcAft>
                          <a:spcPts val="0"/>
                        </a:spcAft>
                        <a:buNone/>
                      </a:pPr>
                      <a:r>
                        <a:rPr lang="en" sz="1000"/>
                        <a:t>Send all sensor values every 5s to AWS MQTT broker without data loss</a:t>
                      </a:r>
                      <a:endParaRPr sz="1000"/>
                    </a:p>
                  </a:txBody>
                  <a:tcPr marT="91425" marB="91425" marR="91425" marL="91425"/>
                </a:tc>
                <a:tc>
                  <a:txBody>
                    <a:bodyPr/>
                    <a:lstStyle/>
                    <a:p>
                      <a:pPr indent="0" lvl="0" marL="0" rtl="0" algn="l">
                        <a:spcBef>
                          <a:spcPts val="0"/>
                        </a:spcBef>
                        <a:spcAft>
                          <a:spcPts val="0"/>
                        </a:spcAft>
                        <a:buNone/>
                      </a:pPr>
                      <a:r>
                        <a:rPr lang="en" sz="1000"/>
                        <a:t>0 data loss, corrupted data, repeated data</a:t>
                      </a:r>
                      <a:endParaRPr sz="1000"/>
                    </a:p>
                  </a:txBody>
                  <a:tcPr marT="91425" marB="91425" marR="91425" marL="91425"/>
                </a:tc>
              </a:tr>
              <a:tr h="632775">
                <a:tc>
                  <a:txBody>
                    <a:bodyPr/>
                    <a:lstStyle/>
                    <a:p>
                      <a:pPr indent="0" lvl="0" marL="0" rtl="0" algn="l">
                        <a:spcBef>
                          <a:spcPts val="0"/>
                        </a:spcBef>
                        <a:spcAft>
                          <a:spcPts val="0"/>
                        </a:spcAft>
                        <a:buNone/>
                      </a:pPr>
                      <a:r>
                        <a:rPr lang="en" sz="1000"/>
                        <a:t>Wi-Fi Range and Stability</a:t>
                      </a:r>
                      <a:endParaRPr sz="1000"/>
                    </a:p>
                  </a:txBody>
                  <a:tcPr marT="91425" marB="91425" marR="91425" marL="91425"/>
                </a:tc>
                <a:tc>
                  <a:txBody>
                    <a:bodyPr/>
                    <a:lstStyle/>
                    <a:p>
                      <a:pPr indent="0" lvl="0" marL="0" rtl="0" algn="l">
                        <a:lnSpc>
                          <a:spcPct val="115000"/>
                        </a:lnSpc>
                        <a:spcBef>
                          <a:spcPts val="0"/>
                        </a:spcBef>
                        <a:spcAft>
                          <a:spcPts val="0"/>
                        </a:spcAft>
                        <a:buClr>
                          <a:srgbClr val="000000"/>
                        </a:buClr>
                        <a:buSzPts val="1100"/>
                        <a:buFont typeface="Arial"/>
                        <a:buNone/>
                      </a:pPr>
                      <a:r>
                        <a:rPr lang="en" sz="1000">
                          <a:solidFill>
                            <a:srgbClr val="000000"/>
                          </a:solidFill>
                        </a:rPr>
                        <a:t>Maintain stable transmission over extended time periods (30 min, 1 hr, 2 hrs, 3 hrs)</a:t>
                      </a:r>
                      <a:endParaRPr sz="1000"/>
                    </a:p>
                  </a:txBody>
                  <a:tcPr marT="91425" marB="91425" marR="91425" marL="91425"/>
                </a:tc>
                <a:tc>
                  <a:txBody>
                    <a:bodyPr/>
                    <a:lstStyle/>
                    <a:p>
                      <a:pPr indent="0" lvl="0" marL="0" rtl="0" algn="l">
                        <a:spcBef>
                          <a:spcPts val="0"/>
                        </a:spcBef>
                        <a:spcAft>
                          <a:spcPts val="0"/>
                        </a:spcAft>
                        <a:buNone/>
                      </a:pPr>
                      <a:r>
                        <a:rPr lang="en" sz="1000"/>
                        <a:t>Successful under ideal Wi-Fi.</a:t>
                      </a:r>
                      <a:endParaRPr sz="1000"/>
                    </a:p>
                    <a:p>
                      <a:pPr indent="0" lvl="0" marL="0" rtl="0" algn="l">
                        <a:spcBef>
                          <a:spcPts val="0"/>
                        </a:spcBef>
                        <a:spcAft>
                          <a:spcPts val="0"/>
                        </a:spcAft>
                        <a:buNone/>
                      </a:pPr>
                      <a:r>
                        <a:rPr lang="en" sz="1000"/>
                        <a:t>Under busy Wi-Fi network/weak signal: Wi-Fi reconnects every 5-20 data transmissions.</a:t>
                      </a:r>
                      <a:endParaRPr sz="10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idx="1" type="body"/>
          </p:nvPr>
        </p:nvSpPr>
        <p:spPr>
          <a:xfrm>
            <a:off x="172125" y="273375"/>
            <a:ext cx="5772900" cy="3069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400">
                <a:solidFill>
                  <a:schemeClr val="dk1"/>
                </a:solidFill>
              </a:rPr>
              <a:t>Validation: </a:t>
            </a:r>
            <a:endParaRPr b="1" sz="1400">
              <a:solidFill>
                <a:schemeClr val="dk1"/>
              </a:solidFill>
            </a:endParaRPr>
          </a:p>
          <a:p>
            <a:pPr indent="0" lvl="0" marL="0" rtl="0" algn="l">
              <a:spcBef>
                <a:spcPts val="1200"/>
              </a:spcBef>
              <a:spcAft>
                <a:spcPts val="0"/>
              </a:spcAft>
              <a:buNone/>
            </a:pPr>
            <a:r>
              <a:rPr lang="en" sz="1400">
                <a:solidFill>
                  <a:schemeClr val="dk1"/>
                </a:solidFill>
              </a:rPr>
              <a:t>Read Analog Sensor Data (3 MQ-Series Sensors), Read Digital Sensor Data (Temp + Humidity Sensor)</a:t>
            </a:r>
            <a:endParaRPr sz="1400">
              <a:solidFill>
                <a:schemeClr val="dk1"/>
              </a:solidFill>
            </a:endParaRPr>
          </a:p>
          <a:p>
            <a:pPr indent="0" lvl="0" marL="0" rtl="0" algn="l">
              <a:spcBef>
                <a:spcPts val="1200"/>
              </a:spcBef>
              <a:spcAft>
                <a:spcPts val="0"/>
              </a:spcAft>
              <a:buNone/>
            </a:pPr>
            <a:r>
              <a:rPr lang="en" sz="1400">
                <a:solidFill>
                  <a:schemeClr val="dk1"/>
                </a:solidFill>
              </a:rPr>
              <a:t>Analog input voltage reading - output value vs. corrected value. Equation used: corrected_voltage = (voltage - 0.0287) / 0.9758;</a:t>
            </a:r>
            <a:endParaRPr sz="1400">
              <a:solidFill>
                <a:schemeClr val="dk1"/>
              </a:solidFill>
            </a:endParaRPr>
          </a:p>
          <a:p>
            <a:pPr indent="0" lvl="0" marL="0" rtl="0" algn="l">
              <a:spcBef>
                <a:spcPts val="1200"/>
              </a:spcBef>
              <a:spcAft>
                <a:spcPts val="0"/>
              </a:spcAft>
              <a:buNone/>
            </a:pPr>
            <a:r>
              <a:rPr b="1" lang="en" sz="1400">
                <a:solidFill>
                  <a:schemeClr val="dk1"/>
                </a:solidFill>
              </a:rPr>
              <a:t>Results: </a:t>
            </a:r>
            <a:endParaRPr b="1" sz="1400">
              <a:solidFill>
                <a:schemeClr val="dk1"/>
              </a:solidFill>
            </a:endParaRPr>
          </a:p>
          <a:p>
            <a:pPr indent="0" lvl="0" marL="0" rtl="0" algn="l">
              <a:spcBef>
                <a:spcPts val="1200"/>
              </a:spcBef>
              <a:spcAft>
                <a:spcPts val="0"/>
              </a:spcAft>
              <a:buNone/>
            </a:pPr>
            <a:r>
              <a:rPr lang="en" sz="1400">
                <a:solidFill>
                  <a:schemeClr val="dk1"/>
                </a:solidFill>
              </a:rPr>
              <a:t>Very low error when reading output voltages from analog gas sensors.</a:t>
            </a:r>
            <a:endParaRPr sz="1400">
              <a:solidFill>
                <a:schemeClr val="dk1"/>
              </a:solidFill>
            </a:endParaRPr>
          </a:p>
          <a:p>
            <a:pPr indent="0" lvl="0" marL="0" rtl="0" algn="l">
              <a:spcBef>
                <a:spcPts val="1200"/>
              </a:spcBef>
              <a:spcAft>
                <a:spcPts val="1200"/>
              </a:spcAft>
              <a:buNone/>
            </a:pPr>
            <a:r>
              <a:rPr lang="en" sz="1400">
                <a:solidFill>
                  <a:schemeClr val="dk1"/>
                </a:solidFill>
              </a:rPr>
              <a:t>Temperature, Humidity, CO2 read realistic values that align with existing data</a:t>
            </a:r>
            <a:endParaRPr/>
          </a:p>
        </p:txBody>
      </p:sp>
      <p:graphicFrame>
        <p:nvGraphicFramePr>
          <p:cNvPr id="107" name="Google Shape;107;p20"/>
          <p:cNvGraphicFramePr/>
          <p:nvPr/>
        </p:nvGraphicFramePr>
        <p:xfrm>
          <a:off x="6139625" y="114300"/>
          <a:ext cx="3000000" cy="3000000"/>
        </p:xfrm>
        <a:graphic>
          <a:graphicData uri="http://schemas.openxmlformats.org/drawingml/2006/table">
            <a:tbl>
              <a:tblPr>
                <a:noFill/>
                <a:tableStyleId>{FF7A0CE1-F82C-4B4E-AB41-5CA28CB787A5}</a:tableStyleId>
              </a:tblPr>
              <a:tblGrid>
                <a:gridCol w="758150"/>
                <a:gridCol w="766900"/>
                <a:gridCol w="855925"/>
                <a:gridCol w="623400"/>
              </a:tblGrid>
              <a:tr h="368875">
                <a:tc>
                  <a:txBody>
                    <a:bodyPr/>
                    <a:lstStyle/>
                    <a:p>
                      <a:pPr indent="0" lvl="0" marL="0" rtl="0" algn="l">
                        <a:lnSpc>
                          <a:spcPct val="115000"/>
                        </a:lnSpc>
                        <a:spcBef>
                          <a:spcPts val="0"/>
                        </a:spcBef>
                        <a:spcAft>
                          <a:spcPts val="0"/>
                        </a:spcAft>
                        <a:buNone/>
                      </a:pPr>
                      <a:r>
                        <a:rPr lang="en" sz="1200">
                          <a:solidFill>
                            <a:srgbClr val="FFFFFF"/>
                          </a:solidFill>
                          <a:latin typeface="Calibri"/>
                          <a:ea typeface="Calibri"/>
                          <a:cs typeface="Calibri"/>
                          <a:sym typeface="Calibri"/>
                        </a:rPr>
                        <a:t>Input Value</a:t>
                      </a:r>
                      <a:endParaRPr sz="1200">
                        <a:solidFill>
                          <a:srgbClr val="FFFFFF"/>
                        </a:solidFill>
                        <a:latin typeface="Calibri"/>
                        <a:ea typeface="Calibri"/>
                        <a:cs typeface="Calibri"/>
                        <a:sym typeface="Calibri"/>
                      </a:endParaRPr>
                    </a:p>
                  </a:txBody>
                  <a:tcPr marT="19050" marB="19050" marR="76200" marL="76200" anchor="b">
                    <a:lnL cap="flat" cmpd="sng" w="9525">
                      <a:solidFill>
                        <a:srgbClr val="284E3F"/>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lang="en" sz="1200">
                          <a:solidFill>
                            <a:srgbClr val="FFFFFF"/>
                          </a:solidFill>
                          <a:latin typeface="Calibri"/>
                          <a:ea typeface="Calibri"/>
                          <a:cs typeface="Calibri"/>
                          <a:sym typeface="Calibri"/>
                        </a:rPr>
                        <a:t>Output Value</a:t>
                      </a:r>
                      <a:endParaRPr sz="1200">
                        <a:solidFill>
                          <a:srgbClr val="FFFFFF"/>
                        </a:solidFill>
                        <a:latin typeface="Calibri"/>
                        <a:ea typeface="Calibri"/>
                        <a:cs typeface="Calibri"/>
                        <a:sym typeface="Calibri"/>
                      </a:endParaRPr>
                    </a:p>
                  </a:txBody>
                  <a:tcPr marT="19050" marB="19050" marR="76200" marL="76200" anchor="b">
                    <a:lnL cap="flat" cmpd="sng" w="9525">
                      <a:solidFill>
                        <a:srgbClr val="356854"/>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lang="en" sz="1200">
                          <a:solidFill>
                            <a:srgbClr val="FFFFFF"/>
                          </a:solidFill>
                          <a:latin typeface="Calibri"/>
                          <a:ea typeface="Calibri"/>
                          <a:cs typeface="Calibri"/>
                          <a:sym typeface="Calibri"/>
                        </a:rPr>
                        <a:t>Corrected Value</a:t>
                      </a:r>
                      <a:endParaRPr sz="1200">
                        <a:solidFill>
                          <a:srgbClr val="FFFFFF"/>
                        </a:solidFill>
                        <a:latin typeface="Calibri"/>
                        <a:ea typeface="Calibri"/>
                        <a:cs typeface="Calibri"/>
                        <a:sym typeface="Calibri"/>
                      </a:endParaRPr>
                    </a:p>
                  </a:txBody>
                  <a:tcPr marT="19050" marB="19050" marR="76200" marL="76200" anchor="b">
                    <a:lnL cap="flat" cmpd="sng" w="9525">
                      <a:solidFill>
                        <a:srgbClr val="356854"/>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lang="en" sz="1200">
                          <a:solidFill>
                            <a:srgbClr val="FFFFFF"/>
                          </a:solidFill>
                          <a:latin typeface="Calibri"/>
                          <a:ea typeface="Calibri"/>
                          <a:cs typeface="Calibri"/>
                          <a:sym typeface="Calibri"/>
                        </a:rPr>
                        <a:t>Error (%)</a:t>
                      </a:r>
                      <a:endParaRPr sz="1200">
                        <a:solidFill>
                          <a:srgbClr val="FFFFFF"/>
                        </a:solidFill>
                        <a:latin typeface="Calibri"/>
                        <a:ea typeface="Calibri"/>
                        <a:cs typeface="Calibri"/>
                        <a:sym typeface="Calibri"/>
                      </a:endParaRPr>
                    </a:p>
                  </a:txBody>
                  <a:tcPr marT="19050" marB="19050" marR="76200" marL="76200" anchor="b">
                    <a:lnL cap="flat" cmpd="sng" w="9525">
                      <a:solidFill>
                        <a:srgbClr val="356854"/>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CCCCCC"/>
                      </a:solidFill>
                      <a:prstDash val="solid"/>
                      <a:round/>
                      <a:headEnd len="sm" w="sm" type="none"/>
                      <a:tailEnd len="sm" w="sm" type="none"/>
                    </a:lnB>
                    <a:solidFill>
                      <a:srgbClr val="356854"/>
                    </a:solidFill>
                  </a:tcPr>
                </a:tc>
              </a:tr>
              <a:tr h="199800">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0.25</a:t>
                      </a:r>
                      <a:endParaRPr sz="1200">
                        <a:latin typeface="Calibri"/>
                        <a:ea typeface="Calibri"/>
                        <a:cs typeface="Calibri"/>
                        <a:sym typeface="Calibri"/>
                      </a:endParaRPr>
                    </a:p>
                  </a:txBody>
                  <a:tcPr marT="19050" marB="19050" marR="76200" marL="76200" anchor="b">
                    <a:lnL cap="flat" cmpd="sng" w="9525">
                      <a:solidFill>
                        <a:srgbClr val="284E3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0.272611</a:t>
                      </a:r>
                      <a:endParaRPr sz="1200">
                        <a:latin typeface="Calibri"/>
                        <a:ea typeface="Calibri"/>
                        <a:cs typeface="Calibri"/>
                        <a:sym typeface="Calibri"/>
                      </a:endParaRPr>
                    </a:p>
                  </a:txBody>
                  <a:tcPr marT="19050" marB="19050" marR="76200" marL="762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0.24996</a:t>
                      </a:r>
                      <a:endParaRPr sz="1200">
                        <a:latin typeface="Calibri"/>
                        <a:ea typeface="Calibri"/>
                        <a:cs typeface="Calibri"/>
                        <a:sym typeface="Calibri"/>
                      </a:endParaRPr>
                    </a:p>
                  </a:txBody>
                  <a:tcPr marT="19050" marB="19050" marR="76200" marL="76200" anchor="b">
                    <a:lnL cap="flat" cmpd="sng" w="9525">
                      <a:solidFill>
                        <a:srgbClr val="FFFFFF"/>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0.00016</a:t>
                      </a:r>
                      <a:endParaRPr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800">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0.3</a:t>
                      </a:r>
                      <a:endParaRPr sz="1200">
                        <a:latin typeface="Calibri"/>
                        <a:ea typeface="Calibri"/>
                        <a:cs typeface="Calibri"/>
                        <a:sym typeface="Calibri"/>
                      </a:endParaRPr>
                    </a:p>
                  </a:txBody>
                  <a:tcPr marT="19050" marB="19050" marR="76200" marL="76200" anchor="b">
                    <a:lnL cap="flat" cmpd="sng" w="9525">
                      <a:solidFill>
                        <a:srgbClr val="284E3F"/>
                      </a:solidFill>
                      <a:prstDash val="solid"/>
                      <a:round/>
                      <a:headEnd len="sm" w="sm" type="none"/>
                      <a:tailEnd len="sm" w="sm" type="none"/>
                    </a:lnL>
                    <a:lnR cap="flat" cmpd="sng" w="9525">
                      <a:solidFill>
                        <a:srgbClr val="F8F9FA"/>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0.3214</a:t>
                      </a:r>
                      <a:endParaRPr sz="1200">
                        <a:latin typeface="Calibri"/>
                        <a:ea typeface="Calibri"/>
                        <a:cs typeface="Calibri"/>
                        <a:sym typeface="Calibri"/>
                      </a:endParaRPr>
                    </a:p>
                  </a:txBody>
                  <a:tcPr marT="19050" marB="19050" marR="76200" marL="76200" anchor="b">
                    <a:lnL cap="flat" cmpd="sng" w="9525">
                      <a:solidFill>
                        <a:srgbClr val="F8F9FA"/>
                      </a:solidFill>
                      <a:prstDash val="solid"/>
                      <a:round/>
                      <a:headEnd len="sm" w="sm" type="none"/>
                      <a:tailEnd len="sm" w="sm" type="none"/>
                    </a:lnL>
                    <a:lnR cap="flat" cmpd="sng" w="9525">
                      <a:solidFill>
                        <a:srgbClr val="F8F9FA"/>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0.299959</a:t>
                      </a:r>
                      <a:endParaRPr sz="1200">
                        <a:latin typeface="Calibri"/>
                        <a:ea typeface="Calibri"/>
                        <a:cs typeface="Calibri"/>
                        <a:sym typeface="Calibri"/>
                      </a:endParaRPr>
                    </a:p>
                  </a:txBody>
                  <a:tcPr marT="19050" marB="19050" marR="76200" marL="76200" anchor="b">
                    <a:lnL cap="flat" cmpd="sng" w="9525">
                      <a:solidFill>
                        <a:srgbClr val="F8F9FA"/>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0.00014</a:t>
                      </a:r>
                      <a:endParaRPr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800">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0.35</a:t>
                      </a:r>
                      <a:endParaRPr sz="1200">
                        <a:latin typeface="Calibri"/>
                        <a:ea typeface="Calibri"/>
                        <a:cs typeface="Calibri"/>
                        <a:sym typeface="Calibri"/>
                      </a:endParaRPr>
                    </a:p>
                  </a:txBody>
                  <a:tcPr marT="19050" marB="19050" marR="76200" marL="76200" anchor="b">
                    <a:lnL cap="flat" cmpd="sng" w="9525">
                      <a:solidFill>
                        <a:srgbClr val="284E3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0.370206</a:t>
                      </a:r>
                      <a:endParaRPr sz="1200">
                        <a:latin typeface="Calibri"/>
                        <a:ea typeface="Calibri"/>
                        <a:cs typeface="Calibri"/>
                        <a:sym typeface="Calibri"/>
                      </a:endParaRPr>
                    </a:p>
                  </a:txBody>
                  <a:tcPr marT="19050" marB="19050" marR="76200" marL="762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0.349975</a:t>
                      </a:r>
                      <a:endParaRPr sz="1200">
                        <a:latin typeface="Calibri"/>
                        <a:ea typeface="Calibri"/>
                        <a:cs typeface="Calibri"/>
                        <a:sym typeface="Calibri"/>
                      </a:endParaRPr>
                    </a:p>
                  </a:txBody>
                  <a:tcPr marT="19050" marB="19050" marR="76200" marL="76200" anchor="b">
                    <a:lnL cap="flat" cmpd="sng" w="9525">
                      <a:solidFill>
                        <a:srgbClr val="FFFFFF"/>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0.00007</a:t>
                      </a:r>
                      <a:endParaRPr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800">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0.4</a:t>
                      </a:r>
                      <a:endParaRPr sz="1200">
                        <a:latin typeface="Calibri"/>
                        <a:ea typeface="Calibri"/>
                        <a:cs typeface="Calibri"/>
                        <a:sym typeface="Calibri"/>
                      </a:endParaRPr>
                    </a:p>
                  </a:txBody>
                  <a:tcPr marT="19050" marB="19050" marR="76200" marL="76200" anchor="b">
                    <a:lnL cap="flat" cmpd="sng" w="9525">
                      <a:solidFill>
                        <a:srgbClr val="284E3F"/>
                      </a:solidFill>
                      <a:prstDash val="solid"/>
                      <a:round/>
                      <a:headEnd len="sm" w="sm" type="none"/>
                      <a:tailEnd len="sm" w="sm" type="none"/>
                    </a:lnL>
                    <a:lnR cap="flat" cmpd="sng" w="9525">
                      <a:solidFill>
                        <a:srgbClr val="F8F9FA"/>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0.419002</a:t>
                      </a:r>
                      <a:endParaRPr sz="1200">
                        <a:latin typeface="Calibri"/>
                        <a:ea typeface="Calibri"/>
                        <a:cs typeface="Calibri"/>
                        <a:sym typeface="Calibri"/>
                      </a:endParaRPr>
                    </a:p>
                  </a:txBody>
                  <a:tcPr marT="19050" marB="19050" marR="76200" marL="76200" anchor="b">
                    <a:lnL cap="flat" cmpd="sng" w="9525">
                      <a:solidFill>
                        <a:srgbClr val="F8F9FA"/>
                      </a:solidFill>
                      <a:prstDash val="solid"/>
                      <a:round/>
                      <a:headEnd len="sm" w="sm" type="none"/>
                      <a:tailEnd len="sm" w="sm" type="none"/>
                    </a:lnL>
                    <a:lnR cap="flat" cmpd="sng" w="9525">
                      <a:solidFill>
                        <a:srgbClr val="F8F9FA"/>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0.399982</a:t>
                      </a:r>
                      <a:endParaRPr sz="1200">
                        <a:latin typeface="Calibri"/>
                        <a:ea typeface="Calibri"/>
                        <a:cs typeface="Calibri"/>
                        <a:sym typeface="Calibri"/>
                      </a:endParaRPr>
                    </a:p>
                  </a:txBody>
                  <a:tcPr marT="19050" marB="19050" marR="76200" marL="76200" anchor="b">
                    <a:lnL cap="flat" cmpd="sng" w="9525">
                      <a:solidFill>
                        <a:srgbClr val="F8F9FA"/>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0.00005</a:t>
                      </a:r>
                      <a:endParaRPr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800">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0.45</a:t>
                      </a:r>
                      <a:endParaRPr sz="1200">
                        <a:latin typeface="Calibri"/>
                        <a:ea typeface="Calibri"/>
                        <a:cs typeface="Calibri"/>
                        <a:sym typeface="Calibri"/>
                      </a:endParaRPr>
                    </a:p>
                  </a:txBody>
                  <a:tcPr marT="19050" marB="19050" marR="76200" marL="76200" anchor="b">
                    <a:lnL cap="flat" cmpd="sng" w="9525">
                      <a:solidFill>
                        <a:srgbClr val="284E3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0.467812</a:t>
                      </a:r>
                      <a:endParaRPr sz="1200">
                        <a:latin typeface="Calibri"/>
                        <a:ea typeface="Calibri"/>
                        <a:cs typeface="Calibri"/>
                        <a:sym typeface="Calibri"/>
                      </a:endParaRPr>
                    </a:p>
                  </a:txBody>
                  <a:tcPr marT="19050" marB="19050" marR="76200" marL="762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0.450002</a:t>
                      </a:r>
                      <a:endParaRPr sz="1200">
                        <a:latin typeface="Calibri"/>
                        <a:ea typeface="Calibri"/>
                        <a:cs typeface="Calibri"/>
                        <a:sym typeface="Calibri"/>
                      </a:endParaRPr>
                    </a:p>
                  </a:txBody>
                  <a:tcPr marT="19050" marB="19050" marR="76200" marL="76200" anchor="b">
                    <a:lnL cap="flat" cmpd="sng" w="9525">
                      <a:solidFill>
                        <a:srgbClr val="FFFFFF"/>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0.00000</a:t>
                      </a:r>
                      <a:endParaRPr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800">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0.5</a:t>
                      </a:r>
                      <a:endParaRPr sz="1200">
                        <a:latin typeface="Calibri"/>
                        <a:ea typeface="Calibri"/>
                        <a:cs typeface="Calibri"/>
                        <a:sym typeface="Calibri"/>
                      </a:endParaRPr>
                    </a:p>
                  </a:txBody>
                  <a:tcPr marT="19050" marB="19050" marR="76200" marL="76200" anchor="b">
                    <a:lnL cap="flat" cmpd="sng" w="9525">
                      <a:solidFill>
                        <a:srgbClr val="284E3F"/>
                      </a:solidFill>
                      <a:prstDash val="solid"/>
                      <a:round/>
                      <a:headEnd len="sm" w="sm" type="none"/>
                      <a:tailEnd len="sm" w="sm" type="none"/>
                    </a:lnL>
                    <a:lnR cap="flat" cmpd="sng" w="9525">
                      <a:solidFill>
                        <a:srgbClr val="F8F9FA"/>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0.516805</a:t>
                      </a:r>
                      <a:endParaRPr sz="1200">
                        <a:latin typeface="Calibri"/>
                        <a:ea typeface="Calibri"/>
                        <a:cs typeface="Calibri"/>
                        <a:sym typeface="Calibri"/>
                      </a:endParaRPr>
                    </a:p>
                  </a:txBody>
                  <a:tcPr marT="19050" marB="19050" marR="76200" marL="76200" anchor="b">
                    <a:lnL cap="flat" cmpd="sng" w="9525">
                      <a:solidFill>
                        <a:srgbClr val="F8F9FA"/>
                      </a:solidFill>
                      <a:prstDash val="solid"/>
                      <a:round/>
                      <a:headEnd len="sm" w="sm" type="none"/>
                      <a:tailEnd len="sm" w="sm" type="none"/>
                    </a:lnL>
                    <a:lnR cap="flat" cmpd="sng" w="9525">
                      <a:solidFill>
                        <a:srgbClr val="F8F9FA"/>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0.500005</a:t>
                      </a:r>
                      <a:endParaRPr sz="1200">
                        <a:latin typeface="Calibri"/>
                        <a:ea typeface="Calibri"/>
                        <a:cs typeface="Calibri"/>
                        <a:sym typeface="Calibri"/>
                      </a:endParaRPr>
                    </a:p>
                  </a:txBody>
                  <a:tcPr marT="19050" marB="19050" marR="76200" marL="76200" anchor="b">
                    <a:lnL cap="flat" cmpd="sng" w="9525">
                      <a:solidFill>
                        <a:srgbClr val="F8F9FA"/>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0.00001</a:t>
                      </a:r>
                      <a:endParaRPr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800">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0.55</a:t>
                      </a:r>
                      <a:endParaRPr sz="1200">
                        <a:latin typeface="Calibri"/>
                        <a:ea typeface="Calibri"/>
                        <a:cs typeface="Calibri"/>
                        <a:sym typeface="Calibri"/>
                      </a:endParaRPr>
                    </a:p>
                  </a:txBody>
                  <a:tcPr marT="19050" marB="19050" marR="76200" marL="76200" anchor="b">
                    <a:lnL cap="flat" cmpd="sng" w="9525">
                      <a:solidFill>
                        <a:srgbClr val="284E3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0.565394</a:t>
                      </a:r>
                      <a:endParaRPr sz="1200">
                        <a:latin typeface="Calibri"/>
                        <a:ea typeface="Calibri"/>
                        <a:cs typeface="Calibri"/>
                        <a:sym typeface="Calibri"/>
                      </a:endParaRPr>
                    </a:p>
                  </a:txBody>
                  <a:tcPr marT="19050" marB="19050" marR="76200" marL="762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0.550004</a:t>
                      </a:r>
                      <a:endParaRPr sz="1200">
                        <a:latin typeface="Calibri"/>
                        <a:ea typeface="Calibri"/>
                        <a:cs typeface="Calibri"/>
                        <a:sym typeface="Calibri"/>
                      </a:endParaRPr>
                    </a:p>
                  </a:txBody>
                  <a:tcPr marT="19050" marB="19050" marR="76200" marL="76200" anchor="b">
                    <a:lnL cap="flat" cmpd="sng" w="9525">
                      <a:solidFill>
                        <a:srgbClr val="FFFFFF"/>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0.00001</a:t>
                      </a:r>
                      <a:endParaRPr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800">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0.6</a:t>
                      </a:r>
                      <a:endParaRPr sz="1200">
                        <a:latin typeface="Calibri"/>
                        <a:ea typeface="Calibri"/>
                        <a:cs typeface="Calibri"/>
                        <a:sym typeface="Calibri"/>
                      </a:endParaRPr>
                    </a:p>
                  </a:txBody>
                  <a:tcPr marT="19050" marB="19050" marR="76200" marL="76200" anchor="b">
                    <a:lnL cap="flat" cmpd="sng" w="9525">
                      <a:solidFill>
                        <a:srgbClr val="284E3F"/>
                      </a:solidFill>
                      <a:prstDash val="solid"/>
                      <a:round/>
                      <a:headEnd len="sm" w="sm" type="none"/>
                      <a:tailEnd len="sm" w="sm" type="none"/>
                    </a:lnL>
                    <a:lnR cap="flat" cmpd="sng" w="9525">
                      <a:solidFill>
                        <a:srgbClr val="F8F9FA"/>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0.614412</a:t>
                      </a:r>
                      <a:endParaRPr sz="1200">
                        <a:latin typeface="Calibri"/>
                        <a:ea typeface="Calibri"/>
                        <a:cs typeface="Calibri"/>
                        <a:sym typeface="Calibri"/>
                      </a:endParaRPr>
                    </a:p>
                  </a:txBody>
                  <a:tcPr marT="19050" marB="19050" marR="76200" marL="76200" anchor="b">
                    <a:lnL cap="flat" cmpd="sng" w="9525">
                      <a:solidFill>
                        <a:srgbClr val="F8F9FA"/>
                      </a:solidFill>
                      <a:prstDash val="solid"/>
                      <a:round/>
                      <a:headEnd len="sm" w="sm" type="none"/>
                      <a:tailEnd len="sm" w="sm" type="none"/>
                    </a:lnL>
                    <a:lnR cap="flat" cmpd="sng" w="9525">
                      <a:solidFill>
                        <a:srgbClr val="F8F9FA"/>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0.599039</a:t>
                      </a:r>
                      <a:endParaRPr sz="1200">
                        <a:latin typeface="Calibri"/>
                        <a:ea typeface="Calibri"/>
                        <a:cs typeface="Calibri"/>
                        <a:sym typeface="Calibri"/>
                      </a:endParaRPr>
                    </a:p>
                  </a:txBody>
                  <a:tcPr marT="19050" marB="19050" marR="76200" marL="76200" anchor="b">
                    <a:lnL cap="flat" cmpd="sng" w="9525">
                      <a:solidFill>
                        <a:srgbClr val="F8F9FA"/>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0.00160</a:t>
                      </a:r>
                      <a:endParaRPr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800">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0.65</a:t>
                      </a:r>
                      <a:endParaRPr sz="1200">
                        <a:latin typeface="Calibri"/>
                        <a:ea typeface="Calibri"/>
                        <a:cs typeface="Calibri"/>
                        <a:sym typeface="Calibri"/>
                      </a:endParaRPr>
                    </a:p>
                  </a:txBody>
                  <a:tcPr marT="19050" marB="19050" marR="76200" marL="76200" anchor="b">
                    <a:lnL cap="flat" cmpd="sng" w="9525">
                      <a:solidFill>
                        <a:srgbClr val="284E3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0.6629</a:t>
                      </a:r>
                      <a:endParaRPr sz="1200">
                        <a:latin typeface="Calibri"/>
                        <a:ea typeface="Calibri"/>
                        <a:cs typeface="Calibri"/>
                        <a:sym typeface="Calibri"/>
                      </a:endParaRPr>
                    </a:p>
                  </a:txBody>
                  <a:tcPr marT="19050" marB="19050" marR="76200" marL="762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0.649928</a:t>
                      </a:r>
                      <a:endParaRPr sz="1200">
                        <a:latin typeface="Calibri"/>
                        <a:ea typeface="Calibri"/>
                        <a:cs typeface="Calibri"/>
                        <a:sym typeface="Calibri"/>
                      </a:endParaRPr>
                    </a:p>
                  </a:txBody>
                  <a:tcPr marT="19050" marB="19050" marR="76200" marL="76200" anchor="b">
                    <a:lnL cap="flat" cmpd="sng" w="9525">
                      <a:solidFill>
                        <a:srgbClr val="FFFFFF"/>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0.00011</a:t>
                      </a:r>
                      <a:endParaRPr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800">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0.7</a:t>
                      </a:r>
                      <a:endParaRPr sz="1200">
                        <a:latin typeface="Calibri"/>
                        <a:ea typeface="Calibri"/>
                        <a:cs typeface="Calibri"/>
                        <a:sym typeface="Calibri"/>
                      </a:endParaRPr>
                    </a:p>
                  </a:txBody>
                  <a:tcPr marT="19050" marB="19050" marR="76200" marL="76200" anchor="b">
                    <a:lnL cap="flat" cmpd="sng" w="9525">
                      <a:solidFill>
                        <a:srgbClr val="284E3F"/>
                      </a:solidFill>
                      <a:prstDash val="solid"/>
                      <a:round/>
                      <a:headEnd len="sm" w="sm" type="none"/>
                      <a:tailEnd len="sm" w="sm" type="none"/>
                    </a:lnL>
                    <a:lnR cap="flat" cmpd="sng" w="9525">
                      <a:solidFill>
                        <a:srgbClr val="F8F9FA"/>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0.710648</a:t>
                      </a:r>
                      <a:endParaRPr sz="1200">
                        <a:latin typeface="Calibri"/>
                        <a:ea typeface="Calibri"/>
                        <a:cs typeface="Calibri"/>
                        <a:sym typeface="Calibri"/>
                      </a:endParaRPr>
                    </a:p>
                  </a:txBody>
                  <a:tcPr marT="19050" marB="19050" marR="76200" marL="76200" anchor="b">
                    <a:lnL cap="flat" cmpd="sng" w="9525">
                      <a:solidFill>
                        <a:srgbClr val="F8F9FA"/>
                      </a:solidFill>
                      <a:prstDash val="solid"/>
                      <a:round/>
                      <a:headEnd len="sm" w="sm" type="none"/>
                      <a:tailEnd len="sm" w="sm" type="none"/>
                    </a:lnL>
                    <a:lnR cap="flat" cmpd="sng" w="9525">
                      <a:solidFill>
                        <a:srgbClr val="F8F9FA"/>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0.699913</a:t>
                      </a:r>
                      <a:endParaRPr sz="1200">
                        <a:latin typeface="Calibri"/>
                        <a:ea typeface="Calibri"/>
                        <a:cs typeface="Calibri"/>
                        <a:sym typeface="Calibri"/>
                      </a:endParaRPr>
                    </a:p>
                  </a:txBody>
                  <a:tcPr marT="19050" marB="19050" marR="76200" marL="76200" anchor="b">
                    <a:lnL cap="flat" cmpd="sng" w="9525">
                      <a:solidFill>
                        <a:srgbClr val="F8F9FA"/>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0.00012</a:t>
                      </a:r>
                      <a:endParaRPr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800">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0.75</a:t>
                      </a:r>
                      <a:endParaRPr sz="1200">
                        <a:latin typeface="Calibri"/>
                        <a:ea typeface="Calibri"/>
                        <a:cs typeface="Calibri"/>
                        <a:sym typeface="Calibri"/>
                      </a:endParaRPr>
                    </a:p>
                  </a:txBody>
                  <a:tcPr marT="19050" marB="19050" marR="76200" marL="76200" anchor="b">
                    <a:lnL cap="flat" cmpd="sng" w="9525">
                      <a:solidFill>
                        <a:srgbClr val="284E3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0.760481</a:t>
                      </a:r>
                      <a:endParaRPr sz="1200">
                        <a:latin typeface="Calibri"/>
                        <a:ea typeface="Calibri"/>
                        <a:cs typeface="Calibri"/>
                        <a:sym typeface="Calibri"/>
                      </a:endParaRPr>
                    </a:p>
                  </a:txBody>
                  <a:tcPr marT="19050" marB="19050" marR="76200" marL="762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0.749993</a:t>
                      </a:r>
                      <a:endParaRPr sz="1200">
                        <a:latin typeface="Calibri"/>
                        <a:ea typeface="Calibri"/>
                        <a:cs typeface="Calibri"/>
                        <a:sym typeface="Calibri"/>
                      </a:endParaRPr>
                    </a:p>
                  </a:txBody>
                  <a:tcPr marT="19050" marB="19050" marR="76200" marL="76200" anchor="b">
                    <a:lnL cap="flat" cmpd="sng" w="9525">
                      <a:solidFill>
                        <a:srgbClr val="FFFFFF"/>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0.00001</a:t>
                      </a:r>
                      <a:endParaRPr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800">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0.85</a:t>
                      </a:r>
                      <a:endParaRPr sz="1200">
                        <a:latin typeface="Calibri"/>
                        <a:ea typeface="Calibri"/>
                        <a:cs typeface="Calibri"/>
                        <a:sym typeface="Calibri"/>
                      </a:endParaRPr>
                    </a:p>
                  </a:txBody>
                  <a:tcPr marT="19050" marB="19050" marR="76200" marL="76200" anchor="b">
                    <a:lnL cap="flat" cmpd="sng" w="9525">
                      <a:solidFill>
                        <a:srgbClr val="284E3F"/>
                      </a:solidFill>
                      <a:prstDash val="solid"/>
                      <a:round/>
                      <a:headEnd len="sm" w="sm" type="none"/>
                      <a:tailEnd len="sm" w="sm" type="none"/>
                    </a:lnL>
                    <a:lnR cap="flat" cmpd="sng" w="9525">
                      <a:solidFill>
                        <a:srgbClr val="F8F9FA"/>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0.858065</a:t>
                      </a:r>
                      <a:endParaRPr sz="1200">
                        <a:latin typeface="Calibri"/>
                        <a:ea typeface="Calibri"/>
                        <a:cs typeface="Calibri"/>
                        <a:sym typeface="Calibri"/>
                      </a:endParaRPr>
                    </a:p>
                  </a:txBody>
                  <a:tcPr marT="19050" marB="19050" marR="76200" marL="76200" anchor="b">
                    <a:lnL cap="flat" cmpd="sng" w="9525">
                      <a:solidFill>
                        <a:srgbClr val="F8F9FA"/>
                      </a:solidFill>
                      <a:prstDash val="solid"/>
                      <a:round/>
                      <a:headEnd len="sm" w="sm" type="none"/>
                      <a:tailEnd len="sm" w="sm" type="none"/>
                    </a:lnL>
                    <a:lnR cap="flat" cmpd="sng" w="9525">
                      <a:solidFill>
                        <a:srgbClr val="F8F9FA"/>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0.849934</a:t>
                      </a:r>
                      <a:endParaRPr sz="1200">
                        <a:latin typeface="Calibri"/>
                        <a:ea typeface="Calibri"/>
                        <a:cs typeface="Calibri"/>
                        <a:sym typeface="Calibri"/>
                      </a:endParaRPr>
                    </a:p>
                  </a:txBody>
                  <a:tcPr marT="19050" marB="19050" marR="76200" marL="76200" anchor="b">
                    <a:lnL cap="flat" cmpd="sng" w="9525">
                      <a:solidFill>
                        <a:srgbClr val="F8F9FA"/>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0.00008</a:t>
                      </a:r>
                      <a:endParaRPr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800">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0.95</a:t>
                      </a:r>
                      <a:endParaRPr sz="1200">
                        <a:latin typeface="Calibri"/>
                        <a:ea typeface="Calibri"/>
                        <a:cs typeface="Calibri"/>
                        <a:sym typeface="Calibri"/>
                      </a:endParaRPr>
                    </a:p>
                  </a:txBody>
                  <a:tcPr marT="19050" marB="19050" marR="76200" marL="76200" anchor="b">
                    <a:lnL cap="flat" cmpd="sng" w="9525">
                      <a:solidFill>
                        <a:srgbClr val="284E3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0.955856</a:t>
                      </a:r>
                      <a:endParaRPr sz="1200">
                        <a:latin typeface="Calibri"/>
                        <a:ea typeface="Calibri"/>
                        <a:cs typeface="Calibri"/>
                        <a:sym typeface="Calibri"/>
                      </a:endParaRPr>
                    </a:p>
                  </a:txBody>
                  <a:tcPr marT="19050" marB="19050" marR="76200" marL="762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0.949924</a:t>
                      </a:r>
                      <a:endParaRPr sz="1200">
                        <a:latin typeface="Calibri"/>
                        <a:ea typeface="Calibri"/>
                        <a:cs typeface="Calibri"/>
                        <a:sym typeface="Calibri"/>
                      </a:endParaRPr>
                    </a:p>
                  </a:txBody>
                  <a:tcPr marT="19050" marB="19050" marR="76200" marL="76200" anchor="b">
                    <a:lnL cap="flat" cmpd="sng" w="9525">
                      <a:solidFill>
                        <a:srgbClr val="FFFFFF"/>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0.00008</a:t>
                      </a:r>
                      <a:endParaRPr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800">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1</a:t>
                      </a:r>
                      <a:endParaRPr sz="1200">
                        <a:latin typeface="Calibri"/>
                        <a:ea typeface="Calibri"/>
                        <a:cs typeface="Calibri"/>
                        <a:sym typeface="Calibri"/>
                      </a:endParaRPr>
                    </a:p>
                  </a:txBody>
                  <a:tcPr marT="19050" marB="19050" marR="76200" marL="76200" anchor="b">
                    <a:lnL cap="flat" cmpd="sng" w="9525">
                      <a:solidFill>
                        <a:srgbClr val="284E3F"/>
                      </a:solidFill>
                      <a:prstDash val="solid"/>
                      <a:round/>
                      <a:headEnd len="sm" w="sm" type="none"/>
                      <a:tailEnd len="sm" w="sm" type="none"/>
                    </a:lnL>
                    <a:lnR cap="flat" cmpd="sng" w="9525">
                      <a:solidFill>
                        <a:srgbClr val="F8F9FA"/>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1.00447</a:t>
                      </a:r>
                      <a:endParaRPr sz="1200">
                        <a:latin typeface="Calibri"/>
                        <a:ea typeface="Calibri"/>
                        <a:cs typeface="Calibri"/>
                        <a:sym typeface="Calibri"/>
                      </a:endParaRPr>
                    </a:p>
                  </a:txBody>
                  <a:tcPr marT="19050" marB="19050" marR="76200" marL="76200" anchor="b">
                    <a:lnL cap="flat" cmpd="sng" w="9525">
                      <a:solidFill>
                        <a:srgbClr val="F8F9FA"/>
                      </a:solidFill>
                      <a:prstDash val="solid"/>
                      <a:round/>
                      <a:headEnd len="sm" w="sm" type="none"/>
                      <a:tailEnd len="sm" w="sm" type="none"/>
                    </a:lnL>
                    <a:lnR cap="flat" cmpd="sng" w="9525">
                      <a:solidFill>
                        <a:srgbClr val="F8F9FA"/>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1.00046</a:t>
                      </a:r>
                      <a:endParaRPr sz="1200">
                        <a:latin typeface="Calibri"/>
                        <a:ea typeface="Calibri"/>
                        <a:cs typeface="Calibri"/>
                        <a:sym typeface="Calibri"/>
                      </a:endParaRPr>
                    </a:p>
                  </a:txBody>
                  <a:tcPr marT="19050" marB="19050" marR="76200" marL="76200" anchor="b">
                    <a:lnL cap="flat" cmpd="sng" w="9525">
                      <a:solidFill>
                        <a:srgbClr val="F8F9FA"/>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0.00046</a:t>
                      </a:r>
                      <a:endParaRPr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800">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1.25</a:t>
                      </a:r>
                      <a:endParaRPr sz="1200">
                        <a:latin typeface="Calibri"/>
                        <a:ea typeface="Calibri"/>
                        <a:cs typeface="Calibri"/>
                        <a:sym typeface="Calibri"/>
                      </a:endParaRPr>
                    </a:p>
                  </a:txBody>
                  <a:tcPr marT="19050" marB="19050" marR="76200" marL="76200" anchor="b">
                    <a:lnL cap="flat" cmpd="sng" w="9525">
                      <a:solidFill>
                        <a:srgbClr val="284E3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1.24846</a:t>
                      </a:r>
                      <a:endParaRPr sz="1200">
                        <a:latin typeface="Calibri"/>
                        <a:ea typeface="Calibri"/>
                        <a:cs typeface="Calibri"/>
                        <a:sym typeface="Calibri"/>
                      </a:endParaRPr>
                    </a:p>
                  </a:txBody>
                  <a:tcPr marT="19050" marB="19050" marR="76200" marL="762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1.250016</a:t>
                      </a:r>
                      <a:endParaRPr sz="1200">
                        <a:latin typeface="Calibri"/>
                        <a:ea typeface="Calibri"/>
                        <a:cs typeface="Calibri"/>
                        <a:sym typeface="Calibri"/>
                      </a:endParaRPr>
                    </a:p>
                  </a:txBody>
                  <a:tcPr marT="19050" marB="19050" marR="76200" marL="76200" anchor="b">
                    <a:lnL cap="flat" cmpd="sng" w="9525">
                      <a:solidFill>
                        <a:srgbClr val="FFFFFF"/>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0.00001</a:t>
                      </a:r>
                      <a:endParaRPr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800">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1.5</a:t>
                      </a:r>
                      <a:endParaRPr sz="1200">
                        <a:latin typeface="Calibri"/>
                        <a:ea typeface="Calibri"/>
                        <a:cs typeface="Calibri"/>
                        <a:sym typeface="Calibri"/>
                      </a:endParaRPr>
                    </a:p>
                  </a:txBody>
                  <a:tcPr marT="19050" marB="19050" marR="76200" marL="76200" anchor="b">
                    <a:lnL cap="flat" cmpd="sng" w="9525">
                      <a:solidFill>
                        <a:srgbClr val="284E3F"/>
                      </a:solidFill>
                      <a:prstDash val="solid"/>
                      <a:round/>
                      <a:headEnd len="sm" w="sm" type="none"/>
                      <a:tailEnd len="sm" w="sm" type="none"/>
                    </a:lnL>
                    <a:lnR cap="flat" cmpd="sng" w="9525">
                      <a:solidFill>
                        <a:srgbClr val="F8F9FA"/>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1.429238</a:t>
                      </a:r>
                      <a:endParaRPr sz="1200">
                        <a:latin typeface="Calibri"/>
                        <a:ea typeface="Calibri"/>
                        <a:cs typeface="Calibri"/>
                        <a:sym typeface="Calibri"/>
                      </a:endParaRPr>
                    </a:p>
                  </a:txBody>
                  <a:tcPr marT="19050" marB="19050" marR="76200" marL="76200" anchor="b">
                    <a:lnL cap="flat" cmpd="sng" w="9525">
                      <a:solidFill>
                        <a:srgbClr val="F8F9FA"/>
                      </a:solidFill>
                      <a:prstDash val="solid"/>
                      <a:round/>
                      <a:headEnd len="sm" w="sm" type="none"/>
                      <a:tailEnd len="sm" w="sm" type="none"/>
                    </a:lnL>
                    <a:lnR cap="flat" cmpd="sng" w="9525">
                      <a:solidFill>
                        <a:srgbClr val="F8F9FA"/>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1.499936</a:t>
                      </a:r>
                      <a:endParaRPr sz="1200">
                        <a:latin typeface="Calibri"/>
                        <a:ea typeface="Calibri"/>
                        <a:cs typeface="Calibri"/>
                        <a:sym typeface="Calibri"/>
                      </a:endParaRPr>
                    </a:p>
                  </a:txBody>
                  <a:tcPr marT="19050" marB="19050" marR="76200" marL="76200" anchor="b">
                    <a:lnL cap="flat" cmpd="sng" w="9525">
                      <a:solidFill>
                        <a:srgbClr val="F8F9FA"/>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0.00004</a:t>
                      </a:r>
                      <a:endParaRPr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800">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1.75</a:t>
                      </a:r>
                      <a:endParaRPr sz="1200">
                        <a:latin typeface="Calibri"/>
                        <a:ea typeface="Calibri"/>
                        <a:cs typeface="Calibri"/>
                        <a:sym typeface="Calibri"/>
                      </a:endParaRPr>
                    </a:p>
                  </a:txBody>
                  <a:tcPr marT="19050" marB="19050" marR="76200" marL="76200" anchor="b">
                    <a:lnL cap="flat" cmpd="sng" w="9525">
                      <a:solidFill>
                        <a:srgbClr val="284E3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1.736281</a:t>
                      </a:r>
                      <a:endParaRPr sz="1200">
                        <a:latin typeface="Calibri"/>
                        <a:ea typeface="Calibri"/>
                        <a:cs typeface="Calibri"/>
                        <a:sym typeface="Calibri"/>
                      </a:endParaRPr>
                    </a:p>
                  </a:txBody>
                  <a:tcPr marT="19050" marB="19050" marR="76200" marL="7620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1.749929</a:t>
                      </a:r>
                      <a:endParaRPr sz="1200">
                        <a:latin typeface="Calibri"/>
                        <a:ea typeface="Calibri"/>
                        <a:cs typeface="Calibri"/>
                        <a:sym typeface="Calibri"/>
                      </a:endParaRPr>
                    </a:p>
                  </a:txBody>
                  <a:tcPr marT="19050" marB="19050" marR="76200" marL="76200" anchor="b">
                    <a:lnL cap="flat" cmpd="sng" w="9525">
                      <a:solidFill>
                        <a:srgbClr val="FFFFFF"/>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0.00004</a:t>
                      </a:r>
                      <a:endParaRPr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800">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2</a:t>
                      </a:r>
                      <a:endParaRPr sz="1200">
                        <a:latin typeface="Calibri"/>
                        <a:ea typeface="Calibri"/>
                        <a:cs typeface="Calibri"/>
                        <a:sym typeface="Calibri"/>
                      </a:endParaRPr>
                    </a:p>
                  </a:txBody>
                  <a:tcPr marT="19050" marB="19050" marR="76200" marL="76200" anchor="b">
                    <a:lnL cap="flat" cmpd="sng" w="9525">
                      <a:solidFill>
                        <a:srgbClr val="284E3F"/>
                      </a:solidFill>
                      <a:prstDash val="solid"/>
                      <a:round/>
                      <a:headEnd len="sm" w="sm" type="none"/>
                      <a:tailEnd len="sm" w="sm" type="none"/>
                    </a:lnL>
                    <a:lnR cap="flat" cmpd="sng" w="9525">
                      <a:solidFill>
                        <a:srgbClr val="F8F9FA"/>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284E3F"/>
                      </a:solidFill>
                      <a:prstDash val="solid"/>
                      <a:round/>
                      <a:headEnd len="sm" w="sm" type="none"/>
                      <a:tailEnd len="sm" w="sm" type="none"/>
                    </a:lnB>
                    <a:solidFill>
                      <a:srgbClr val="F8F9FA"/>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1.980254</a:t>
                      </a:r>
                      <a:endParaRPr sz="1200">
                        <a:latin typeface="Calibri"/>
                        <a:ea typeface="Calibri"/>
                        <a:cs typeface="Calibri"/>
                        <a:sym typeface="Calibri"/>
                      </a:endParaRPr>
                    </a:p>
                  </a:txBody>
                  <a:tcPr marT="19050" marB="19050" marR="76200" marL="76200" anchor="b">
                    <a:lnL cap="flat" cmpd="sng" w="9525">
                      <a:solidFill>
                        <a:srgbClr val="F8F9FA"/>
                      </a:solidFill>
                      <a:prstDash val="solid"/>
                      <a:round/>
                      <a:headEnd len="sm" w="sm" type="none"/>
                      <a:tailEnd len="sm" w="sm" type="none"/>
                    </a:lnL>
                    <a:lnR cap="flat" cmpd="sng" w="9525">
                      <a:solidFill>
                        <a:srgbClr val="F8F9FA"/>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284E3F"/>
                      </a:solidFill>
                      <a:prstDash val="solid"/>
                      <a:round/>
                      <a:headEnd len="sm" w="sm" type="none"/>
                      <a:tailEnd len="sm" w="sm" type="none"/>
                    </a:lnB>
                    <a:solidFill>
                      <a:srgbClr val="F8F9FA"/>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1.999953</a:t>
                      </a:r>
                      <a:endParaRPr sz="1200">
                        <a:latin typeface="Calibri"/>
                        <a:ea typeface="Calibri"/>
                        <a:cs typeface="Calibri"/>
                        <a:sym typeface="Calibri"/>
                      </a:endParaRPr>
                    </a:p>
                  </a:txBody>
                  <a:tcPr marT="19050" marB="19050" marR="76200" marL="76200" anchor="b">
                    <a:lnL cap="flat" cmpd="sng" w="9525">
                      <a:solidFill>
                        <a:srgbClr val="F8F9FA"/>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284E3F"/>
                      </a:solidFill>
                      <a:prstDash val="solid"/>
                      <a:round/>
                      <a:headEnd len="sm" w="sm" type="none"/>
                      <a:tailEnd len="sm" w="sm" type="none"/>
                    </a:lnB>
                    <a:solidFill>
                      <a:srgbClr val="F8F9FA"/>
                    </a:solidFill>
                  </a:tcPr>
                </a:tc>
                <a:tc>
                  <a:txBody>
                    <a:bodyPr/>
                    <a:lstStyle/>
                    <a:p>
                      <a:pPr indent="0" lvl="0" marL="0" rtl="0" algn="r">
                        <a:lnSpc>
                          <a:spcPct val="115000"/>
                        </a:lnSpc>
                        <a:spcBef>
                          <a:spcPts val="0"/>
                        </a:spcBef>
                        <a:spcAft>
                          <a:spcPts val="0"/>
                        </a:spcAft>
                        <a:buNone/>
                      </a:pPr>
                      <a:r>
                        <a:rPr lang="en" sz="1200">
                          <a:latin typeface="Calibri"/>
                          <a:ea typeface="Calibri"/>
                          <a:cs typeface="Calibri"/>
                          <a:sym typeface="Calibri"/>
                        </a:rPr>
                        <a:t>0.00002</a:t>
                      </a:r>
                      <a:endParaRPr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graphicFrame>
        <p:nvGraphicFramePr>
          <p:cNvPr id="108" name="Google Shape;108;p20"/>
          <p:cNvGraphicFramePr/>
          <p:nvPr/>
        </p:nvGraphicFramePr>
        <p:xfrm>
          <a:off x="59000" y="3457950"/>
          <a:ext cx="3000000" cy="3000000"/>
        </p:xfrm>
        <a:graphic>
          <a:graphicData uri="http://schemas.openxmlformats.org/drawingml/2006/table">
            <a:tbl>
              <a:tblPr>
                <a:noFill/>
                <a:tableStyleId>{4E2384A8-8732-4C04-8F62-B28B913F61B9}</a:tableStyleId>
              </a:tblPr>
              <a:tblGrid>
                <a:gridCol w="560550"/>
                <a:gridCol w="784075"/>
                <a:gridCol w="951600"/>
                <a:gridCol w="835025"/>
              </a:tblGrid>
              <a:tr h="377325">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b="1" lang="en" sz="1000"/>
                        <a:t>Temp (°F)</a:t>
                      </a:r>
                      <a:endParaRPr b="1" sz="1000"/>
                    </a:p>
                  </a:txBody>
                  <a:tcPr marT="91425" marB="91425" marR="91425" marL="91425"/>
                </a:tc>
                <a:tc>
                  <a:txBody>
                    <a:bodyPr/>
                    <a:lstStyle/>
                    <a:p>
                      <a:pPr indent="0" lvl="0" marL="0" rtl="0" algn="l">
                        <a:spcBef>
                          <a:spcPts val="0"/>
                        </a:spcBef>
                        <a:spcAft>
                          <a:spcPts val="0"/>
                        </a:spcAft>
                        <a:buNone/>
                      </a:pPr>
                      <a:r>
                        <a:rPr b="1" lang="en" sz="1000"/>
                        <a:t>Humidity (%)</a:t>
                      </a:r>
                      <a:endParaRPr b="1" sz="1000"/>
                    </a:p>
                  </a:txBody>
                  <a:tcPr marT="91425" marB="91425" marR="91425" marL="91425"/>
                </a:tc>
                <a:tc>
                  <a:txBody>
                    <a:bodyPr/>
                    <a:lstStyle/>
                    <a:p>
                      <a:pPr indent="0" lvl="0" marL="0" rtl="0" algn="l">
                        <a:spcBef>
                          <a:spcPts val="0"/>
                        </a:spcBef>
                        <a:spcAft>
                          <a:spcPts val="0"/>
                        </a:spcAft>
                        <a:buNone/>
                      </a:pPr>
                      <a:r>
                        <a:rPr b="1" lang="en" sz="1000">
                          <a:solidFill>
                            <a:srgbClr val="000000"/>
                          </a:solidFill>
                        </a:rPr>
                        <a:t>CO₂ (ppm)</a:t>
                      </a:r>
                      <a:endParaRPr b="1" sz="1000"/>
                    </a:p>
                  </a:txBody>
                  <a:tcPr marT="91425" marB="91425" marR="91425" marL="91425"/>
                </a:tc>
              </a:tr>
              <a:tr h="307175">
                <a:tc>
                  <a:txBody>
                    <a:bodyPr/>
                    <a:lstStyle/>
                    <a:p>
                      <a:pPr indent="0" lvl="0" marL="0" rtl="0" algn="l">
                        <a:spcBef>
                          <a:spcPts val="0"/>
                        </a:spcBef>
                        <a:spcAft>
                          <a:spcPts val="0"/>
                        </a:spcAft>
                        <a:buNone/>
                      </a:pPr>
                      <a:r>
                        <a:rPr lang="en" sz="1000"/>
                        <a:t>min</a:t>
                      </a:r>
                      <a:endParaRPr sz="1000"/>
                    </a:p>
                  </a:txBody>
                  <a:tcPr marT="91425" marB="91425" marR="91425" marL="91425"/>
                </a:tc>
                <a:tc>
                  <a:txBody>
                    <a:bodyPr/>
                    <a:lstStyle/>
                    <a:p>
                      <a:pPr indent="0" lvl="0" marL="0" rtl="0" algn="l">
                        <a:spcBef>
                          <a:spcPts val="0"/>
                        </a:spcBef>
                        <a:spcAft>
                          <a:spcPts val="0"/>
                        </a:spcAft>
                        <a:buNone/>
                      </a:pPr>
                      <a:r>
                        <a:rPr lang="en" sz="1000"/>
                        <a:t>76.85</a:t>
                      </a:r>
                      <a:endParaRPr sz="1000"/>
                    </a:p>
                  </a:txBody>
                  <a:tcPr marT="91425" marB="91425" marR="91425" marL="91425"/>
                </a:tc>
                <a:tc>
                  <a:txBody>
                    <a:bodyPr/>
                    <a:lstStyle/>
                    <a:p>
                      <a:pPr indent="0" lvl="0" marL="0" rtl="0" algn="l">
                        <a:spcBef>
                          <a:spcPts val="0"/>
                        </a:spcBef>
                        <a:spcAft>
                          <a:spcPts val="0"/>
                        </a:spcAft>
                        <a:buNone/>
                      </a:pPr>
                      <a:r>
                        <a:rPr lang="en" sz="1000"/>
                        <a:t>51.55</a:t>
                      </a:r>
                      <a:endParaRPr sz="1000"/>
                    </a:p>
                  </a:txBody>
                  <a:tcPr marT="91425" marB="91425" marR="91425" marL="91425"/>
                </a:tc>
                <a:tc>
                  <a:txBody>
                    <a:bodyPr/>
                    <a:lstStyle/>
                    <a:p>
                      <a:pPr indent="0" lvl="0" marL="0" rtl="0" algn="l">
                        <a:spcBef>
                          <a:spcPts val="0"/>
                        </a:spcBef>
                        <a:spcAft>
                          <a:spcPts val="0"/>
                        </a:spcAft>
                        <a:buNone/>
                      </a:pPr>
                      <a:r>
                        <a:rPr lang="en" sz="1000"/>
                        <a:t>390.0</a:t>
                      </a:r>
                      <a:endParaRPr sz="1000"/>
                    </a:p>
                  </a:txBody>
                  <a:tcPr marT="91425" marB="91425" marR="91425" marL="91425"/>
                </a:tc>
              </a:tr>
              <a:tr h="307175">
                <a:tc>
                  <a:txBody>
                    <a:bodyPr/>
                    <a:lstStyle/>
                    <a:p>
                      <a:pPr indent="0" lvl="0" marL="0" rtl="0" algn="l">
                        <a:spcBef>
                          <a:spcPts val="0"/>
                        </a:spcBef>
                        <a:spcAft>
                          <a:spcPts val="0"/>
                        </a:spcAft>
                        <a:buNone/>
                      </a:pPr>
                      <a:r>
                        <a:rPr lang="en" sz="1000"/>
                        <a:t>max</a:t>
                      </a:r>
                      <a:endParaRPr sz="1000"/>
                    </a:p>
                  </a:txBody>
                  <a:tcPr marT="91425" marB="91425" marR="91425" marL="91425"/>
                </a:tc>
                <a:tc>
                  <a:txBody>
                    <a:bodyPr/>
                    <a:lstStyle/>
                    <a:p>
                      <a:pPr indent="0" lvl="0" marL="0" rtl="0" algn="l">
                        <a:spcBef>
                          <a:spcPts val="0"/>
                        </a:spcBef>
                        <a:spcAft>
                          <a:spcPts val="0"/>
                        </a:spcAft>
                        <a:buNone/>
                      </a:pPr>
                      <a:r>
                        <a:rPr lang="en" sz="1000"/>
                        <a:t>87.06</a:t>
                      </a:r>
                      <a:endParaRPr sz="1000"/>
                    </a:p>
                  </a:txBody>
                  <a:tcPr marT="91425" marB="91425" marR="91425" marL="91425"/>
                </a:tc>
                <a:tc>
                  <a:txBody>
                    <a:bodyPr/>
                    <a:lstStyle/>
                    <a:p>
                      <a:pPr indent="0" lvl="0" marL="0" rtl="0" algn="l">
                        <a:spcBef>
                          <a:spcPts val="0"/>
                        </a:spcBef>
                        <a:spcAft>
                          <a:spcPts val="0"/>
                        </a:spcAft>
                        <a:buNone/>
                      </a:pPr>
                      <a:r>
                        <a:rPr lang="en" sz="1000"/>
                        <a:t>60.45</a:t>
                      </a:r>
                      <a:endParaRPr sz="1000"/>
                    </a:p>
                  </a:txBody>
                  <a:tcPr marT="91425" marB="91425" marR="91425" marL="91425"/>
                </a:tc>
                <a:tc>
                  <a:txBody>
                    <a:bodyPr/>
                    <a:lstStyle/>
                    <a:p>
                      <a:pPr indent="0" lvl="0" marL="0" rtl="0" algn="l">
                        <a:spcBef>
                          <a:spcPts val="0"/>
                        </a:spcBef>
                        <a:spcAft>
                          <a:spcPts val="0"/>
                        </a:spcAft>
                        <a:buNone/>
                      </a:pPr>
                      <a:r>
                        <a:rPr lang="en" sz="1000"/>
                        <a:t>764.0</a:t>
                      </a:r>
                      <a:endParaRPr sz="1000"/>
                    </a:p>
                  </a:txBody>
                  <a:tcPr marT="91425" marB="91425" marR="91425" marL="91425"/>
                </a:tc>
              </a:tr>
              <a:tr h="307175">
                <a:tc>
                  <a:txBody>
                    <a:bodyPr/>
                    <a:lstStyle/>
                    <a:p>
                      <a:pPr indent="0" lvl="0" marL="0" rtl="0" algn="l">
                        <a:spcBef>
                          <a:spcPts val="0"/>
                        </a:spcBef>
                        <a:spcAft>
                          <a:spcPts val="0"/>
                        </a:spcAft>
                        <a:buNone/>
                      </a:pPr>
                      <a:r>
                        <a:rPr lang="en" sz="1000"/>
                        <a:t>mean</a:t>
                      </a:r>
                      <a:endParaRPr sz="1000"/>
                    </a:p>
                  </a:txBody>
                  <a:tcPr marT="91425" marB="91425" marR="91425" marL="91425"/>
                </a:tc>
                <a:tc>
                  <a:txBody>
                    <a:bodyPr/>
                    <a:lstStyle/>
                    <a:p>
                      <a:pPr indent="0" lvl="0" marL="0" rtl="0" algn="l">
                        <a:spcBef>
                          <a:spcPts val="0"/>
                        </a:spcBef>
                        <a:spcAft>
                          <a:spcPts val="0"/>
                        </a:spcAft>
                        <a:buNone/>
                      </a:pPr>
                      <a:r>
                        <a:rPr lang="en" sz="1000"/>
                        <a:t>84.88</a:t>
                      </a:r>
                      <a:endParaRPr sz="1000"/>
                    </a:p>
                  </a:txBody>
                  <a:tcPr marT="91425" marB="91425" marR="91425" marL="91425"/>
                </a:tc>
                <a:tc>
                  <a:txBody>
                    <a:bodyPr/>
                    <a:lstStyle/>
                    <a:p>
                      <a:pPr indent="0" lvl="0" marL="0" rtl="0" algn="l">
                        <a:spcBef>
                          <a:spcPts val="0"/>
                        </a:spcBef>
                        <a:spcAft>
                          <a:spcPts val="0"/>
                        </a:spcAft>
                        <a:buNone/>
                      </a:pPr>
                      <a:r>
                        <a:rPr lang="en" sz="1000"/>
                        <a:t>56.81</a:t>
                      </a:r>
                      <a:endParaRPr sz="1000"/>
                    </a:p>
                  </a:txBody>
                  <a:tcPr marT="91425" marB="91425" marR="91425" marL="91425"/>
                </a:tc>
                <a:tc>
                  <a:txBody>
                    <a:bodyPr/>
                    <a:lstStyle/>
                    <a:p>
                      <a:pPr indent="0" lvl="0" marL="0" rtl="0" algn="l">
                        <a:spcBef>
                          <a:spcPts val="0"/>
                        </a:spcBef>
                        <a:spcAft>
                          <a:spcPts val="0"/>
                        </a:spcAft>
                        <a:buNone/>
                      </a:pPr>
                      <a:r>
                        <a:rPr lang="en" sz="1000"/>
                        <a:t>475.85</a:t>
                      </a:r>
                      <a:endParaRPr sz="1000"/>
                    </a:p>
                  </a:txBody>
                  <a:tcPr marT="91425" marB="91425" marR="91425" marL="91425"/>
                </a:tc>
              </a:tr>
            </a:tbl>
          </a:graphicData>
        </a:graphic>
      </p:graphicFrame>
      <p:sp>
        <p:nvSpPr>
          <p:cNvPr id="109" name="Google Shape;109;p20"/>
          <p:cNvSpPr txBox="1"/>
          <p:nvPr/>
        </p:nvSpPr>
        <p:spPr>
          <a:xfrm>
            <a:off x="3190250" y="3342750"/>
            <a:ext cx="3000000" cy="17238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000">
                <a:solidFill>
                  <a:schemeClr val="dk1"/>
                </a:solidFill>
              </a:rPr>
              <a:t>From 11:00 AM to 2:00 PM on April 3rd:</a:t>
            </a:r>
            <a:endParaRPr sz="1000">
              <a:solidFill>
                <a:schemeClr val="dk1"/>
              </a:solidFill>
            </a:endParaRPr>
          </a:p>
          <a:p>
            <a:pPr indent="0" lvl="0" marL="0" rtl="0" algn="l">
              <a:spcBef>
                <a:spcPts val="1200"/>
              </a:spcBef>
              <a:spcAft>
                <a:spcPts val="0"/>
              </a:spcAft>
              <a:buNone/>
            </a:pPr>
            <a:r>
              <a:rPr b="1" lang="en" sz="1000">
                <a:solidFill>
                  <a:schemeClr val="dk1"/>
                </a:solidFill>
              </a:rPr>
              <a:t>Temp (°F):</a:t>
            </a:r>
            <a:r>
              <a:rPr lang="en" sz="1000">
                <a:solidFill>
                  <a:schemeClr val="dk1"/>
                </a:solidFill>
              </a:rPr>
              <a:t> Min = 81°F, Max = 88°F, Average = 85.25°F</a:t>
            </a:r>
            <a:endParaRPr sz="1000">
              <a:solidFill>
                <a:schemeClr val="dk1"/>
              </a:solidFill>
            </a:endParaRPr>
          </a:p>
          <a:p>
            <a:pPr indent="0" lvl="0" marL="0" rtl="0" algn="l">
              <a:spcBef>
                <a:spcPts val="1200"/>
              </a:spcBef>
              <a:spcAft>
                <a:spcPts val="0"/>
              </a:spcAft>
              <a:buNone/>
            </a:pPr>
            <a:r>
              <a:rPr b="1" lang="en" sz="1000">
                <a:solidFill>
                  <a:schemeClr val="dk1"/>
                </a:solidFill>
              </a:rPr>
              <a:t>Humidity (%):</a:t>
            </a:r>
            <a:r>
              <a:rPr lang="en" sz="1000">
                <a:solidFill>
                  <a:schemeClr val="dk1"/>
                </a:solidFill>
              </a:rPr>
              <a:t> Min = 61%, Max = 79%, Average = 68%</a:t>
            </a:r>
            <a:endParaRPr sz="1000">
              <a:solidFill>
                <a:schemeClr val="dk1"/>
              </a:solidFill>
            </a:endParaRPr>
          </a:p>
          <a:p>
            <a:pPr indent="0" lvl="0" marL="0" rtl="0" algn="l">
              <a:spcBef>
                <a:spcPts val="1200"/>
              </a:spcBef>
              <a:spcAft>
                <a:spcPts val="1200"/>
              </a:spcAft>
              <a:buNone/>
            </a:pPr>
            <a:r>
              <a:rPr b="1" lang="en" sz="1000">
                <a:solidFill>
                  <a:schemeClr val="dk1"/>
                </a:solidFill>
              </a:rPr>
              <a:t>CO₂ (ppm):</a:t>
            </a:r>
            <a:r>
              <a:rPr lang="en" sz="1000">
                <a:solidFill>
                  <a:schemeClr val="dk1"/>
                </a:solidFill>
              </a:rPr>
              <a:t> </a:t>
            </a:r>
            <a:r>
              <a:rPr lang="en" sz="1000" u="sng">
                <a:solidFill>
                  <a:schemeClr val="hlink"/>
                </a:solidFill>
                <a:hlinkClick r:id="rId3"/>
              </a:rPr>
              <a:t>400-1000ppm: Typical CO2 levels found indoors</a:t>
            </a:r>
            <a:endParaRPr sz="1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3423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Data Transmission Reliability</a:t>
            </a:r>
            <a:endParaRPr b="1" sz="2400"/>
          </a:p>
        </p:txBody>
      </p:sp>
      <p:sp>
        <p:nvSpPr>
          <p:cNvPr id="115" name="Google Shape;115;p21"/>
          <p:cNvSpPr txBox="1"/>
          <p:nvPr>
            <p:ph idx="1" type="body"/>
          </p:nvPr>
        </p:nvSpPr>
        <p:spPr>
          <a:xfrm>
            <a:off x="5217800" y="1002925"/>
            <a:ext cx="3614400" cy="371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rPr>
              <a:t>Data is successfully transmitted every 5 seconds, additional error handling added - reconnection when Wi-Fi signal is weak or MQTT keepalive timer </a:t>
            </a:r>
            <a:r>
              <a:rPr lang="en" sz="1400">
                <a:solidFill>
                  <a:schemeClr val="dk1"/>
                </a:solidFill>
              </a:rPr>
              <a:t>expires</a:t>
            </a:r>
            <a:r>
              <a:rPr lang="en" sz="1400">
                <a:solidFill>
                  <a:schemeClr val="dk1"/>
                </a:solidFill>
              </a:rPr>
              <a:t> resulting in constant data transmission. (weak Wi-Fi signal delays data transmission with Wi-Fi reconnecting every 5-20 transmissions.)</a:t>
            </a:r>
            <a:endParaRPr sz="1400">
              <a:solidFill>
                <a:schemeClr val="dk1"/>
              </a:solidFill>
            </a:endParaRPr>
          </a:p>
        </p:txBody>
      </p:sp>
      <p:pic>
        <p:nvPicPr>
          <p:cNvPr id="116" name="Google Shape;116;p21"/>
          <p:cNvPicPr preferRelativeResize="0"/>
          <p:nvPr/>
        </p:nvPicPr>
        <p:blipFill>
          <a:blip r:embed="rId3">
            <a:alphaModFix/>
          </a:blip>
          <a:stretch>
            <a:fillRect/>
          </a:stretch>
        </p:blipFill>
        <p:spPr>
          <a:xfrm>
            <a:off x="0" y="1002850"/>
            <a:ext cx="5217801" cy="3715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idx="1" type="body"/>
          </p:nvPr>
        </p:nvSpPr>
        <p:spPr>
          <a:xfrm>
            <a:off x="311700" y="1152475"/>
            <a:ext cx="4717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Outdoor Wi-Fi range test with ESP32:</a:t>
            </a:r>
            <a:endParaRPr sz="1400">
              <a:solidFill>
                <a:schemeClr val="dk1"/>
              </a:solidFill>
            </a:endParaRPr>
          </a:p>
          <a:p>
            <a:pPr indent="0" lvl="0" marL="0" rtl="0" algn="l">
              <a:spcBef>
                <a:spcPts val="1200"/>
              </a:spcBef>
              <a:spcAft>
                <a:spcPts val="0"/>
              </a:spcAft>
              <a:buNone/>
            </a:pPr>
            <a:r>
              <a:rPr lang="en" sz="1200" u="sng">
                <a:solidFill>
                  <a:schemeClr val="hlink"/>
                </a:solidFill>
                <a:hlinkClick r:id="rId3"/>
              </a:rPr>
              <a:t>https://drive.google.com/file/d/1TmmzWwZ93stNo3J1Im81Ky9rzCDs-dyj/view?usp=drive_link</a:t>
            </a:r>
            <a:endParaRPr sz="1200"/>
          </a:p>
          <a:p>
            <a:pPr indent="0" lvl="0" marL="0" rtl="0" algn="l">
              <a:spcBef>
                <a:spcPts val="1200"/>
              </a:spcBef>
              <a:spcAft>
                <a:spcPts val="1200"/>
              </a:spcAft>
              <a:buNone/>
            </a:pPr>
            <a:r>
              <a:rPr lang="en" sz="1200">
                <a:solidFill>
                  <a:schemeClr val="dk1"/>
                </a:solidFill>
              </a:rPr>
              <a:t>Wi-Fi on the ESP32 can transmit up to 55 yards before the signal weakens and reconnection becomes much more frequent. This can now be solved with moving to MQTT instead of TCP along with Wi-Fi provisioning on ESP32 due to ability to connect to </a:t>
            </a:r>
            <a:r>
              <a:rPr lang="en" sz="1200">
                <a:solidFill>
                  <a:schemeClr val="dk1"/>
                </a:solidFill>
              </a:rPr>
              <a:t>cell phone</a:t>
            </a:r>
            <a:r>
              <a:rPr lang="en" sz="1200">
                <a:solidFill>
                  <a:schemeClr val="dk1"/>
                </a:solidFill>
              </a:rPr>
              <a:t> hotspot</a:t>
            </a:r>
            <a:endParaRPr sz="1200">
              <a:solidFill>
                <a:schemeClr val="dk1"/>
              </a:solidFill>
            </a:endParaRPr>
          </a:p>
        </p:txBody>
      </p:sp>
      <p:sp>
        <p:nvSpPr>
          <p:cNvPr id="122" name="Google Shape;122;p22"/>
          <p:cNvSpPr txBox="1"/>
          <p:nvPr>
            <p:ph type="title"/>
          </p:nvPr>
        </p:nvSpPr>
        <p:spPr>
          <a:xfrm>
            <a:off x="311700" y="3423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Data Transmission Reliability</a:t>
            </a:r>
            <a:endParaRPr b="1" sz="2400"/>
          </a:p>
        </p:txBody>
      </p:sp>
      <p:pic>
        <p:nvPicPr>
          <p:cNvPr id="123" name="Google Shape;123;p22"/>
          <p:cNvPicPr preferRelativeResize="0"/>
          <p:nvPr/>
        </p:nvPicPr>
        <p:blipFill>
          <a:blip r:embed="rId4">
            <a:alphaModFix/>
          </a:blip>
          <a:stretch>
            <a:fillRect/>
          </a:stretch>
        </p:blipFill>
        <p:spPr>
          <a:xfrm>
            <a:off x="5546149" y="0"/>
            <a:ext cx="3597852"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