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2918400" cx="43891200"/>
  <p:notesSz cx="6858000" cy="9144000"/>
  <p:embeddedFontLst>
    <p:embeddedFont>
      <p:font typeface="Roboto"/>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1808">
          <p15:clr>
            <a:srgbClr val="A4A3A4"/>
          </p15:clr>
        </p15:guide>
        <p15:guide id="3" pos="13824">
          <p15:clr>
            <a:srgbClr val="A4A3A4"/>
          </p15:clr>
        </p15:guide>
      </p15:sldGuideLst>
    </p:ext>
    <p:ext uri="GoogleSlidesCustomDataVersion2">
      <go:slidesCustomData xmlns:go="http://customooxmlschemas.google.com/" r:id="rId11" roundtripDataSignature="AMtx7mg6AjsFve2II0dDMdxoOTRguQLc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1808"/>
        <p:guide pos="13824"/>
      </p:guideLst>
    </p:cSldViewPr>
  </p:slideViewPr>
</p:viewP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regular.fntdata"/><Relationship Id="rId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 name="Google Shape;3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Image">
  <p:cSld name="Background Image">
    <p:spTree>
      <p:nvGrpSpPr>
        <p:cNvPr id="15" name="Shape 15"/>
        <p:cNvGrpSpPr/>
        <p:nvPr/>
      </p:nvGrpSpPr>
      <p:grpSpPr>
        <a:xfrm>
          <a:off x="0" y="0"/>
          <a:ext cx="0" cy="0"/>
          <a:chOff x="0" y="0"/>
          <a:chExt cx="0" cy="0"/>
        </a:xfrm>
      </p:grpSpPr>
      <p:cxnSp>
        <p:nvCxnSpPr>
          <p:cNvPr id="16" name="Google Shape;16;p3"/>
          <p:cNvCxnSpPr/>
          <p:nvPr/>
        </p:nvCxnSpPr>
        <p:spPr>
          <a:xfrm>
            <a:off x="1116906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7" name="Google Shape;17;p3"/>
          <p:cNvCxnSpPr/>
          <p:nvPr/>
        </p:nvCxnSpPr>
        <p:spPr>
          <a:xfrm>
            <a:off x="11307763" y="7009765"/>
            <a:ext cx="914400" cy="914400"/>
          </a:xfrm>
          <a:prstGeom prst="straightConnector1">
            <a:avLst/>
          </a:prstGeom>
          <a:noFill/>
          <a:ln>
            <a:noFill/>
          </a:ln>
        </p:spPr>
      </p:cxnSp>
      <p:cxnSp>
        <p:nvCxnSpPr>
          <p:cNvPr id="18" name="Google Shape;18;p3"/>
          <p:cNvCxnSpPr/>
          <p:nvPr/>
        </p:nvCxnSpPr>
        <p:spPr>
          <a:xfrm>
            <a:off x="21945600" y="6431836"/>
            <a:ext cx="0" cy="24886364"/>
          </a:xfrm>
          <a:prstGeom prst="straightConnector1">
            <a:avLst/>
          </a:prstGeom>
          <a:noFill/>
          <a:ln cap="flat" cmpd="tri" w="76200">
            <a:solidFill>
              <a:schemeClr val="dk1"/>
            </a:solidFill>
            <a:prstDash val="solid"/>
            <a:round/>
            <a:headEnd len="med" w="med" type="oval"/>
            <a:tailEnd len="med" w="med" type="oval"/>
          </a:ln>
        </p:spPr>
      </p:cxnSp>
      <p:cxnSp>
        <p:nvCxnSpPr>
          <p:cNvPr id="19" name="Google Shape;19;p3"/>
          <p:cNvCxnSpPr/>
          <p:nvPr/>
        </p:nvCxnSpPr>
        <p:spPr>
          <a:xfrm>
            <a:off x="32577212" y="6431836"/>
            <a:ext cx="0" cy="24886364"/>
          </a:xfrm>
          <a:prstGeom prst="straightConnector1">
            <a:avLst/>
          </a:prstGeom>
          <a:noFill/>
          <a:ln cap="flat" cmpd="tri" w="88900">
            <a:solidFill>
              <a:schemeClr val="dk1"/>
            </a:solidFill>
            <a:prstDash val="solid"/>
            <a:round/>
            <a:headEnd len="med" w="med" type="oval"/>
            <a:tailEnd len="med" w="med" type="oval"/>
          </a:ln>
        </p:spPr>
      </p:cxnSp>
      <p:sp>
        <p:nvSpPr>
          <p:cNvPr id="20" name="Google Shape;20;p3"/>
          <p:cNvSpPr txBox="1"/>
          <p:nvPr>
            <p:ph idx="1" type="body"/>
          </p:nvPr>
        </p:nvSpPr>
        <p:spPr>
          <a:xfrm>
            <a:off x="914400" y="6644640"/>
            <a:ext cx="9798050" cy="148742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1" name="Google Shape;21;p3"/>
          <p:cNvSpPr/>
          <p:nvPr>
            <p:ph idx="2" type="pic"/>
          </p:nvPr>
        </p:nvSpPr>
        <p:spPr>
          <a:xfrm>
            <a:off x="914400" y="21843852"/>
            <a:ext cx="9798050" cy="7452360"/>
          </a:xfrm>
          <a:prstGeom prst="rect">
            <a:avLst/>
          </a:prstGeom>
          <a:solidFill>
            <a:srgbClr val="D8D8D8"/>
          </a:solidFill>
          <a:ln>
            <a:noFill/>
          </a:ln>
        </p:spPr>
      </p:sp>
      <p:sp>
        <p:nvSpPr>
          <p:cNvPr id="22" name="Google Shape;22;p3"/>
          <p:cNvSpPr/>
          <p:nvPr>
            <p:ph idx="3" type="pic"/>
          </p:nvPr>
        </p:nvSpPr>
        <p:spPr>
          <a:xfrm>
            <a:off x="33046966" y="17186910"/>
            <a:ext cx="9798050" cy="7452360"/>
          </a:xfrm>
          <a:prstGeom prst="rect">
            <a:avLst/>
          </a:prstGeom>
          <a:solidFill>
            <a:srgbClr val="D8D8D8"/>
          </a:solidFill>
          <a:ln>
            <a:noFill/>
          </a:ln>
        </p:spPr>
      </p:sp>
      <p:sp>
        <p:nvSpPr>
          <p:cNvPr id="23" name="Google Shape;23;p3"/>
          <p:cNvSpPr txBox="1"/>
          <p:nvPr>
            <p:ph idx="4" type="body"/>
          </p:nvPr>
        </p:nvSpPr>
        <p:spPr>
          <a:xfrm>
            <a:off x="11674474" y="6644640"/>
            <a:ext cx="9798050" cy="2292096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4" name="Google Shape;24;p3"/>
          <p:cNvSpPr txBox="1"/>
          <p:nvPr>
            <p:ph idx="5" type="body"/>
          </p:nvPr>
        </p:nvSpPr>
        <p:spPr>
          <a:xfrm>
            <a:off x="22516542" y="6705600"/>
            <a:ext cx="9448423" cy="664464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5" name="Google Shape;25;p3"/>
          <p:cNvSpPr txBox="1"/>
          <p:nvPr>
            <p:ph idx="6" type="body"/>
          </p:nvPr>
        </p:nvSpPr>
        <p:spPr>
          <a:xfrm>
            <a:off x="33046966" y="6705600"/>
            <a:ext cx="9798050" cy="993648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6" name="Google Shape;26;p3"/>
          <p:cNvSpPr txBox="1"/>
          <p:nvPr>
            <p:ph idx="7" type="body"/>
          </p:nvPr>
        </p:nvSpPr>
        <p:spPr>
          <a:xfrm>
            <a:off x="33046966" y="25130235"/>
            <a:ext cx="9798050" cy="4252487"/>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7" name="Google Shape;27;p3"/>
          <p:cNvSpPr/>
          <p:nvPr>
            <p:ph idx="8" type="chart"/>
          </p:nvPr>
        </p:nvSpPr>
        <p:spPr>
          <a:xfrm>
            <a:off x="22513521" y="14194529"/>
            <a:ext cx="9454334" cy="694213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854"/>
              </a:spcBef>
              <a:spcAft>
                <a:spcPts val="0"/>
              </a:spcAft>
              <a:buClr>
                <a:schemeClr val="dk1"/>
              </a:buClr>
              <a:buSzPts val="2392"/>
              <a:buFont typeface="Arial"/>
              <a:buChar char="•"/>
              <a:defRPr b="0" i="0" sz="2392" u="none" cap="none" strike="noStrike">
                <a:solidFill>
                  <a:schemeClr val="dk1"/>
                </a:solidFill>
                <a:latin typeface="Arial"/>
                <a:ea typeface="Arial"/>
                <a:cs typeface="Arial"/>
                <a:sym typeface="Arial"/>
              </a:defRPr>
            </a:lvl1pPr>
            <a:lvl2pPr lvl="1" marR="0" rtl="0" algn="l">
              <a:lnSpc>
                <a:spcPct val="90000"/>
              </a:lnSpc>
              <a:spcBef>
                <a:spcPts val="427"/>
              </a:spcBef>
              <a:spcAft>
                <a:spcPts val="0"/>
              </a:spcAft>
              <a:buClr>
                <a:schemeClr val="dk1"/>
              </a:buClr>
              <a:buSzPts val="2050"/>
              <a:buFont typeface="Arial"/>
              <a:buChar char="•"/>
              <a:defRPr b="0" i="0" sz="2050" u="none" cap="none" strike="noStrike">
                <a:solidFill>
                  <a:schemeClr val="dk1"/>
                </a:solidFill>
                <a:latin typeface="Arial"/>
                <a:ea typeface="Arial"/>
                <a:cs typeface="Arial"/>
                <a:sym typeface="Arial"/>
              </a:defRPr>
            </a:lvl2pPr>
            <a:lvl3pPr lvl="2" marR="0" rtl="0" algn="l">
              <a:lnSpc>
                <a:spcPct val="90000"/>
              </a:lnSpc>
              <a:spcBef>
                <a:spcPts val="427"/>
              </a:spcBef>
              <a:spcAft>
                <a:spcPts val="0"/>
              </a:spcAft>
              <a:buClr>
                <a:schemeClr val="dk1"/>
              </a:buClr>
              <a:buSzPts val="1708"/>
              <a:buFont typeface="Arial"/>
              <a:buChar char="•"/>
              <a:defRPr b="0" i="0" sz="1708" u="none" cap="none" strike="noStrike">
                <a:solidFill>
                  <a:schemeClr val="dk1"/>
                </a:solidFill>
                <a:latin typeface="Arial"/>
                <a:ea typeface="Arial"/>
                <a:cs typeface="Arial"/>
                <a:sym typeface="Arial"/>
              </a:defRPr>
            </a:lvl3pPr>
            <a:lvl4pPr lvl="3"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4pPr>
            <a:lvl5pPr lvl="4"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5pPr>
            <a:lvl6pPr lvl="5"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lvl="6"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lvl="7"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lvl="8"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
        <p:nvSpPr>
          <p:cNvPr id="28" name="Google Shape;28;p3"/>
          <p:cNvSpPr txBox="1"/>
          <p:nvPr>
            <p:ph idx="9" type="body"/>
          </p:nvPr>
        </p:nvSpPr>
        <p:spPr>
          <a:xfrm>
            <a:off x="22513522" y="21847581"/>
            <a:ext cx="9417420" cy="7596100"/>
          </a:xfrm>
          <a:prstGeom prst="rect">
            <a:avLst/>
          </a:prstGeom>
          <a:noFill/>
          <a:ln>
            <a:noFill/>
          </a:ln>
        </p:spPr>
        <p:txBody>
          <a:bodyPr anchorCtr="0" anchor="t" bIns="45700" lIns="91425" spcFirstLastPara="1" rIns="91425" wrap="square" tIns="45700">
            <a:noAutofit/>
          </a:bodyPr>
          <a:lstStyle>
            <a:lvl1pPr indent="-380492" lvl="0" marL="4572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1pPr>
            <a:lvl2pPr indent="-380492" lvl="1" marL="9144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2pPr>
            <a:lvl3pPr indent="-380492" lvl="2" marL="13716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3pPr>
            <a:lvl4pPr indent="-380492" lvl="3" marL="1828800" marR="0" rtl="0" algn="l">
              <a:lnSpc>
                <a:spcPct val="164255"/>
              </a:lnSpc>
              <a:spcBef>
                <a:spcPts val="0"/>
              </a:spcBef>
              <a:spcAft>
                <a:spcPts val="0"/>
              </a:spcAft>
              <a:buClr>
                <a:srgbClr val="7F7F7F"/>
              </a:buClr>
              <a:buSzPts val="2392"/>
              <a:buFont typeface="Arial"/>
              <a:buChar char="•"/>
              <a:defRPr b="0" i="0" sz="2392" u="none" cap="none" strike="noStrike">
                <a:solidFill>
                  <a:srgbClr val="7F7F7F"/>
                </a:solidFill>
                <a:latin typeface="Arial"/>
                <a:ea typeface="Arial"/>
                <a:cs typeface="Arial"/>
                <a:sym typeface="Arial"/>
              </a:defRPr>
            </a:lvl4pPr>
            <a:lvl5pPr indent="-380492" lvl="4" marL="2286000" marR="0" rtl="0" algn="l">
              <a:lnSpc>
                <a:spcPct val="164255"/>
              </a:lnSpc>
              <a:spcBef>
                <a:spcPts val="0"/>
              </a:spcBef>
              <a:spcAft>
                <a:spcPts val="0"/>
              </a:spcAft>
              <a:buClr>
                <a:srgbClr val="245EAC"/>
              </a:buClr>
              <a:buSzPts val="2392"/>
              <a:buFont typeface="Arial"/>
              <a:buChar char="•"/>
              <a:defRPr b="0" i="0" sz="2392" u="none" cap="none" strike="noStrike">
                <a:solidFill>
                  <a:srgbClr val="7F7F7F"/>
                </a:solidFill>
                <a:latin typeface="Arial"/>
                <a:ea typeface="Arial"/>
                <a:cs typeface="Arial"/>
                <a:sym typeface="Arial"/>
              </a:defRPr>
            </a:lvl5pPr>
            <a:lvl6pPr indent="-326263" lvl="5" marL="27432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6pPr>
            <a:lvl7pPr indent="-326263" lvl="6" marL="32004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7pPr>
            <a:lvl8pPr indent="-326263" lvl="7" marL="36576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8pPr>
            <a:lvl9pPr indent="-326263" lvl="8" marL="4114800" marR="0" rtl="0" algn="l">
              <a:lnSpc>
                <a:spcPct val="90000"/>
              </a:lnSpc>
              <a:spcBef>
                <a:spcPts val="427"/>
              </a:spcBef>
              <a:spcAft>
                <a:spcPts val="0"/>
              </a:spcAft>
              <a:buClr>
                <a:schemeClr val="dk1"/>
              </a:buClr>
              <a:buSzPts val="1538"/>
              <a:buFont typeface="Arial"/>
              <a:buChar char="•"/>
              <a:defRPr b="0" i="0" sz="1538" u="none" cap="none" strike="noStrike">
                <a:solidFill>
                  <a:schemeClr val="dk1"/>
                </a:solidFill>
                <a:latin typeface="Arial"/>
                <a:ea typeface="Arial"/>
                <a:cs typeface="Arial"/>
                <a:sym typeface="Arial"/>
              </a:defRPr>
            </a:lvl9pPr>
          </a:lstStyle>
          <a:p/>
        </p:txBody>
      </p:sp>
    </p:spTree>
  </p:cSld>
  <p:clrMapOvr>
    <a:masterClrMapping/>
  </p:clrMapOvr>
  <p:extLst>
    <p:ext uri="{DCECCB84-F9BA-43D5-87BE-67443E8EF086}">
      <p15:sldGuideLst>
        <p15:guide id="1" orient="horz" pos="202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p:nvPr/>
        </p:nvSpPr>
        <p:spPr>
          <a:xfrm>
            <a:off x="0" y="0"/>
            <a:ext cx="43891200" cy="54864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sp>
        <p:nvSpPr>
          <p:cNvPr id="7" name="Google Shape;7;p2"/>
          <p:cNvSpPr/>
          <p:nvPr/>
        </p:nvSpPr>
        <p:spPr>
          <a:xfrm>
            <a:off x="0" y="5257801"/>
            <a:ext cx="43891200" cy="265176"/>
          </a:xfrm>
          <a:prstGeom prst="rect">
            <a:avLst/>
          </a:prstGeom>
          <a:solidFill>
            <a:srgbClr val="8D506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258"/>
              <a:buFont typeface="Arial"/>
              <a:buNone/>
            </a:pPr>
            <a:r>
              <a:t/>
            </a:r>
            <a:endParaRPr b="0" i="0" sz="7258" u="none" cap="none" strike="noStrike">
              <a:solidFill>
                <a:schemeClr val="lt1"/>
              </a:solidFill>
              <a:latin typeface="Arial"/>
              <a:ea typeface="Arial"/>
              <a:cs typeface="Arial"/>
              <a:sym typeface="Arial"/>
            </a:endParaRPr>
          </a:p>
        </p:txBody>
      </p:sp>
      <p:sp>
        <p:nvSpPr>
          <p:cNvPr id="8" name="Google Shape;8;p2"/>
          <p:cNvSpPr/>
          <p:nvPr/>
        </p:nvSpPr>
        <p:spPr>
          <a:xfrm>
            <a:off x="0" y="31470600"/>
            <a:ext cx="43891200" cy="1447800"/>
          </a:xfrm>
          <a:prstGeom prst="rect">
            <a:avLst/>
          </a:prstGeom>
          <a:solidFill>
            <a:srgbClr val="5D002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900"/>
              <a:buFont typeface="Arial"/>
              <a:buNone/>
            </a:pPr>
            <a:r>
              <a:t/>
            </a:r>
            <a:endParaRPr b="0" i="0" sz="2900" u="none" cap="none" strike="noStrike">
              <a:solidFill>
                <a:schemeClr val="dk1"/>
              </a:solidFill>
              <a:latin typeface="Arial"/>
              <a:ea typeface="Arial"/>
              <a:cs typeface="Arial"/>
              <a:sym typeface="Arial"/>
            </a:endParaRPr>
          </a:p>
        </p:txBody>
      </p:sp>
      <p:cxnSp>
        <p:nvCxnSpPr>
          <p:cNvPr id="9" name="Google Shape;9;p2"/>
          <p:cNvCxnSpPr/>
          <p:nvPr/>
        </p:nvCxnSpPr>
        <p:spPr>
          <a:xfrm>
            <a:off x="31543262" y="30837464"/>
            <a:ext cx="0" cy="1588169"/>
          </a:xfrm>
          <a:prstGeom prst="straightConnector1">
            <a:avLst/>
          </a:prstGeom>
          <a:noFill/>
          <a:ln cap="flat" cmpd="sng" w="25400">
            <a:solidFill>
              <a:schemeClr val="lt1"/>
            </a:solidFill>
            <a:prstDash val="dash"/>
            <a:miter lim="800000"/>
            <a:headEnd len="sm" w="sm" type="none"/>
            <a:tailEnd len="sm" w="sm" type="none"/>
          </a:ln>
        </p:spPr>
      </p:cxnSp>
      <p:pic>
        <p:nvPicPr>
          <p:cNvPr id="10" name="Google Shape;10;p2"/>
          <p:cNvPicPr preferRelativeResize="0"/>
          <p:nvPr/>
        </p:nvPicPr>
        <p:blipFill rotWithShape="1">
          <a:blip r:embed="rId1">
            <a:alphaModFix/>
          </a:blip>
          <a:srcRect b="0" l="0" r="0" t="0"/>
          <a:stretch/>
        </p:blipFill>
        <p:spPr>
          <a:xfrm>
            <a:off x="1" y="0"/>
            <a:ext cx="37322118" cy="2503724"/>
          </a:xfrm>
          <a:prstGeom prst="rect">
            <a:avLst/>
          </a:prstGeom>
          <a:noFill/>
          <a:ln>
            <a:noFill/>
          </a:ln>
        </p:spPr>
      </p:pic>
      <p:pic>
        <p:nvPicPr>
          <p:cNvPr id="11" name="Google Shape;11;p2"/>
          <p:cNvPicPr preferRelativeResize="0"/>
          <p:nvPr/>
        </p:nvPicPr>
        <p:blipFill rotWithShape="1">
          <a:blip r:embed="rId1">
            <a:alphaModFix/>
          </a:blip>
          <a:srcRect b="0" l="65059" r="0" t="0"/>
          <a:stretch/>
        </p:blipFill>
        <p:spPr>
          <a:xfrm>
            <a:off x="1" y="31434024"/>
            <a:ext cx="43939859" cy="1471433"/>
          </a:xfrm>
          <a:prstGeom prst="rect">
            <a:avLst/>
          </a:prstGeom>
          <a:noFill/>
          <a:ln>
            <a:noFill/>
          </a:ln>
        </p:spPr>
      </p:pic>
      <p:pic>
        <p:nvPicPr>
          <p:cNvPr id="12" name="Google Shape;12;p2"/>
          <p:cNvPicPr preferRelativeResize="0"/>
          <p:nvPr/>
        </p:nvPicPr>
        <p:blipFill rotWithShape="1">
          <a:blip r:embed="rId1">
            <a:alphaModFix/>
          </a:blip>
          <a:srcRect b="0" l="65059" r="0" t="0"/>
          <a:stretch/>
        </p:blipFill>
        <p:spPr>
          <a:xfrm>
            <a:off x="1" y="2503724"/>
            <a:ext cx="43891201" cy="2982676"/>
          </a:xfrm>
          <a:prstGeom prst="rect">
            <a:avLst/>
          </a:prstGeom>
          <a:noFill/>
          <a:ln>
            <a:noFill/>
          </a:ln>
        </p:spPr>
      </p:pic>
      <p:pic>
        <p:nvPicPr>
          <p:cNvPr id="13" name="Google Shape;13;p2"/>
          <p:cNvPicPr preferRelativeResize="0"/>
          <p:nvPr/>
        </p:nvPicPr>
        <p:blipFill rotWithShape="1">
          <a:blip r:embed="rId1">
            <a:alphaModFix/>
          </a:blip>
          <a:srcRect b="0" l="65059" r="0" t="0"/>
          <a:stretch/>
        </p:blipFill>
        <p:spPr>
          <a:xfrm>
            <a:off x="36157168" y="0"/>
            <a:ext cx="7734033" cy="2982676"/>
          </a:xfrm>
          <a:prstGeom prst="rect">
            <a:avLst/>
          </a:prstGeom>
          <a:noFill/>
          <a:ln>
            <a:noFill/>
          </a:ln>
        </p:spPr>
      </p:pic>
      <p:pic>
        <p:nvPicPr>
          <p:cNvPr id="14" name="Google Shape;14;p2"/>
          <p:cNvPicPr preferRelativeResize="0"/>
          <p:nvPr/>
        </p:nvPicPr>
        <p:blipFill rotWithShape="1">
          <a:blip r:embed="rId1">
            <a:alphaModFix/>
          </a:blip>
          <a:srcRect b="0" l="65059" r="0" t="0"/>
          <a:stretch/>
        </p:blipFill>
        <p:spPr>
          <a:xfrm>
            <a:off x="1" y="31470601"/>
            <a:ext cx="43891201" cy="9550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4.jpg"/><Relationship Id="rId10" Type="http://schemas.openxmlformats.org/officeDocument/2006/relationships/image" Target="../media/image4.png"/><Relationship Id="rId13" Type="http://schemas.openxmlformats.org/officeDocument/2006/relationships/image" Target="../media/image12.jpg"/><Relationship Id="rId12" Type="http://schemas.openxmlformats.org/officeDocument/2006/relationships/image" Target="../media/image13.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9" Type="http://schemas.openxmlformats.org/officeDocument/2006/relationships/image" Target="../media/image7.png"/><Relationship Id="rId1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11.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 name="Shape 32"/>
        <p:cNvGrpSpPr/>
        <p:nvPr/>
      </p:nvGrpSpPr>
      <p:grpSpPr>
        <a:xfrm>
          <a:off x="0" y="0"/>
          <a:ext cx="0" cy="0"/>
          <a:chOff x="0" y="0"/>
          <a:chExt cx="0" cy="0"/>
        </a:xfrm>
      </p:grpSpPr>
      <p:sp>
        <p:nvSpPr>
          <p:cNvPr id="33" name="Google Shape;33;p1"/>
          <p:cNvSpPr/>
          <p:nvPr/>
        </p:nvSpPr>
        <p:spPr>
          <a:xfrm>
            <a:off x="1688825" y="1207050"/>
            <a:ext cx="40679649" cy="3423704"/>
          </a:xfrm>
          <a:prstGeom prst="rect">
            <a:avLst/>
          </a:prstGeom>
          <a:noFill/>
          <a:ln>
            <a:noFill/>
          </a:ln>
        </p:spPr>
        <p:txBody>
          <a:bodyPr anchorCtr="0" anchor="t" bIns="38950" lIns="77925" spcFirstLastPara="1" rIns="77925" wrap="square" tIns="38950">
            <a:spAutoFit/>
          </a:bodyPr>
          <a:lstStyle/>
          <a:p>
            <a:pPr indent="0" lvl="0" marL="0" marR="0" rtl="0" algn="ctr">
              <a:lnSpc>
                <a:spcPct val="100000"/>
              </a:lnSpc>
              <a:spcBef>
                <a:spcPts val="0"/>
              </a:spcBef>
              <a:spcAft>
                <a:spcPts val="0"/>
              </a:spcAft>
              <a:buClr>
                <a:srgbClr val="000000"/>
              </a:buClr>
              <a:buSzPts val="8800"/>
              <a:buFont typeface="Arial"/>
              <a:buNone/>
            </a:pPr>
            <a:r>
              <a:rPr b="1" lang="en-US" sz="8800">
                <a:solidFill>
                  <a:schemeClr val="lt1"/>
                </a:solidFill>
              </a:rPr>
              <a:t>Livestock Gas Monitor</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513"/>
              </a:spcBef>
              <a:spcAft>
                <a:spcPts val="0"/>
              </a:spcAft>
              <a:buClr>
                <a:srgbClr val="000000"/>
              </a:buClr>
              <a:buSzPts val="5400"/>
              <a:buFont typeface="Arial"/>
              <a:buNone/>
            </a:pPr>
            <a:r>
              <a:rPr b="1" lang="en-US" sz="5400">
                <a:solidFill>
                  <a:schemeClr val="lt1"/>
                </a:solidFill>
              </a:rPr>
              <a:t>Matthew Owen</a:t>
            </a:r>
            <a:r>
              <a:rPr b="1" i="0" lang="en-US" sz="5400" u="none" cap="none" strike="noStrike">
                <a:solidFill>
                  <a:schemeClr val="lt1"/>
                </a:solidFill>
                <a:latin typeface="Arial"/>
                <a:ea typeface="Arial"/>
                <a:cs typeface="Arial"/>
                <a:sym typeface="Arial"/>
              </a:rPr>
              <a:t>, </a:t>
            </a:r>
            <a:r>
              <a:rPr b="1" lang="en-US" sz="5400">
                <a:solidFill>
                  <a:schemeClr val="lt1"/>
                </a:solidFill>
              </a:rPr>
              <a:t>Joaquin Salas</a:t>
            </a:r>
            <a:r>
              <a:rPr b="1" i="0" lang="en-US" sz="5400" u="none" cap="none" strike="noStrike">
                <a:solidFill>
                  <a:schemeClr val="lt1"/>
                </a:solidFill>
                <a:latin typeface="Arial"/>
                <a:ea typeface="Arial"/>
                <a:cs typeface="Arial"/>
                <a:sym typeface="Arial"/>
              </a:rPr>
              <a:t>,</a:t>
            </a:r>
            <a:r>
              <a:rPr b="1" lang="en-US" sz="5400">
                <a:solidFill>
                  <a:schemeClr val="lt1"/>
                </a:solidFill>
              </a:rPr>
              <a:t> Tanmay Sarkar, Blake Schwartzkopf</a:t>
            </a:r>
            <a:endParaRPr b="1" i="0" sz="5400" u="none" cap="none" strike="noStrike">
              <a:solidFill>
                <a:schemeClr val="lt1"/>
              </a:solidFill>
              <a:latin typeface="Arial"/>
              <a:ea typeface="Arial"/>
              <a:cs typeface="Arial"/>
              <a:sym typeface="Arial"/>
            </a:endParaRPr>
          </a:p>
          <a:p>
            <a:pPr indent="0" lvl="0" marL="0" marR="0" rtl="0" algn="ctr">
              <a:lnSpc>
                <a:spcPct val="100000"/>
              </a:lnSpc>
              <a:spcBef>
                <a:spcPts val="2051"/>
              </a:spcBef>
              <a:spcAft>
                <a:spcPts val="0"/>
              </a:spcAft>
              <a:buClr>
                <a:srgbClr val="000000"/>
              </a:buClr>
              <a:buSzPts val="5400"/>
              <a:buFont typeface="Arial"/>
              <a:buNone/>
            </a:pPr>
            <a:r>
              <a:rPr b="1" lang="en-US" sz="5400">
                <a:solidFill>
                  <a:schemeClr val="lt1"/>
                </a:solidFill>
              </a:rPr>
              <a:t>Dr. John Lusher II</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914400" y="7003709"/>
            <a:ext cx="9829801" cy="473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77"/>
              <a:buFont typeface="Arial"/>
              <a:buNone/>
            </a:pPr>
            <a:r>
              <a:t/>
            </a:r>
            <a:endParaRPr b="0" i="0" sz="2477" u="none" cap="none" strike="noStrike">
              <a:solidFill>
                <a:schemeClr val="dk1"/>
              </a:solidFill>
              <a:latin typeface="Arial"/>
              <a:ea typeface="Arial"/>
              <a:cs typeface="Arial"/>
              <a:sym typeface="Arial"/>
            </a:endParaRPr>
          </a:p>
        </p:txBody>
      </p:sp>
      <p:cxnSp>
        <p:nvCxnSpPr>
          <p:cNvPr id="35" name="Google Shape;35;p1"/>
          <p:cNvCxnSpPr/>
          <p:nvPr/>
        </p:nvCxnSpPr>
        <p:spPr>
          <a:xfrm>
            <a:off x="913264" y="11892757"/>
            <a:ext cx="9784200" cy="0"/>
          </a:xfrm>
          <a:prstGeom prst="straightConnector1">
            <a:avLst/>
          </a:prstGeom>
          <a:noFill/>
          <a:ln cap="flat" cmpd="sng" w="25400">
            <a:solidFill>
              <a:schemeClr val="dk1"/>
            </a:solidFill>
            <a:prstDash val="dash"/>
            <a:round/>
            <a:headEnd len="sm" w="sm" type="none"/>
            <a:tailEnd len="sm" w="sm" type="none"/>
          </a:ln>
        </p:spPr>
      </p:cxnSp>
      <p:cxnSp>
        <p:nvCxnSpPr>
          <p:cNvPr id="36" name="Google Shape;36;p1"/>
          <p:cNvCxnSpPr/>
          <p:nvPr/>
        </p:nvCxnSpPr>
        <p:spPr>
          <a:xfrm>
            <a:off x="33068730" y="23750850"/>
            <a:ext cx="9482400" cy="0"/>
          </a:xfrm>
          <a:prstGeom prst="straightConnector1">
            <a:avLst/>
          </a:prstGeom>
          <a:noFill/>
          <a:ln cap="flat" cmpd="sng" w="25400">
            <a:solidFill>
              <a:schemeClr val="dk1"/>
            </a:solidFill>
            <a:prstDash val="dash"/>
            <a:round/>
            <a:headEnd len="sm" w="sm" type="none"/>
            <a:tailEnd len="sm" w="sm" type="none"/>
          </a:ln>
        </p:spPr>
      </p:cxnSp>
      <p:sp>
        <p:nvSpPr>
          <p:cNvPr id="37" name="Google Shape;37;p1"/>
          <p:cNvSpPr txBox="1"/>
          <p:nvPr/>
        </p:nvSpPr>
        <p:spPr>
          <a:xfrm>
            <a:off x="1107688" y="6932975"/>
            <a:ext cx="9667800" cy="45609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Problem Definition</a:t>
            </a:r>
            <a:endParaRPr b="0" i="0" sz="1400" u="none" cap="none" strike="noStrike">
              <a:solidFill>
                <a:srgbClr val="000000"/>
              </a:solidFill>
              <a:latin typeface="Arial"/>
              <a:ea typeface="Arial"/>
              <a:cs typeface="Arial"/>
              <a:sym typeface="Arial"/>
            </a:endParaRPr>
          </a:p>
          <a:p>
            <a:pPr indent="0" lvl="0" marL="0" marR="0" rtl="0" algn="l">
              <a:lnSpc>
                <a:spcPct val="147368"/>
              </a:lnSpc>
              <a:spcBef>
                <a:spcPts val="1200"/>
              </a:spcBef>
              <a:spcAft>
                <a:spcPts val="0"/>
              </a:spcAft>
              <a:buClr>
                <a:srgbClr val="000000"/>
              </a:buClr>
              <a:buSzPts val="3800"/>
              <a:buFont typeface="Arial"/>
              <a:buNone/>
            </a:pPr>
            <a:r>
              <a:rPr lang="en-US" sz="2800"/>
              <a:t>Animal farms often experience a buildup of harmful gases that can </a:t>
            </a:r>
            <a:r>
              <a:rPr lang="en-US" sz="2800"/>
              <a:t>threaten</a:t>
            </a:r>
            <a:r>
              <a:rPr lang="en-US" sz="2800"/>
              <a:t> the </a:t>
            </a:r>
            <a:r>
              <a:rPr lang="en-US" sz="2800"/>
              <a:t>health</a:t>
            </a:r>
            <a:r>
              <a:rPr lang="en-US" sz="2800"/>
              <a:t> of both workers and animals. We were tasked with</a:t>
            </a:r>
            <a:r>
              <a:rPr lang="en-US" sz="2800"/>
              <a:t> designing and implementing a durable, real-time gas monitoring system that can track harmful gases in animal farms. The gases monitored are Ammonia, Hydrogen Sulfide, Carbon Dioxide, and Methane.</a:t>
            </a:r>
            <a:endParaRPr b="0" i="0" sz="2800" u="none" cap="none" strike="noStrike">
              <a:solidFill>
                <a:srgbClr val="000000"/>
              </a:solidFill>
              <a:latin typeface="Arial"/>
              <a:ea typeface="Arial"/>
              <a:cs typeface="Arial"/>
              <a:sym typeface="Arial"/>
            </a:endParaRPr>
          </a:p>
        </p:txBody>
      </p:sp>
      <p:sp>
        <p:nvSpPr>
          <p:cNvPr id="38" name="Google Shape;38;p1"/>
          <p:cNvSpPr txBox="1"/>
          <p:nvPr/>
        </p:nvSpPr>
        <p:spPr>
          <a:xfrm>
            <a:off x="1010725" y="12102550"/>
            <a:ext cx="9784200" cy="192414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Methodology</a:t>
            </a:r>
            <a:endParaRPr b="1" i="0" sz="4800" u="sng" cap="none" strike="noStrike">
              <a:solidFill>
                <a:srgbClr val="5D0025"/>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Our project is broken into 4 different subsystems, power, sensors, microcontroller &amp; wireless communication, and UI</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a:t>
            </a:r>
            <a:endParaRPr sz="2800">
              <a:solidFill>
                <a:schemeClr val="dk1"/>
              </a:solidFill>
            </a:endParaRPr>
          </a:p>
          <a:p>
            <a:pPr indent="0" lvl="0" marL="0" rtl="0" algn="ctr">
              <a:spcBef>
                <a:spcPts val="0"/>
              </a:spcBef>
              <a:spcAft>
                <a:spcPts val="0"/>
              </a:spcAft>
              <a:buClr>
                <a:srgbClr val="000000"/>
              </a:buClr>
              <a:buSzPts val="2800"/>
              <a:buFont typeface="Arial"/>
              <a:buNone/>
            </a:pPr>
            <a:r>
              <a:rPr i="1" lang="en-US" sz="2800">
                <a:solidFill>
                  <a:schemeClr val="dk1"/>
                </a:solidFill>
              </a:rPr>
              <a:t>Figure 1. Subsystem breakdown block diagram.  </a:t>
            </a:r>
            <a:endParaRPr b="1" sz="3600" u="sng">
              <a:solidFill>
                <a:schemeClr val="dk2"/>
              </a:solidFill>
            </a:endParaRPr>
          </a:p>
          <a:p>
            <a:pPr indent="0" lvl="0" marL="0" marR="0" rtl="0" algn="l">
              <a:lnSpc>
                <a:spcPct val="115000"/>
              </a:lnSpc>
              <a:spcBef>
                <a:spcPts val="1200"/>
              </a:spcBef>
              <a:spcAft>
                <a:spcPts val="0"/>
              </a:spcAft>
              <a:buClr>
                <a:srgbClr val="000000"/>
              </a:buClr>
              <a:buSzPts val="2800"/>
              <a:buFont typeface="Arial"/>
              <a:buNone/>
            </a:pPr>
            <a:r>
              <a:rPr b="1" lang="en-US" sz="3600" u="sng">
                <a:solidFill>
                  <a:schemeClr val="dk2"/>
                </a:solidFill>
              </a:rPr>
              <a:t>Power</a:t>
            </a:r>
            <a:r>
              <a:rPr i="1" lang="en-US" sz="2800">
                <a:solidFill>
                  <a:schemeClr val="dk1"/>
                </a:solidFill>
              </a:rPr>
              <a:t>  </a:t>
            </a:r>
            <a:endParaRPr b="1" sz="3600" u="sng">
              <a:solidFill>
                <a:schemeClr val="dk2"/>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120V AC sent to a transformer that outputs 12V AC. </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Printed circuit board (PCB) rectifies AC to DC</a:t>
            </a:r>
            <a:endParaRPr sz="2800">
              <a:solidFill>
                <a:schemeClr val="dk1"/>
              </a:solidFill>
            </a:endParaRPr>
          </a:p>
          <a:p>
            <a:pPr indent="0" lvl="0" marL="0" rtl="0" algn="l">
              <a:lnSpc>
                <a:spcPct val="115000"/>
              </a:lnSpc>
              <a:spcBef>
                <a:spcPts val="1200"/>
              </a:spcBef>
              <a:spcAft>
                <a:spcPts val="0"/>
              </a:spcAft>
              <a:buClr>
                <a:srgbClr val="000000"/>
              </a:buClr>
              <a:buSzPts val="2800"/>
              <a:buFont typeface="Arial"/>
              <a:buNone/>
            </a:pPr>
            <a:r>
              <a:rPr lang="en-US" sz="2800">
                <a:solidFill>
                  <a:schemeClr val="dk1"/>
                </a:solidFill>
              </a:rPr>
              <a:t>• Buck-boost regulators and filter capacitors convert voltage to 3.3V, 5V, and -8V with current up to 1A</a:t>
            </a:r>
            <a:endParaRPr sz="2800">
              <a:solidFill>
                <a:schemeClr val="dk1"/>
              </a:solidFill>
            </a:endParaRPr>
          </a:p>
          <a:p>
            <a:pPr indent="0" lvl="0" marL="0" rtl="0" algn="l">
              <a:lnSpc>
                <a:spcPct val="115000"/>
              </a:lnSpc>
              <a:spcBef>
                <a:spcPts val="1200"/>
              </a:spcBef>
              <a:spcAft>
                <a:spcPts val="0"/>
              </a:spcAft>
              <a:buClr>
                <a:srgbClr val="000000"/>
              </a:buClr>
              <a:buSzPts val="2800"/>
              <a:buFont typeface="Arial"/>
              <a:buNone/>
            </a:pPr>
            <a:r>
              <a:rPr b="1" lang="en-US" sz="3600" u="sng">
                <a:solidFill>
                  <a:schemeClr val="dk2"/>
                </a:solidFill>
              </a:rPr>
              <a:t>Sensors</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Designed PCB with 3 analog sensors, 2 I2C sensors, ADC, and microcontroller</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Determined gas concentrations from voltage detected</a:t>
            </a:r>
            <a:endParaRPr sz="2800">
              <a:solidFill>
                <a:schemeClr val="dk1"/>
              </a:solidFill>
            </a:endParaRPr>
          </a:p>
          <a:p>
            <a:pPr indent="0" lvl="0" marL="0" rtl="0" algn="l">
              <a:lnSpc>
                <a:spcPct val="115000"/>
              </a:lnSpc>
              <a:spcBef>
                <a:spcPts val="1200"/>
              </a:spcBef>
              <a:spcAft>
                <a:spcPts val="0"/>
              </a:spcAft>
              <a:buClr>
                <a:srgbClr val="000000"/>
              </a:buClr>
              <a:buSzPts val="2800"/>
              <a:buFont typeface="Arial"/>
              <a:buNone/>
            </a:pPr>
            <a:r>
              <a:rPr b="1" lang="en-US" sz="3600" u="sng">
                <a:solidFill>
                  <a:schemeClr val="dk2"/>
                </a:solidFill>
              </a:rPr>
              <a:t>Microcontroller + Wireless Communication</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Programmed microcontroller to interface with gas sensors</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Transmitted real-time sensor data to AWS IoT over Wi-Fi using MQTT protocol</a:t>
            </a:r>
            <a:endParaRPr b="1" sz="3600" u="sng">
              <a:solidFill>
                <a:schemeClr val="dk2"/>
              </a:solidFill>
            </a:endParaRPr>
          </a:p>
          <a:p>
            <a:pPr indent="0" lvl="0" marL="0" marR="0" rtl="0" algn="l">
              <a:lnSpc>
                <a:spcPct val="115000"/>
              </a:lnSpc>
              <a:spcBef>
                <a:spcPts val="1200"/>
              </a:spcBef>
              <a:spcAft>
                <a:spcPts val="0"/>
              </a:spcAft>
              <a:buClr>
                <a:srgbClr val="000000"/>
              </a:buClr>
              <a:buSzPts val="2800"/>
              <a:buFont typeface="Arial"/>
              <a:buNone/>
            </a:pPr>
            <a:r>
              <a:rPr b="1" lang="en-US" sz="3600" u="sng">
                <a:solidFill>
                  <a:schemeClr val="dk2"/>
                </a:solidFill>
              </a:rPr>
              <a:t>UI + Database</a:t>
            </a:r>
            <a:endParaRPr b="1" sz="3600" u="sng">
              <a:solidFill>
                <a:schemeClr val="dk2"/>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Implemented a MySQL Database to store all data</a:t>
            </a:r>
            <a:endParaRPr sz="2800">
              <a:solidFill>
                <a:schemeClr val="dk1"/>
              </a:solidFill>
            </a:endParaRPr>
          </a:p>
          <a:p>
            <a:pPr indent="0" lvl="0" marL="0" marR="0" rtl="0" algn="l">
              <a:lnSpc>
                <a:spcPct val="115000"/>
              </a:lnSpc>
              <a:spcBef>
                <a:spcPts val="1200"/>
              </a:spcBef>
              <a:spcAft>
                <a:spcPts val="0"/>
              </a:spcAft>
              <a:buClr>
                <a:srgbClr val="000000"/>
              </a:buClr>
              <a:buSzPts val="2800"/>
              <a:buFont typeface="Arial"/>
              <a:buNone/>
            </a:pPr>
            <a:r>
              <a:rPr lang="en-US" sz="2800">
                <a:solidFill>
                  <a:schemeClr val="dk1"/>
                </a:solidFill>
              </a:rPr>
              <a:t>• Connected database through Amazon Web Services -&gt; Deployed website using AWS Elastic Beanstalk</a:t>
            </a:r>
            <a:endParaRPr b="0" i="0" sz="2800" u="none" cap="none" strike="noStrike">
              <a:solidFill>
                <a:schemeClr val="dk1"/>
              </a:solidFill>
              <a:latin typeface="Arial"/>
              <a:ea typeface="Arial"/>
              <a:cs typeface="Arial"/>
              <a:sym typeface="Arial"/>
            </a:endParaRPr>
          </a:p>
          <a:p>
            <a:pPr indent="0" lvl="0" marL="0" rtl="0" algn="l">
              <a:lnSpc>
                <a:spcPct val="164285"/>
              </a:lnSpc>
              <a:spcBef>
                <a:spcPts val="800"/>
              </a:spcBef>
              <a:spcAft>
                <a:spcPts val="0"/>
              </a:spcAft>
              <a:buNone/>
            </a:pPr>
            <a:r>
              <a:t/>
            </a:r>
            <a:endParaRPr sz="2800">
              <a:solidFill>
                <a:schemeClr val="dk1"/>
              </a:solidFill>
            </a:endParaRPr>
          </a:p>
        </p:txBody>
      </p:sp>
      <p:sp>
        <p:nvSpPr>
          <p:cNvPr id="39" name="Google Shape;39;p1"/>
          <p:cNvSpPr txBox="1"/>
          <p:nvPr/>
        </p:nvSpPr>
        <p:spPr>
          <a:xfrm>
            <a:off x="11858950" y="7037625"/>
            <a:ext cx="9499800" cy="63108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Engineering Analysis</a:t>
            </a:r>
            <a:endParaRPr b="0" i="0" sz="14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The complexity of our project stems from the integration </a:t>
            </a:r>
            <a:r>
              <a:rPr lang="en-US" sz="2800">
                <a:solidFill>
                  <a:schemeClr val="dk1"/>
                </a:solidFill>
              </a:rPr>
              <a:t>between hardware</a:t>
            </a:r>
            <a:r>
              <a:rPr lang="en-US" sz="2800">
                <a:solidFill>
                  <a:schemeClr val="dk1"/>
                </a:solidFill>
              </a:rPr>
              <a:t> and software components. Engineering </a:t>
            </a:r>
            <a:r>
              <a:rPr lang="en-US" sz="2800">
                <a:solidFill>
                  <a:schemeClr val="dk1"/>
                </a:solidFill>
              </a:rPr>
              <a:t>analysis</a:t>
            </a:r>
            <a:r>
              <a:rPr lang="en-US" sz="2800">
                <a:solidFill>
                  <a:schemeClr val="dk1"/>
                </a:solidFill>
              </a:rPr>
              <a:t> has been done using Altium, AWS, MySQL, and ESP-IDF.</a:t>
            </a:r>
            <a:endParaRPr sz="2800">
              <a:solidFill>
                <a:schemeClr val="dk1"/>
              </a:solidFill>
            </a:endParaRPr>
          </a:p>
          <a:p>
            <a:pPr indent="-514350" lvl="1" marL="971550" marR="0" rtl="0" algn="l">
              <a:lnSpc>
                <a:spcPct val="150000"/>
              </a:lnSpc>
              <a:spcBef>
                <a:spcPts val="1200"/>
              </a:spcBef>
              <a:spcAft>
                <a:spcPts val="0"/>
              </a:spcAft>
              <a:buClr>
                <a:schemeClr val="dk2"/>
              </a:buClr>
              <a:buSzPts val="2800"/>
              <a:buFont typeface="Arial"/>
              <a:buAutoNum type="alphaUcPeriod"/>
            </a:pPr>
            <a:r>
              <a:rPr lang="en-US" sz="2800"/>
              <a:t>The figure below shows the hydrogen sulfide concentration vs. input voltage. Gas concentration is derived from Rs using a logarithmic regression model based on the MQ-series sensor datasheet.</a:t>
            </a:r>
            <a:endParaRPr b="0" i="0" sz="2800" u="none" cap="none" strike="noStrike">
              <a:solidFill>
                <a:srgbClr val="000000"/>
              </a:solidFill>
              <a:latin typeface="Arial"/>
              <a:ea typeface="Arial"/>
              <a:cs typeface="Arial"/>
              <a:sym typeface="Arial"/>
            </a:endParaRPr>
          </a:p>
        </p:txBody>
      </p:sp>
      <p:sp>
        <p:nvSpPr>
          <p:cNvPr id="40" name="Google Shape;40;p1"/>
          <p:cNvSpPr txBox="1"/>
          <p:nvPr/>
        </p:nvSpPr>
        <p:spPr>
          <a:xfrm>
            <a:off x="22411125" y="15073800"/>
            <a:ext cx="9421200" cy="40404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3600" u="sng" cap="none" strike="noStrike">
                <a:solidFill>
                  <a:srgbClr val="5D0025"/>
                </a:solidFill>
                <a:latin typeface="Arial"/>
                <a:ea typeface="Arial"/>
                <a:cs typeface="Arial"/>
                <a:sym typeface="Arial"/>
              </a:rPr>
              <a:t>Outcomes</a:t>
            </a:r>
            <a:endParaRPr b="0" i="0" sz="3600" u="none" cap="none" strike="noStrike">
              <a:solidFill>
                <a:srgbClr val="000000"/>
              </a:solidFill>
              <a:latin typeface="Arial"/>
              <a:ea typeface="Arial"/>
              <a:cs typeface="Arial"/>
              <a:sym typeface="Arial"/>
            </a:endParaRPr>
          </a:p>
          <a:p>
            <a:pPr indent="0" lvl="0" marL="0" marR="0" rtl="0" algn="l">
              <a:lnSpc>
                <a:spcPct val="164285"/>
              </a:lnSpc>
              <a:spcBef>
                <a:spcPts val="1200"/>
              </a:spcBef>
              <a:spcAft>
                <a:spcPts val="0"/>
              </a:spcAft>
              <a:buClr>
                <a:srgbClr val="000000"/>
              </a:buClr>
              <a:buSzPts val="2800"/>
              <a:buFont typeface="Arial"/>
              <a:buNone/>
            </a:pPr>
            <a:r>
              <a:rPr lang="en-US" sz="2800">
                <a:solidFill>
                  <a:schemeClr val="dk1"/>
                </a:solidFill>
              </a:rPr>
              <a:t>Our gas monitoring </a:t>
            </a:r>
            <a:r>
              <a:rPr lang="en-US" sz="2800">
                <a:solidFill>
                  <a:schemeClr val="dk1"/>
                </a:solidFill>
              </a:rPr>
              <a:t>system</a:t>
            </a:r>
            <a:r>
              <a:rPr lang="en-US" sz="2800">
                <a:solidFill>
                  <a:schemeClr val="dk1"/>
                </a:solidFill>
              </a:rPr>
              <a:t> was able to </a:t>
            </a:r>
            <a:r>
              <a:rPr lang="en-US" sz="2800">
                <a:solidFill>
                  <a:schemeClr val="dk1"/>
                </a:solidFill>
              </a:rPr>
              <a:t>successfully</a:t>
            </a:r>
            <a:r>
              <a:rPr lang="en-US" sz="2800">
                <a:solidFill>
                  <a:schemeClr val="dk1"/>
                </a:solidFill>
              </a:rPr>
              <a:t>  detect all </a:t>
            </a:r>
            <a:r>
              <a:rPr lang="en-US" sz="2800">
                <a:solidFill>
                  <a:schemeClr val="dk1"/>
                </a:solidFill>
              </a:rPr>
              <a:t>intended</a:t>
            </a:r>
            <a:r>
              <a:rPr lang="en-US" sz="2800">
                <a:solidFill>
                  <a:schemeClr val="dk1"/>
                </a:solidFill>
              </a:rPr>
              <a:t> gases along </a:t>
            </a:r>
            <a:r>
              <a:rPr lang="en-US" sz="2800">
                <a:solidFill>
                  <a:schemeClr val="dk1"/>
                </a:solidFill>
              </a:rPr>
              <a:t>with</a:t>
            </a:r>
            <a:r>
              <a:rPr lang="en-US" sz="2800">
                <a:solidFill>
                  <a:schemeClr val="dk1"/>
                </a:solidFill>
              </a:rPr>
              <a:t> temperature and humidity. During our final test, we were able to achieve continuous operation for 3 hours, collecting 2160 gas concentration data points.</a:t>
            </a:r>
            <a:endParaRPr b="0" i="0" sz="1400" u="none" cap="none" strike="noStrike">
              <a:solidFill>
                <a:srgbClr val="000000"/>
              </a:solidFill>
              <a:latin typeface="Arial"/>
              <a:ea typeface="Arial"/>
              <a:cs typeface="Arial"/>
              <a:sym typeface="Arial"/>
            </a:endParaRPr>
          </a:p>
        </p:txBody>
      </p:sp>
      <p:sp>
        <p:nvSpPr>
          <p:cNvPr id="41" name="Google Shape;41;p1"/>
          <p:cNvSpPr txBox="1"/>
          <p:nvPr/>
        </p:nvSpPr>
        <p:spPr>
          <a:xfrm>
            <a:off x="33068717" y="15227280"/>
            <a:ext cx="9562200" cy="83118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833"/>
              </a:lnSpc>
              <a:spcBef>
                <a:spcPts val="0"/>
              </a:spcBef>
              <a:spcAft>
                <a:spcPts val="0"/>
              </a:spcAft>
              <a:buClr>
                <a:srgbClr val="000000"/>
              </a:buClr>
              <a:buSzPts val="4800"/>
              <a:buFont typeface="Arial"/>
              <a:buNone/>
            </a:pPr>
            <a:r>
              <a:rPr b="1" i="0" lang="en-US" sz="4800" u="sng" cap="none" strike="noStrike">
                <a:solidFill>
                  <a:srgbClr val="5D0025"/>
                </a:solidFill>
                <a:latin typeface="Arial"/>
                <a:ea typeface="Arial"/>
                <a:cs typeface="Arial"/>
                <a:sym typeface="Arial"/>
              </a:rPr>
              <a:t>Impact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1200"/>
              </a:spcBef>
              <a:spcAft>
                <a:spcPts val="0"/>
              </a:spcAft>
              <a:buClr>
                <a:srgbClr val="000000"/>
              </a:buClr>
              <a:buSzPts val="2800"/>
              <a:buFont typeface="Arial"/>
              <a:buNone/>
            </a:pPr>
            <a:r>
              <a:rPr lang="en-US" sz="2800">
                <a:solidFill>
                  <a:schemeClr val="dk1"/>
                </a:solidFill>
              </a:rPr>
              <a:t>This system improves animal health monitoring by collecting gas concentration data via real-time, remote-access dashboard.</a:t>
            </a:r>
            <a:endParaRPr b="0" i="0" sz="2800" u="none" cap="none" strike="noStrike">
              <a:solidFill>
                <a:srgbClr val="000000"/>
              </a:solidFill>
              <a:latin typeface="Arial"/>
              <a:ea typeface="Arial"/>
              <a:cs typeface="Arial"/>
              <a:sym typeface="Arial"/>
            </a:endParaRPr>
          </a:p>
          <a:p>
            <a:pPr indent="-412750" lvl="1" marL="914400" marR="0" rtl="0" algn="l">
              <a:lnSpc>
                <a:spcPct val="150000"/>
              </a:lnSpc>
              <a:spcBef>
                <a:spcPts val="1200"/>
              </a:spcBef>
              <a:spcAft>
                <a:spcPts val="0"/>
              </a:spcAft>
              <a:buClr>
                <a:schemeClr val="dk2"/>
              </a:buClr>
              <a:buSzPts val="2800"/>
              <a:buFont typeface="Arial"/>
              <a:buChar char="•"/>
            </a:pPr>
            <a:r>
              <a:rPr b="1" lang="en-US" sz="2800">
                <a:solidFill>
                  <a:schemeClr val="dk1"/>
                </a:solidFill>
              </a:rPr>
              <a:t>Early Detection</a:t>
            </a:r>
            <a:r>
              <a:rPr b="1" i="0" lang="en-US" sz="2800" u="none" cap="none" strike="noStrike">
                <a:solidFill>
                  <a:schemeClr val="dk1"/>
                </a:solidFill>
                <a:latin typeface="Arial"/>
                <a:ea typeface="Arial"/>
                <a:cs typeface="Arial"/>
                <a:sym typeface="Arial"/>
              </a:rPr>
              <a:t>:</a:t>
            </a:r>
            <a:r>
              <a:rPr b="1" lang="en-US" sz="2800">
                <a:solidFill>
                  <a:schemeClr val="dk1"/>
                </a:solidFill>
              </a:rPr>
              <a:t> </a:t>
            </a:r>
            <a:r>
              <a:rPr lang="en-US" sz="2800">
                <a:solidFill>
                  <a:schemeClr val="dk1"/>
                </a:solidFill>
              </a:rPr>
              <a:t>We can be alerted very early if there are hazardous gas levels present. </a:t>
            </a:r>
            <a:endParaRPr i="0" sz="2800" u="none" cap="none" strike="noStrike">
              <a:solidFill>
                <a:srgbClr val="000000"/>
              </a:solidFill>
            </a:endParaRPr>
          </a:p>
          <a:p>
            <a:pPr indent="-412750" lvl="1" marL="914400" marR="0" rtl="0" algn="l">
              <a:lnSpc>
                <a:spcPct val="150000"/>
              </a:lnSpc>
              <a:spcBef>
                <a:spcPts val="1200"/>
              </a:spcBef>
              <a:spcAft>
                <a:spcPts val="0"/>
              </a:spcAft>
              <a:buClr>
                <a:schemeClr val="dk2"/>
              </a:buClr>
              <a:buSzPts val="2800"/>
              <a:buFont typeface="Arial"/>
              <a:buChar char="•"/>
            </a:pPr>
            <a:r>
              <a:rPr b="1" lang="en-US" sz="2800">
                <a:solidFill>
                  <a:schemeClr val="dk1"/>
                </a:solidFill>
              </a:rPr>
              <a:t>Manual Inspection</a:t>
            </a:r>
            <a:r>
              <a:rPr b="1" i="0" lang="en-US" sz="2800" u="none" cap="none" strike="noStrike">
                <a:solidFill>
                  <a:schemeClr val="dk1"/>
                </a:solidFill>
                <a:latin typeface="Arial"/>
                <a:ea typeface="Arial"/>
                <a:cs typeface="Arial"/>
                <a:sym typeface="Arial"/>
              </a:rPr>
              <a:t>: </a:t>
            </a:r>
            <a:r>
              <a:rPr lang="en-US" sz="2800">
                <a:solidFill>
                  <a:schemeClr val="dk1"/>
                </a:solidFill>
              </a:rPr>
              <a:t>We can use this to minimize the manual labor required in inspecting the overall health of the animal and its environment</a:t>
            </a:r>
            <a:endParaRPr b="0" i="0" sz="2800" u="none" cap="none" strike="noStrike">
              <a:solidFill>
                <a:srgbClr val="000000"/>
              </a:solidFill>
              <a:latin typeface="Arial"/>
              <a:ea typeface="Arial"/>
              <a:cs typeface="Arial"/>
              <a:sym typeface="Arial"/>
            </a:endParaRPr>
          </a:p>
          <a:p>
            <a:pPr indent="-412750" lvl="1" marL="914400" marR="0" rtl="0" algn="l">
              <a:lnSpc>
                <a:spcPct val="150000"/>
              </a:lnSpc>
              <a:spcBef>
                <a:spcPts val="1200"/>
              </a:spcBef>
              <a:spcAft>
                <a:spcPts val="0"/>
              </a:spcAft>
              <a:buClr>
                <a:schemeClr val="dk2"/>
              </a:buClr>
              <a:buSzPts val="2800"/>
              <a:buFont typeface="Arial"/>
              <a:buChar char="•"/>
            </a:pPr>
            <a:r>
              <a:rPr b="0" i="0" lang="en-US" sz="2800" u="none" cap="none" strike="noStrike">
                <a:solidFill>
                  <a:schemeClr val="dk1"/>
                </a:solidFill>
                <a:latin typeface="Arial"/>
                <a:ea typeface="Arial"/>
                <a:cs typeface="Arial"/>
                <a:sym typeface="Arial"/>
              </a:rPr>
              <a:t> </a:t>
            </a:r>
            <a:r>
              <a:rPr b="1" lang="en-US" sz="2800">
                <a:solidFill>
                  <a:schemeClr val="dk1"/>
                </a:solidFill>
              </a:rPr>
              <a:t>Data-Driven Decision Making</a:t>
            </a:r>
            <a:r>
              <a:rPr b="1" i="0" lang="en-US" sz="2800" u="none" cap="none" strike="noStrike">
                <a:solidFill>
                  <a:schemeClr val="dk1"/>
                </a:solidFill>
                <a:latin typeface="Arial"/>
                <a:ea typeface="Arial"/>
                <a:cs typeface="Arial"/>
                <a:sym typeface="Arial"/>
              </a:rPr>
              <a:t>:</a:t>
            </a:r>
            <a:r>
              <a:rPr b="0" i="0" lang="en-US" sz="2800" u="none" cap="none" strike="noStrike">
                <a:solidFill>
                  <a:schemeClr val="dk1"/>
                </a:solidFill>
                <a:latin typeface="Arial"/>
                <a:ea typeface="Arial"/>
                <a:cs typeface="Arial"/>
                <a:sym typeface="Arial"/>
              </a:rPr>
              <a:t> </a:t>
            </a:r>
            <a:r>
              <a:rPr lang="en-US" sz="2800">
                <a:solidFill>
                  <a:schemeClr val="dk1"/>
                </a:solidFill>
              </a:rPr>
              <a:t>Keeping track of the logs of data long-term would help us make decisions based on the statistics. </a:t>
            </a:r>
            <a:endParaRPr b="0" i="0" sz="2800" u="none" cap="none" strike="noStrike">
              <a:solidFill>
                <a:srgbClr val="000000"/>
              </a:solidFill>
              <a:latin typeface="Arial"/>
              <a:ea typeface="Arial"/>
              <a:cs typeface="Arial"/>
              <a:sym typeface="Arial"/>
            </a:endParaRPr>
          </a:p>
        </p:txBody>
      </p:sp>
      <p:sp>
        <p:nvSpPr>
          <p:cNvPr id="42" name="Google Shape;42;p1"/>
          <p:cNvSpPr txBox="1"/>
          <p:nvPr/>
        </p:nvSpPr>
        <p:spPr>
          <a:xfrm>
            <a:off x="32851383" y="24290875"/>
            <a:ext cx="9917100" cy="39711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References</a:t>
            </a:r>
            <a:endParaRPr b="1" sz="4000" u="sng">
              <a:solidFill>
                <a:srgbClr val="5D0025"/>
              </a:solidFil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AWS IoT Core Documentation</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AD7718 ADC Datasheet - Analog Devices</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AWS RDS (Relational Database Services) - MySQL</a:t>
            </a:r>
            <a:r>
              <a:rPr b="0" i="0" lang="en-US" sz="2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Flask Web Framework Documentation</a:t>
            </a:r>
            <a:endParaRPr b="0" i="0" sz="1400" u="none" cap="none" strike="noStrike">
              <a:solidFill>
                <a:srgbClr val="000000"/>
              </a:solidFill>
              <a:latin typeface="Arial"/>
              <a:ea typeface="Arial"/>
              <a:cs typeface="Arial"/>
              <a:sym typeface="Arial"/>
            </a:endParaRPr>
          </a:p>
          <a:p>
            <a:pPr indent="0" lvl="0" marL="0" marR="0" rtl="0" algn="l">
              <a:lnSpc>
                <a:spcPct val="158333"/>
              </a:lnSpc>
              <a:spcBef>
                <a:spcPts val="0"/>
              </a:spcBef>
              <a:spcAft>
                <a:spcPts val="0"/>
              </a:spcAft>
              <a:buClr>
                <a:schemeClr val="dk2"/>
              </a:buClr>
              <a:buSzPts val="2400"/>
              <a:buFont typeface="Arial"/>
              <a:buAutoNum type="arabicPeriod"/>
            </a:pPr>
            <a:r>
              <a:rPr b="0" i="0" lang="en-US" sz="2400" u="none" cap="none" strike="noStrike">
                <a:solidFill>
                  <a:schemeClr val="dk1"/>
                </a:solidFill>
                <a:latin typeface="Arial"/>
                <a:ea typeface="Arial"/>
                <a:cs typeface="Arial"/>
                <a:sym typeface="Arial"/>
              </a:rPr>
              <a:t> </a:t>
            </a:r>
            <a:r>
              <a:rPr lang="en-US" sz="2400">
                <a:solidFill>
                  <a:schemeClr val="dk1"/>
                </a:solidFill>
              </a:rPr>
              <a:t>AWS Elastic Beanstalk Documentation</a:t>
            </a:r>
            <a:endParaRPr sz="2400">
              <a:solidFill>
                <a:schemeClr val="dk1"/>
              </a:solidFill>
            </a:endParaRPr>
          </a:p>
          <a:p>
            <a:pPr indent="0" lvl="0" marL="0" marR="0" rtl="0" algn="l">
              <a:lnSpc>
                <a:spcPct val="158333"/>
              </a:lnSpc>
              <a:spcBef>
                <a:spcPts val="0"/>
              </a:spcBef>
              <a:spcAft>
                <a:spcPts val="0"/>
              </a:spcAft>
              <a:buClr>
                <a:schemeClr val="dk1"/>
              </a:buClr>
              <a:buSzPts val="2400"/>
              <a:buAutoNum type="arabicPeriod"/>
            </a:pPr>
            <a:r>
              <a:rPr lang="en-US" sz="2400">
                <a:solidFill>
                  <a:schemeClr val="dk1"/>
                </a:solidFill>
              </a:rPr>
              <a:t>Altium - A complete </a:t>
            </a:r>
            <a:r>
              <a:rPr lang="en-US" sz="2400">
                <a:solidFill>
                  <a:schemeClr val="dk1"/>
                </a:solidFill>
              </a:rPr>
              <a:t>design</a:t>
            </a:r>
            <a:r>
              <a:rPr lang="en-US" sz="2400">
                <a:solidFill>
                  <a:schemeClr val="dk1"/>
                </a:solidFill>
              </a:rPr>
              <a:t> </a:t>
            </a:r>
            <a:r>
              <a:rPr lang="en-US" sz="2400">
                <a:solidFill>
                  <a:schemeClr val="dk1"/>
                </a:solidFill>
              </a:rPr>
              <a:t>walkthrough</a:t>
            </a:r>
            <a:r>
              <a:rPr lang="en-US" sz="2400">
                <a:solidFill>
                  <a:schemeClr val="dk1"/>
                </a:solidFill>
              </a:rPr>
              <a:t> of Altium Designer</a:t>
            </a:r>
            <a:endParaRPr sz="2400">
              <a:solidFill>
                <a:schemeClr val="dk1"/>
              </a:solidFill>
            </a:endParaRPr>
          </a:p>
        </p:txBody>
      </p:sp>
      <p:sp>
        <p:nvSpPr>
          <p:cNvPr id="43" name="Google Shape;43;p1"/>
          <p:cNvSpPr txBox="1"/>
          <p:nvPr/>
        </p:nvSpPr>
        <p:spPr>
          <a:xfrm>
            <a:off x="11403815" y="30277102"/>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Figure 4. Web application displaying data</a:t>
            </a:r>
            <a:endParaRPr b="0" i="0" sz="1400" u="none" cap="none" strike="noStrike">
              <a:solidFill>
                <a:srgbClr val="000000"/>
              </a:solidFill>
              <a:latin typeface="Arial"/>
              <a:ea typeface="Arial"/>
              <a:cs typeface="Arial"/>
              <a:sym typeface="Arial"/>
            </a:endParaRPr>
          </a:p>
        </p:txBody>
      </p:sp>
      <p:sp>
        <p:nvSpPr>
          <p:cNvPr id="44" name="Google Shape;44;p1"/>
          <p:cNvSpPr txBox="1"/>
          <p:nvPr/>
        </p:nvSpPr>
        <p:spPr>
          <a:xfrm>
            <a:off x="22395061" y="14256855"/>
            <a:ext cx="9829800" cy="523200"/>
          </a:xfrm>
          <a:prstGeom prst="rect">
            <a:avLst/>
          </a:prstGeom>
          <a:solidFill>
            <a:schemeClr val="lt1">
              <a:alpha val="41568"/>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5</a:t>
            </a:r>
            <a:r>
              <a:rPr b="0" i="1" lang="en-US" sz="2800" u="none" cap="none" strike="noStrike">
                <a:solidFill>
                  <a:schemeClr val="dk1"/>
                </a:solidFill>
                <a:latin typeface="Arial"/>
                <a:ea typeface="Arial"/>
                <a:cs typeface="Arial"/>
                <a:sym typeface="Arial"/>
              </a:rPr>
              <a:t>. </a:t>
            </a:r>
            <a:r>
              <a:rPr i="1" lang="en-US" sz="2800">
                <a:solidFill>
                  <a:schemeClr val="dk1"/>
                </a:solidFill>
              </a:rPr>
              <a:t>Gas monitor image with labeled parts</a:t>
            </a:r>
            <a:endParaRPr b="0" i="0" sz="1400" u="none" cap="none" strike="noStrike">
              <a:solidFill>
                <a:srgbClr val="000000"/>
              </a:solidFill>
              <a:latin typeface="Arial"/>
              <a:ea typeface="Arial"/>
              <a:cs typeface="Arial"/>
              <a:sym typeface="Arial"/>
            </a:endParaRPr>
          </a:p>
        </p:txBody>
      </p:sp>
      <p:sp>
        <p:nvSpPr>
          <p:cNvPr id="45" name="Google Shape;45;p1"/>
          <p:cNvSpPr txBox="1"/>
          <p:nvPr/>
        </p:nvSpPr>
        <p:spPr>
          <a:xfrm>
            <a:off x="32744908" y="29013771"/>
            <a:ext cx="10705800" cy="1765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95000"/>
              </a:lnSpc>
              <a:spcBef>
                <a:spcPts val="0"/>
              </a:spcBef>
              <a:spcAft>
                <a:spcPts val="0"/>
              </a:spcAft>
              <a:buClr>
                <a:srgbClr val="000000"/>
              </a:buClr>
              <a:buSzPts val="4000"/>
              <a:buFont typeface="Arial"/>
              <a:buNone/>
            </a:pPr>
            <a:r>
              <a:rPr b="1" i="0" lang="en-US" sz="4000" u="sng" cap="none" strike="noStrike">
                <a:solidFill>
                  <a:srgbClr val="5D0025"/>
                </a:solidFill>
                <a:latin typeface="Arial"/>
                <a:ea typeface="Arial"/>
                <a:cs typeface="Arial"/>
                <a:sym typeface="Arial"/>
              </a:rPr>
              <a:t>Acknowledgements</a:t>
            </a:r>
            <a:endParaRPr b="0" i="0" sz="4000" u="sng" cap="none" strike="noStrike">
              <a:solidFill>
                <a:srgbClr val="5D0025"/>
              </a:solidFill>
              <a:latin typeface="Arial"/>
              <a:ea typeface="Arial"/>
              <a:cs typeface="Arial"/>
              <a:sym typeface="Arial"/>
            </a:endParaRPr>
          </a:p>
          <a:p>
            <a:pPr indent="0" lvl="0" marL="0" marR="0" rtl="0" algn="l">
              <a:lnSpc>
                <a:spcPct val="158333"/>
              </a:lnSpc>
              <a:spcBef>
                <a:spcPts val="1200"/>
              </a:spcBef>
              <a:spcAft>
                <a:spcPts val="0"/>
              </a:spcAft>
              <a:buClr>
                <a:srgbClr val="000000"/>
              </a:buClr>
              <a:buSzPts val="2400"/>
              <a:buFont typeface="Arial"/>
              <a:buNone/>
            </a:pPr>
            <a:r>
              <a:rPr lang="en-US" sz="2350">
                <a:solidFill>
                  <a:schemeClr val="dk1"/>
                </a:solidFill>
              </a:rPr>
              <a:t>We thank Justin Houck with Global Hawk Solutions, Bay Area Houston, Dr. John Lusher II, and Texas A&amp;M Engineering for </a:t>
            </a:r>
            <a:r>
              <a:rPr lang="en-US" sz="2350">
                <a:solidFill>
                  <a:schemeClr val="dk1"/>
                </a:solidFill>
              </a:rPr>
              <a:t>guidance</a:t>
            </a:r>
            <a:r>
              <a:rPr lang="en-US" sz="2350">
                <a:solidFill>
                  <a:schemeClr val="dk1"/>
                </a:solidFill>
              </a:rPr>
              <a:t>, support, and funding.</a:t>
            </a:r>
            <a:endParaRPr b="0" i="0" sz="2350" u="none" cap="none" strike="noStrike">
              <a:solidFill>
                <a:srgbClr val="000000"/>
              </a:solidFill>
              <a:latin typeface="Arial"/>
              <a:ea typeface="Arial"/>
              <a:cs typeface="Arial"/>
              <a:sym typeface="Arial"/>
            </a:endParaRPr>
          </a:p>
        </p:txBody>
      </p:sp>
      <p:sp>
        <p:nvSpPr>
          <p:cNvPr id="46" name="Google Shape;46;p1"/>
          <p:cNvSpPr txBox="1"/>
          <p:nvPr/>
        </p:nvSpPr>
        <p:spPr>
          <a:xfrm>
            <a:off x="35642846" y="4324131"/>
            <a:ext cx="8036312"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1" lang="en-US" sz="4800" u="none" cap="none" strike="noStrike">
                <a:solidFill>
                  <a:schemeClr val="lt1"/>
                </a:solidFill>
                <a:latin typeface="Arial"/>
                <a:ea typeface="Arial"/>
                <a:cs typeface="Arial"/>
                <a:sym typeface="Arial"/>
              </a:rPr>
              <a:t>Departmental  Logo</a:t>
            </a:r>
            <a:endParaRPr b="0" i="0" sz="1400" u="none" cap="none" strike="noStrike">
              <a:solidFill>
                <a:srgbClr val="000000"/>
              </a:solidFill>
              <a:latin typeface="Arial"/>
              <a:ea typeface="Arial"/>
              <a:cs typeface="Arial"/>
              <a:sym typeface="Arial"/>
            </a:endParaRPr>
          </a:p>
        </p:txBody>
      </p:sp>
      <p:sp>
        <p:nvSpPr>
          <p:cNvPr id="47" name="Google Shape;47;p1"/>
          <p:cNvSpPr txBox="1"/>
          <p:nvPr/>
        </p:nvSpPr>
        <p:spPr>
          <a:xfrm>
            <a:off x="22599342" y="7158667"/>
            <a:ext cx="9421200" cy="1939500"/>
          </a:xfrm>
          <a:prstGeom prst="rect">
            <a:avLst/>
          </a:prstGeom>
          <a:solidFill>
            <a:schemeClr val="lt1">
              <a:alpha val="62352"/>
            </a:schemeClr>
          </a:solidFill>
          <a:ln>
            <a:noFill/>
          </a:ln>
        </p:spPr>
        <p:txBody>
          <a:bodyPr anchorCtr="0" anchor="t" bIns="45700" lIns="91425" spcFirstLastPara="1" rIns="91425" wrap="square" tIns="45700">
            <a:spAutoFit/>
          </a:bodyPr>
          <a:lstStyle/>
          <a:p>
            <a:pPr indent="0" lvl="0" marL="0" marR="0" rtl="0" algn="l">
              <a:lnSpc>
                <a:spcPct val="164285"/>
              </a:lnSpc>
              <a:spcBef>
                <a:spcPts val="0"/>
              </a:spcBef>
              <a:spcAft>
                <a:spcPts val="0"/>
              </a:spcAft>
              <a:buClr>
                <a:srgbClr val="000000"/>
              </a:buClr>
              <a:buSzPts val="2800"/>
              <a:buFont typeface="Arial"/>
              <a:buNone/>
            </a:pPr>
            <a:r>
              <a:rPr lang="en-US" sz="2800">
                <a:solidFill>
                  <a:schemeClr val="dk1"/>
                </a:solidFill>
              </a:rPr>
              <a:t>C.The h</a:t>
            </a:r>
            <a:r>
              <a:rPr lang="en-US" sz="2800">
                <a:solidFill>
                  <a:schemeClr val="dk1"/>
                </a:solidFill>
              </a:rPr>
              <a:t>ousing</a:t>
            </a:r>
            <a:r>
              <a:rPr lang="en-US" sz="2800">
                <a:solidFill>
                  <a:schemeClr val="dk1"/>
                </a:solidFill>
              </a:rPr>
              <a:t> unit was </a:t>
            </a:r>
            <a:r>
              <a:rPr lang="en-US" sz="2800">
                <a:solidFill>
                  <a:schemeClr val="dk1"/>
                </a:solidFill>
              </a:rPr>
              <a:t>designed</a:t>
            </a:r>
            <a:r>
              <a:rPr lang="en-US" sz="2800">
                <a:solidFill>
                  <a:schemeClr val="dk1"/>
                </a:solidFill>
              </a:rPr>
              <a:t> to </a:t>
            </a:r>
            <a:r>
              <a:rPr lang="en-US" sz="2800">
                <a:solidFill>
                  <a:schemeClr val="dk1"/>
                </a:solidFill>
              </a:rPr>
              <a:t>securely</a:t>
            </a:r>
            <a:r>
              <a:rPr lang="en-US" sz="2800">
                <a:solidFill>
                  <a:schemeClr val="dk1"/>
                </a:solidFill>
              </a:rPr>
              <a:t> </a:t>
            </a:r>
            <a:r>
              <a:rPr lang="en-US" sz="2800">
                <a:solidFill>
                  <a:schemeClr val="dk1"/>
                </a:solidFill>
              </a:rPr>
              <a:t>mount</a:t>
            </a:r>
            <a:r>
              <a:rPr lang="en-US" sz="2800">
                <a:solidFill>
                  <a:schemeClr val="dk1"/>
                </a:solidFill>
              </a:rPr>
              <a:t> all printed circuit </a:t>
            </a:r>
            <a:r>
              <a:rPr lang="en-US" sz="2800">
                <a:solidFill>
                  <a:schemeClr val="dk1"/>
                </a:solidFill>
              </a:rPr>
              <a:t>board</a:t>
            </a:r>
            <a:r>
              <a:rPr lang="en-US" sz="2800">
                <a:solidFill>
                  <a:schemeClr val="dk1"/>
                </a:solidFill>
              </a:rPr>
              <a:t> </a:t>
            </a:r>
            <a:r>
              <a:rPr lang="en-US" sz="2800">
                <a:solidFill>
                  <a:schemeClr val="dk1"/>
                </a:solidFill>
              </a:rPr>
              <a:t>with</a:t>
            </a:r>
            <a:r>
              <a:rPr lang="en-US" sz="2800">
                <a:solidFill>
                  <a:schemeClr val="dk1"/>
                </a:solidFill>
              </a:rPr>
              <a:t> special </a:t>
            </a:r>
            <a:r>
              <a:rPr lang="en-US" sz="2800">
                <a:solidFill>
                  <a:schemeClr val="dk1"/>
                </a:solidFill>
              </a:rPr>
              <a:t>attention</a:t>
            </a:r>
            <a:r>
              <a:rPr lang="en-US" sz="2800">
                <a:solidFill>
                  <a:schemeClr val="dk1"/>
                </a:solidFill>
              </a:rPr>
              <a:t> made to orient sensors in the optimal </a:t>
            </a:r>
            <a:r>
              <a:rPr lang="en-US" sz="2800">
                <a:solidFill>
                  <a:schemeClr val="dk1"/>
                </a:solidFill>
              </a:rPr>
              <a:t>positions.</a:t>
            </a:r>
            <a:r>
              <a:rPr lang="en-US" sz="2800">
                <a:solidFill>
                  <a:schemeClr val="dk1"/>
                </a:solidFill>
              </a:rPr>
              <a:t> </a:t>
            </a:r>
            <a:endParaRPr b="0" i="0" sz="1400" u="none" cap="none" strike="noStrike">
              <a:solidFill>
                <a:srgbClr val="000000"/>
              </a:solidFill>
              <a:latin typeface="Arial"/>
              <a:ea typeface="Arial"/>
              <a:cs typeface="Arial"/>
              <a:sym typeface="Arial"/>
            </a:endParaRPr>
          </a:p>
        </p:txBody>
      </p:sp>
      <p:sp>
        <p:nvSpPr>
          <p:cNvPr id="48" name="Google Shape;48;p1"/>
          <p:cNvSpPr txBox="1"/>
          <p:nvPr/>
        </p:nvSpPr>
        <p:spPr>
          <a:xfrm>
            <a:off x="3499924" y="4324114"/>
            <a:ext cx="80364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1" i="1" lang="en-US" sz="4800">
                <a:solidFill>
                  <a:schemeClr val="lt1"/>
                </a:solidFill>
              </a:rPr>
              <a:t>&lt;- Check out our website!</a:t>
            </a:r>
            <a:endParaRPr b="0" i="1" sz="1400" u="none" cap="none" strike="noStrike">
              <a:solidFill>
                <a:srgbClr val="000000"/>
              </a:solidFill>
              <a:latin typeface="Arial"/>
              <a:ea typeface="Arial"/>
              <a:cs typeface="Arial"/>
              <a:sym typeface="Arial"/>
            </a:endParaRPr>
          </a:p>
        </p:txBody>
      </p:sp>
      <p:sp>
        <p:nvSpPr>
          <p:cNvPr id="49" name="Google Shape;49;p1"/>
          <p:cNvSpPr txBox="1"/>
          <p:nvPr/>
        </p:nvSpPr>
        <p:spPr>
          <a:xfrm>
            <a:off x="37444680" y="320040"/>
            <a:ext cx="6234600" cy="1046700"/>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800" u="none" cap="none" strike="noStrike">
                <a:solidFill>
                  <a:srgbClr val="000000"/>
                </a:solidFill>
                <a:latin typeface="Arial"/>
                <a:ea typeface="Arial"/>
                <a:cs typeface="Arial"/>
                <a:sym typeface="Arial"/>
              </a:rPr>
              <a:t>Booth Number: </a:t>
            </a:r>
            <a:r>
              <a:rPr b="1" lang="en-US" sz="4800"/>
              <a:t>336</a:t>
            </a:r>
            <a:r>
              <a:rPr b="1" i="0" lang="en-US" sz="4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a:p>
        </p:txBody>
      </p:sp>
      <p:pic>
        <p:nvPicPr>
          <p:cNvPr id="50" name="Google Shape;50;p1"/>
          <p:cNvPicPr preferRelativeResize="0"/>
          <p:nvPr/>
        </p:nvPicPr>
        <p:blipFill>
          <a:blip r:embed="rId3">
            <a:alphaModFix/>
          </a:blip>
          <a:stretch>
            <a:fillRect/>
          </a:stretch>
        </p:blipFill>
        <p:spPr>
          <a:xfrm>
            <a:off x="36177480" y="3734475"/>
            <a:ext cx="7436172" cy="1681425"/>
          </a:xfrm>
          <a:prstGeom prst="rect">
            <a:avLst/>
          </a:prstGeom>
          <a:noFill/>
          <a:ln>
            <a:noFill/>
          </a:ln>
        </p:spPr>
      </p:pic>
      <p:pic>
        <p:nvPicPr>
          <p:cNvPr id="51" name="Google Shape;51;p1"/>
          <p:cNvPicPr preferRelativeResize="0"/>
          <p:nvPr/>
        </p:nvPicPr>
        <p:blipFill rotWithShape="1">
          <a:blip r:embed="rId4">
            <a:alphaModFix/>
          </a:blip>
          <a:srcRect b="0" l="0" r="0" t="1632"/>
          <a:stretch/>
        </p:blipFill>
        <p:spPr>
          <a:xfrm>
            <a:off x="22206813" y="9320225"/>
            <a:ext cx="9829801" cy="4936624"/>
          </a:xfrm>
          <a:prstGeom prst="rect">
            <a:avLst/>
          </a:prstGeom>
          <a:noFill/>
          <a:ln>
            <a:noFill/>
          </a:ln>
        </p:spPr>
      </p:pic>
      <p:pic>
        <p:nvPicPr>
          <p:cNvPr id="52" name="Google Shape;52;p1"/>
          <p:cNvPicPr preferRelativeResize="0"/>
          <p:nvPr/>
        </p:nvPicPr>
        <p:blipFill>
          <a:blip r:embed="rId5">
            <a:alphaModFix/>
          </a:blip>
          <a:stretch>
            <a:fillRect/>
          </a:stretch>
        </p:blipFill>
        <p:spPr>
          <a:xfrm>
            <a:off x="537650" y="2525175"/>
            <a:ext cx="2962275" cy="2890728"/>
          </a:xfrm>
          <a:prstGeom prst="rect">
            <a:avLst/>
          </a:prstGeom>
          <a:noFill/>
          <a:ln>
            <a:noFill/>
          </a:ln>
        </p:spPr>
      </p:pic>
      <p:pic>
        <p:nvPicPr>
          <p:cNvPr id="53" name="Google Shape;53;p1"/>
          <p:cNvPicPr preferRelativeResize="0"/>
          <p:nvPr/>
        </p:nvPicPr>
        <p:blipFill>
          <a:blip r:embed="rId6">
            <a:alphaModFix/>
          </a:blip>
          <a:stretch>
            <a:fillRect/>
          </a:stretch>
        </p:blipFill>
        <p:spPr>
          <a:xfrm>
            <a:off x="22060525" y="24155301"/>
            <a:ext cx="10443649" cy="5716625"/>
          </a:xfrm>
          <a:prstGeom prst="rect">
            <a:avLst/>
          </a:prstGeom>
          <a:noFill/>
          <a:ln>
            <a:noFill/>
          </a:ln>
        </p:spPr>
      </p:pic>
      <p:pic>
        <p:nvPicPr>
          <p:cNvPr id="54" name="Google Shape;54;p1"/>
          <p:cNvPicPr preferRelativeResize="0"/>
          <p:nvPr/>
        </p:nvPicPr>
        <p:blipFill>
          <a:blip r:embed="rId7">
            <a:alphaModFix/>
          </a:blip>
          <a:stretch>
            <a:fillRect/>
          </a:stretch>
        </p:blipFill>
        <p:spPr>
          <a:xfrm>
            <a:off x="12434539" y="13387200"/>
            <a:ext cx="7768362" cy="5374799"/>
          </a:xfrm>
          <a:prstGeom prst="rect">
            <a:avLst/>
          </a:prstGeom>
          <a:noFill/>
          <a:ln>
            <a:noFill/>
          </a:ln>
        </p:spPr>
      </p:pic>
      <p:sp>
        <p:nvSpPr>
          <p:cNvPr id="55" name="Google Shape;55;p1"/>
          <p:cNvSpPr txBox="1"/>
          <p:nvPr/>
        </p:nvSpPr>
        <p:spPr>
          <a:xfrm>
            <a:off x="22395040" y="30277102"/>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Figure</a:t>
            </a:r>
            <a:r>
              <a:rPr b="0" i="1" lang="en-US" sz="2800" u="none" cap="none" strike="noStrike">
                <a:solidFill>
                  <a:schemeClr val="dk1"/>
                </a:solidFill>
                <a:latin typeface="Arial"/>
                <a:ea typeface="Arial"/>
                <a:cs typeface="Arial"/>
                <a:sym typeface="Arial"/>
              </a:rPr>
              <a:t> </a:t>
            </a:r>
            <a:r>
              <a:rPr i="1" lang="en-US" sz="2800">
                <a:solidFill>
                  <a:schemeClr val="dk1"/>
                </a:solidFill>
              </a:rPr>
              <a:t>6</a:t>
            </a:r>
            <a:r>
              <a:rPr b="0" i="1" lang="en-US" sz="2800" u="none" cap="none" strike="noStrike">
                <a:solidFill>
                  <a:schemeClr val="dk1"/>
                </a:solidFill>
                <a:latin typeface="Arial"/>
                <a:ea typeface="Arial"/>
                <a:cs typeface="Arial"/>
                <a:sym typeface="Arial"/>
              </a:rPr>
              <a:t>. </a:t>
            </a:r>
            <a:r>
              <a:rPr i="1" lang="en-US" sz="2800">
                <a:solidFill>
                  <a:schemeClr val="dk1"/>
                </a:solidFill>
              </a:rPr>
              <a:t>Red NH3, Blue CO2, </a:t>
            </a:r>
            <a:r>
              <a:rPr i="1" lang="en-US" sz="2800">
                <a:solidFill>
                  <a:schemeClr val="dk1"/>
                </a:solidFill>
              </a:rPr>
              <a:t>Yellow</a:t>
            </a:r>
            <a:r>
              <a:rPr i="1" lang="en-US" sz="2800">
                <a:solidFill>
                  <a:schemeClr val="dk1"/>
                </a:solidFill>
              </a:rPr>
              <a:t> H2S, Green CH4</a:t>
            </a:r>
            <a:r>
              <a:rPr b="0" i="1" lang="en-US" sz="2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6" name="Google Shape;56;p1"/>
          <p:cNvSpPr txBox="1"/>
          <p:nvPr/>
        </p:nvSpPr>
        <p:spPr>
          <a:xfrm>
            <a:off x="12230715" y="18963077"/>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i="1" lang="en-US" sz="2800">
                <a:solidFill>
                  <a:schemeClr val="dk1"/>
                </a:solidFill>
              </a:rPr>
              <a:t>Figure</a:t>
            </a:r>
            <a:r>
              <a:rPr b="0" i="1" lang="en-US" sz="2800" u="none" cap="none" strike="noStrike">
                <a:solidFill>
                  <a:schemeClr val="dk1"/>
                </a:solidFill>
                <a:latin typeface="Arial"/>
                <a:ea typeface="Arial"/>
                <a:cs typeface="Arial"/>
                <a:sym typeface="Arial"/>
              </a:rPr>
              <a:t> </a:t>
            </a:r>
            <a:r>
              <a:rPr i="1" lang="en-US" sz="2800">
                <a:solidFill>
                  <a:schemeClr val="dk1"/>
                </a:solidFill>
              </a:rPr>
              <a:t>2</a:t>
            </a:r>
            <a:r>
              <a:rPr b="0" i="1" lang="en-US" sz="2800" u="none" cap="none" strike="noStrike">
                <a:solidFill>
                  <a:schemeClr val="dk1"/>
                </a:solidFill>
                <a:latin typeface="Arial"/>
                <a:ea typeface="Arial"/>
                <a:cs typeface="Arial"/>
                <a:sym typeface="Arial"/>
              </a:rPr>
              <a:t>. </a:t>
            </a:r>
            <a:r>
              <a:rPr i="1" lang="en-US" sz="2800">
                <a:solidFill>
                  <a:schemeClr val="dk1"/>
                </a:solidFill>
              </a:rPr>
              <a:t>H2S</a:t>
            </a:r>
            <a:r>
              <a:rPr i="1" lang="en-US" sz="2800">
                <a:solidFill>
                  <a:schemeClr val="dk1"/>
                </a:solidFill>
              </a:rPr>
              <a:t> Concentration vs Input Voltage</a:t>
            </a:r>
            <a:endParaRPr b="0" i="0" sz="14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a:blip r:embed="rId8">
            <a:alphaModFix/>
          </a:blip>
          <a:stretch>
            <a:fillRect/>
          </a:stretch>
        </p:blipFill>
        <p:spPr>
          <a:xfrm>
            <a:off x="11376138" y="23987225"/>
            <a:ext cx="10443675" cy="3436050"/>
          </a:xfrm>
          <a:prstGeom prst="rect">
            <a:avLst/>
          </a:prstGeom>
          <a:noFill/>
          <a:ln>
            <a:noFill/>
          </a:ln>
        </p:spPr>
      </p:pic>
      <p:pic>
        <p:nvPicPr>
          <p:cNvPr id="58" name="Google Shape;58;p1"/>
          <p:cNvPicPr preferRelativeResize="0"/>
          <p:nvPr/>
        </p:nvPicPr>
        <p:blipFill>
          <a:blip r:embed="rId9">
            <a:alphaModFix/>
          </a:blip>
          <a:stretch>
            <a:fillRect/>
          </a:stretch>
        </p:blipFill>
        <p:spPr>
          <a:xfrm>
            <a:off x="11245075" y="28136750"/>
            <a:ext cx="10705800" cy="1932308"/>
          </a:xfrm>
          <a:prstGeom prst="rect">
            <a:avLst/>
          </a:prstGeom>
          <a:noFill/>
          <a:ln>
            <a:noFill/>
          </a:ln>
        </p:spPr>
      </p:pic>
      <p:sp>
        <p:nvSpPr>
          <p:cNvPr id="59" name="Google Shape;59;p1"/>
          <p:cNvSpPr txBox="1"/>
          <p:nvPr/>
        </p:nvSpPr>
        <p:spPr>
          <a:xfrm>
            <a:off x="11608125" y="19687350"/>
            <a:ext cx="9917100" cy="40635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457200" lvl="0" marL="0" marR="0" rtl="0" algn="l">
              <a:lnSpc>
                <a:spcPct val="164285"/>
              </a:lnSpc>
              <a:spcBef>
                <a:spcPts val="0"/>
              </a:spcBef>
              <a:spcAft>
                <a:spcPts val="0"/>
              </a:spcAft>
              <a:buClr>
                <a:srgbClr val="000000"/>
              </a:buClr>
              <a:buSzPts val="2800"/>
              <a:buFont typeface="Arial"/>
              <a:buNone/>
            </a:pPr>
            <a:r>
              <a:rPr lang="en-US" sz="2800">
                <a:solidFill>
                  <a:schemeClr val="dk1"/>
                </a:solidFill>
              </a:rPr>
              <a:t>B. Below are screenshots of the data collection process and flow of data from the ESP32 terminal to the final web application. This data was collected on April 17, 2025 at 12:06 PM, and showcases the integration that was accomplished from the microcontroller to the AWS database, and finally to the web application. </a:t>
            </a:r>
            <a:endParaRPr b="0" i="0" sz="1400" u="none" cap="none" strike="noStrike">
              <a:solidFill>
                <a:srgbClr val="000000"/>
              </a:solidFill>
              <a:latin typeface="Arial"/>
              <a:ea typeface="Arial"/>
              <a:cs typeface="Arial"/>
              <a:sym typeface="Arial"/>
            </a:endParaRPr>
          </a:p>
        </p:txBody>
      </p:sp>
      <p:sp>
        <p:nvSpPr>
          <p:cNvPr id="60" name="Google Shape;60;p1"/>
          <p:cNvSpPr txBox="1"/>
          <p:nvPr/>
        </p:nvSpPr>
        <p:spPr>
          <a:xfrm>
            <a:off x="11403826" y="27518425"/>
            <a:ext cx="104436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i="1" lang="en-US" sz="2800">
                <a:solidFill>
                  <a:schemeClr val="dk1"/>
                </a:solidFill>
              </a:rPr>
              <a:t>Figure 3. ESP32 Terminal showing data collection</a:t>
            </a:r>
            <a:endParaRPr b="0" i="0" sz="1400" u="none" cap="none" strike="noStrike">
              <a:solidFill>
                <a:srgbClr val="000000"/>
              </a:solidFill>
              <a:latin typeface="Arial"/>
              <a:ea typeface="Arial"/>
              <a:cs typeface="Arial"/>
              <a:sym typeface="Arial"/>
            </a:endParaRPr>
          </a:p>
        </p:txBody>
      </p:sp>
      <p:pic>
        <p:nvPicPr>
          <p:cNvPr id="61" name="Google Shape;61;p1" title="gh_sticker.png"/>
          <p:cNvPicPr preferRelativeResize="0"/>
          <p:nvPr/>
        </p:nvPicPr>
        <p:blipFill>
          <a:blip r:embed="rId10">
            <a:alphaModFix/>
          </a:blip>
          <a:stretch>
            <a:fillRect/>
          </a:stretch>
        </p:blipFill>
        <p:spPr>
          <a:xfrm>
            <a:off x="36797638" y="1650488"/>
            <a:ext cx="2600325" cy="1800225"/>
          </a:xfrm>
          <a:prstGeom prst="rect">
            <a:avLst/>
          </a:prstGeom>
          <a:noFill/>
          <a:ln>
            <a:noFill/>
          </a:ln>
        </p:spPr>
      </p:pic>
      <p:sp>
        <p:nvSpPr>
          <p:cNvPr id="62" name="Google Shape;62;p1"/>
          <p:cNvSpPr txBox="1"/>
          <p:nvPr/>
        </p:nvSpPr>
        <p:spPr>
          <a:xfrm>
            <a:off x="38777750" y="1829550"/>
            <a:ext cx="4901400" cy="1442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US" sz="3800">
                <a:solidFill>
                  <a:schemeClr val="lt1"/>
                </a:solidFill>
                <a:latin typeface="Roboto"/>
                <a:ea typeface="Roboto"/>
                <a:cs typeface="Roboto"/>
                <a:sym typeface="Roboto"/>
              </a:rPr>
              <a:t>Global Hawk Solutions</a:t>
            </a:r>
            <a:endParaRPr sz="3800">
              <a:latin typeface="Roboto"/>
              <a:ea typeface="Roboto"/>
              <a:cs typeface="Roboto"/>
              <a:sym typeface="Roboto"/>
            </a:endParaRPr>
          </a:p>
        </p:txBody>
      </p:sp>
      <p:sp>
        <p:nvSpPr>
          <p:cNvPr id="63" name="Google Shape;63;p1"/>
          <p:cNvSpPr txBox="1"/>
          <p:nvPr/>
        </p:nvSpPr>
        <p:spPr>
          <a:xfrm>
            <a:off x="22338425" y="19526800"/>
            <a:ext cx="9421200" cy="4392900"/>
          </a:xfrm>
          <a:prstGeom prst="rect">
            <a:avLst/>
          </a:prstGeom>
          <a:solidFill>
            <a:schemeClr val="lt1">
              <a:alpha val="62350"/>
            </a:schemeClr>
          </a:solid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rgbClr val="000000"/>
              </a:buClr>
              <a:buSzPts val="2800"/>
              <a:buFont typeface="Arial"/>
              <a:buNone/>
            </a:pPr>
            <a:r>
              <a:rPr b="1" lang="en-US" sz="3600" u="sng">
                <a:solidFill>
                  <a:schemeClr val="dk2"/>
                </a:solidFill>
              </a:rPr>
              <a:t>Farm Test</a:t>
            </a:r>
            <a:endParaRPr b="1" sz="2800">
              <a:solidFill>
                <a:schemeClr val="dk2"/>
              </a:solidFill>
            </a:endParaRPr>
          </a:p>
          <a:p>
            <a:pPr indent="0" lvl="0" marL="0" rtl="0" algn="l">
              <a:lnSpc>
                <a:spcPct val="150000"/>
              </a:lnSpc>
              <a:spcBef>
                <a:spcPts val="0"/>
              </a:spcBef>
              <a:spcAft>
                <a:spcPts val="0"/>
              </a:spcAft>
              <a:buClr>
                <a:srgbClr val="000000"/>
              </a:buClr>
              <a:buSzPts val="2800"/>
              <a:buFont typeface="Arial"/>
              <a:buNone/>
            </a:pPr>
            <a:r>
              <a:rPr lang="en-US" sz="2800">
                <a:solidFill>
                  <a:schemeClr val="dk1"/>
                </a:solidFill>
              </a:rPr>
              <a:t>The base state for the test was sitting in the room with no elements placed next to it. When damp cow bedding was introduced, there was a spike in ammonia and a smaller spike in methane and hydrogen sulfide. This is consistent as ammonia is produced from damp cow bedding at 10x the magnitude of the other gases.</a:t>
            </a:r>
            <a:endParaRPr sz="2800">
              <a:solidFill>
                <a:schemeClr val="dk1"/>
              </a:solidFill>
            </a:endParaRPr>
          </a:p>
        </p:txBody>
      </p:sp>
      <p:grpSp>
        <p:nvGrpSpPr>
          <p:cNvPr id="64" name="Google Shape;64;p1"/>
          <p:cNvGrpSpPr/>
          <p:nvPr/>
        </p:nvGrpSpPr>
        <p:grpSpPr>
          <a:xfrm>
            <a:off x="33261140" y="7158667"/>
            <a:ext cx="7193786" cy="6855253"/>
            <a:chOff x="4815238" y="2353300"/>
            <a:chExt cx="3508650" cy="4504700"/>
          </a:xfrm>
        </p:grpSpPr>
        <p:pic>
          <p:nvPicPr>
            <p:cNvPr id="65" name="Google Shape;65;p1" title="20250403_114135.jpg"/>
            <p:cNvPicPr preferRelativeResize="0"/>
            <p:nvPr/>
          </p:nvPicPr>
          <p:blipFill rotWithShape="1">
            <a:blip r:embed="rId11">
              <a:alphaModFix/>
            </a:blip>
            <a:srcRect b="23029" l="30958" r="20110" t="44976"/>
            <a:stretch/>
          </p:blipFill>
          <p:spPr>
            <a:xfrm>
              <a:off x="4834588" y="2353300"/>
              <a:ext cx="3469937" cy="1701473"/>
            </a:xfrm>
            <a:prstGeom prst="rect">
              <a:avLst/>
            </a:prstGeom>
            <a:noFill/>
            <a:ln>
              <a:noFill/>
            </a:ln>
          </p:spPr>
        </p:pic>
        <p:pic>
          <p:nvPicPr>
            <p:cNvPr id="66" name="Google Shape;66;p1" title="20250403_120709.jpg"/>
            <p:cNvPicPr preferRelativeResize="0"/>
            <p:nvPr/>
          </p:nvPicPr>
          <p:blipFill rotWithShape="1">
            <a:blip r:embed="rId12">
              <a:alphaModFix/>
            </a:blip>
            <a:srcRect b="48406" l="40452" r="37560" t="40605"/>
            <a:stretch/>
          </p:blipFill>
          <p:spPr>
            <a:xfrm>
              <a:off x="4815238" y="4054763"/>
              <a:ext cx="3508649" cy="1315023"/>
            </a:xfrm>
            <a:prstGeom prst="rect">
              <a:avLst/>
            </a:prstGeom>
            <a:noFill/>
            <a:ln>
              <a:noFill/>
            </a:ln>
          </p:spPr>
        </p:pic>
        <p:pic>
          <p:nvPicPr>
            <p:cNvPr id="67" name="Google Shape;67;p1" title="20250403_115539.jpg"/>
            <p:cNvPicPr preferRelativeResize="0"/>
            <p:nvPr/>
          </p:nvPicPr>
          <p:blipFill rotWithShape="1">
            <a:blip r:embed="rId13">
              <a:alphaModFix/>
            </a:blip>
            <a:srcRect b="46061" l="39431" r="32021" t="44857"/>
            <a:stretch/>
          </p:blipFill>
          <p:spPr>
            <a:xfrm>
              <a:off x="4815238" y="5369775"/>
              <a:ext cx="3508650" cy="1488225"/>
            </a:xfrm>
            <a:prstGeom prst="rect">
              <a:avLst/>
            </a:prstGeom>
            <a:noFill/>
            <a:ln>
              <a:noFill/>
            </a:ln>
          </p:spPr>
        </p:pic>
      </p:grpSp>
      <p:sp>
        <p:nvSpPr>
          <p:cNvPr id="68" name="Google Shape;68;p1"/>
          <p:cNvSpPr txBox="1"/>
          <p:nvPr/>
        </p:nvSpPr>
        <p:spPr>
          <a:xfrm>
            <a:off x="32895036" y="14321767"/>
            <a:ext cx="9829800" cy="523200"/>
          </a:xfrm>
          <a:prstGeom prst="rect">
            <a:avLst/>
          </a:prstGeom>
          <a:solidFill>
            <a:schemeClr val="lt1">
              <a:alpha val="41570"/>
            </a:schemeClr>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0" i="1" lang="en-US" sz="2800" u="none" cap="none" strike="noStrike">
                <a:solidFill>
                  <a:schemeClr val="dk1"/>
                </a:solidFill>
                <a:latin typeface="Arial"/>
                <a:ea typeface="Arial"/>
                <a:cs typeface="Arial"/>
                <a:sym typeface="Arial"/>
              </a:rPr>
              <a:t>Figure </a:t>
            </a:r>
            <a:r>
              <a:rPr i="1" lang="en-US" sz="2800">
                <a:solidFill>
                  <a:schemeClr val="dk1"/>
                </a:solidFill>
              </a:rPr>
              <a:t>7.</a:t>
            </a:r>
            <a:r>
              <a:rPr b="0" i="1" lang="en-US" sz="2800" u="none" cap="none" strike="noStrike">
                <a:solidFill>
                  <a:schemeClr val="dk1"/>
                </a:solidFill>
                <a:latin typeface="Arial"/>
                <a:ea typeface="Arial"/>
                <a:cs typeface="Arial"/>
                <a:sym typeface="Arial"/>
              </a:rPr>
              <a:t> </a:t>
            </a:r>
            <a:r>
              <a:rPr i="1" lang="en-US" sz="2800">
                <a:solidFill>
                  <a:schemeClr val="dk1"/>
                </a:solidFill>
              </a:rPr>
              <a:t>Testing system next to various stimuli</a:t>
            </a:r>
            <a:endParaRPr b="0" i="0" sz="1400" u="none" cap="none" strike="noStrike">
              <a:solidFill>
                <a:srgbClr val="000000"/>
              </a:solidFill>
              <a:latin typeface="Arial"/>
              <a:ea typeface="Arial"/>
              <a:cs typeface="Arial"/>
              <a:sym typeface="Arial"/>
            </a:endParaRPr>
          </a:p>
        </p:txBody>
      </p:sp>
      <p:sp>
        <p:nvSpPr>
          <p:cNvPr id="69" name="Google Shape;69;p1"/>
          <p:cNvSpPr txBox="1"/>
          <p:nvPr/>
        </p:nvSpPr>
        <p:spPr>
          <a:xfrm>
            <a:off x="40454925" y="7881513"/>
            <a:ext cx="3169800" cy="8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t>Hay</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Damp cow bedding</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Cow patty</a:t>
            </a:r>
            <a:endParaRPr sz="2800"/>
          </a:p>
        </p:txBody>
      </p:sp>
      <p:pic>
        <p:nvPicPr>
          <p:cNvPr id="70" name="Google Shape;70;p1" title="Project_Overview.drawio.png"/>
          <p:cNvPicPr preferRelativeResize="0"/>
          <p:nvPr/>
        </p:nvPicPr>
        <p:blipFill rotWithShape="1">
          <a:blip r:embed="rId14">
            <a:alphaModFix/>
          </a:blip>
          <a:srcRect b="5247" l="11534" r="6598" t="6264"/>
          <a:stretch/>
        </p:blipFill>
        <p:spPr>
          <a:xfrm>
            <a:off x="1076125" y="14129850"/>
            <a:ext cx="9354500" cy="5071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 Poster Template">
  <a:themeElements>
    <a:clrScheme name="Custom 2">
      <a:dk1>
        <a:srgbClr val="333333"/>
      </a:dk1>
      <a:lt1>
        <a:srgbClr val="FFFFFF"/>
      </a:lt1>
      <a:dk2>
        <a:srgbClr val="5D0025"/>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2016-09-29T18:43:16Z</dcterms:created>
  <dc:creator>Lagoudas, Magdalini Z</dc:creator>
</cp:coreProperties>
</file>