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4.jp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9" Type="http://schemas.openxmlformats.org/officeDocument/2006/relationships/image" Target="../media/image18.jp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13.png"/><Relationship Id="rId8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Relationship Id="rId7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Relationship Id="rId7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8.png"/><Relationship Id="rId13" Type="http://schemas.openxmlformats.org/officeDocument/2006/relationships/image" Target="../media/image16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30.png"/><Relationship Id="rId1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Relationship Id="rId7" Type="http://schemas.openxmlformats.org/officeDocument/2006/relationships/image" Target="../media/image1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Relationship Id="rId7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22.jp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9" Type="http://schemas.openxmlformats.org/officeDocument/2006/relationships/image" Target="../media/image14.png"/><Relationship Id="rId15" Type="http://schemas.openxmlformats.org/officeDocument/2006/relationships/image" Target="../media/image24.png"/><Relationship Id="rId14" Type="http://schemas.openxmlformats.org/officeDocument/2006/relationships/image" Target="../media/image23.png"/><Relationship Id="rId17" Type="http://schemas.openxmlformats.org/officeDocument/2006/relationships/image" Target="../media/image25.png"/><Relationship Id="rId16" Type="http://schemas.openxmlformats.org/officeDocument/2006/relationships/image" Target="../media/image26.png"/><Relationship Id="rId5" Type="http://schemas.openxmlformats.org/officeDocument/2006/relationships/image" Target="../media/image17.png"/><Relationship Id="rId6" Type="http://schemas.openxmlformats.org/officeDocument/2006/relationships/image" Target="../media/image30.png"/><Relationship Id="rId7" Type="http://schemas.openxmlformats.org/officeDocument/2006/relationships/image" Target="../media/image20.png"/><Relationship Id="rId8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Relationship Id="rId7" Type="http://schemas.openxmlformats.org/officeDocument/2006/relationships/image" Target="../media/image1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Relationship Id="rId7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xampp\htdocs\EANT_WEB\imagenes\Imagen-footer-1.jpg"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28596"/>
            <a:ext cx="9144000" cy="35862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ropbox\Instituto (1)\EANT LOGO\EANT ISO 01-01 - copia.jpg" id="89" name="Google Shape;8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1736" y="5214950"/>
            <a:ext cx="4206507" cy="10830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57158" y="1857364"/>
            <a:ext cx="4485900" cy="113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 primer Web App!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Taller Abierto</a:t>
            </a:r>
            <a:endParaRPr/>
          </a:p>
        </p:txBody>
      </p:sp>
      <p:pic>
        <p:nvPicPr>
          <p:cNvPr descr="C:\xampp\htdocs\EANT_WEB\imagenes\icono_b_EDD.png" id="91" name="Google Shape;9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32772" y="3422919"/>
            <a:ext cx="865182" cy="865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7158" y="3493300"/>
            <a:ext cx="3146300" cy="6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2"/>
          <p:cNvSpPr/>
          <p:nvPr/>
        </p:nvSpPr>
        <p:spPr>
          <a:xfrm>
            <a:off x="3357554" y="3786190"/>
            <a:ext cx="5357850" cy="228601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Dropbox\Instituto (1)\EANT LOGO\EANT ISO 01-01 v2.jpg" id="326" name="Google Shape;3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645" y="6176250"/>
            <a:ext cx="1337875" cy="66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" name="Google Shape;327;p22"/>
          <p:cNvCxnSpPr/>
          <p:nvPr/>
        </p:nvCxnSpPr>
        <p:spPr>
          <a:xfrm>
            <a:off x="0" y="6143644"/>
            <a:ext cx="9144000" cy="1588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8" name="Google Shape;32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981642" y="0"/>
            <a:ext cx="162358" cy="2571768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2"/>
          <p:cNvSpPr/>
          <p:nvPr/>
        </p:nvSpPr>
        <p:spPr>
          <a:xfrm>
            <a:off x="5643570" y="3429000"/>
            <a:ext cx="2143140" cy="42862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Procesamiento de la petición</a:t>
            </a:r>
            <a:endParaRPr/>
          </a:p>
        </p:txBody>
      </p:sp>
      <p:pic>
        <p:nvPicPr>
          <p:cNvPr descr="Related image" id="330" name="Google Shape;33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68050" y="2635322"/>
            <a:ext cx="928700" cy="661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con process" id="331" name="Google Shape;331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7954" y="2804008"/>
            <a:ext cx="365892" cy="35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2"/>
          <p:cNvSpPr txBox="1"/>
          <p:nvPr/>
        </p:nvSpPr>
        <p:spPr>
          <a:xfrm>
            <a:off x="3571868" y="4000505"/>
            <a:ext cx="4857784" cy="2277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UcPeriod"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servidor interpreta el pedido, mapea la solicitud al archivo (imagen, html, etc) ubicado entre sus directorios y lo manda al cliente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UcPeriod"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servidor interpreta el pedido, mapea la solicitud hacia un programa, lo ejecuta y devuelve su resultado al cliente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UcPeriod"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solicitud no puede se procesada, devolviendo un mensaje de error</a:t>
            </a:r>
            <a:endParaRPr/>
          </a:p>
          <a:p>
            <a:pPr indent="-2540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2"/>
          <p:cNvSpPr/>
          <p:nvPr/>
        </p:nvSpPr>
        <p:spPr>
          <a:xfrm>
            <a:off x="285720" y="214290"/>
            <a:ext cx="457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de proceso de petición y respuesta</a:t>
            </a:r>
            <a:endParaRPr/>
          </a:p>
        </p:txBody>
      </p:sp>
      <p:pic>
        <p:nvPicPr>
          <p:cNvPr descr="Image result for icon monitor" id="334" name="Google Shape;334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1428728" y="1714488"/>
            <a:ext cx="857256" cy="8077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con cpu cabinet" id="335" name="Google Shape;335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86512" y="1643050"/>
            <a:ext cx="928694" cy="928694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2"/>
          <p:cNvSpPr txBox="1"/>
          <p:nvPr/>
        </p:nvSpPr>
        <p:spPr>
          <a:xfrm>
            <a:off x="285720" y="1785926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Navegador</a:t>
            </a:r>
            <a:endParaRPr/>
          </a:p>
        </p:txBody>
      </p:sp>
      <p:sp>
        <p:nvSpPr>
          <p:cNvPr id="337" name="Google Shape;337;p22"/>
          <p:cNvSpPr txBox="1"/>
          <p:nvPr/>
        </p:nvSpPr>
        <p:spPr>
          <a:xfrm>
            <a:off x="7215206" y="1857364"/>
            <a:ext cx="37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pic>
        <p:nvPicPr>
          <p:cNvPr descr="Image result for iot cloud icon" id="338" name="Google Shape;338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600896" y="1576374"/>
            <a:ext cx="1428760" cy="14287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9" name="Google Shape;339;p22"/>
          <p:cNvCxnSpPr/>
          <p:nvPr/>
        </p:nvCxnSpPr>
        <p:spPr>
          <a:xfrm>
            <a:off x="2500298" y="2071678"/>
            <a:ext cx="11430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0" name="Google Shape;340;p22"/>
          <p:cNvCxnSpPr/>
          <p:nvPr/>
        </p:nvCxnSpPr>
        <p:spPr>
          <a:xfrm>
            <a:off x="4929190" y="2071678"/>
            <a:ext cx="12144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1" name="Google Shape;341;p22"/>
          <p:cNvSpPr txBox="1"/>
          <p:nvPr/>
        </p:nvSpPr>
        <p:spPr>
          <a:xfrm>
            <a:off x="3857620" y="2234962"/>
            <a:ext cx="84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/ IP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/>
          <p:nvPr/>
        </p:nvSpPr>
        <p:spPr>
          <a:xfrm>
            <a:off x="928662" y="3214686"/>
            <a:ext cx="6858048" cy="2928958"/>
          </a:xfrm>
          <a:prstGeom prst="wedgeRectCallout">
            <a:avLst>
              <a:gd fmla="val 31421" name="adj1"/>
              <a:gd fmla="val -62322" name="adj2"/>
            </a:avLst>
          </a:prstGeom>
          <a:solidFill>
            <a:srgbClr val="D6E3B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Dropbox\Instituto (1)\EANT LOGO\EANT ISO 01-01 v2.jpg" id="347" name="Google Shape;34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645" y="6176250"/>
            <a:ext cx="1337875" cy="66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8" name="Google Shape;348;p23"/>
          <p:cNvCxnSpPr/>
          <p:nvPr/>
        </p:nvCxnSpPr>
        <p:spPr>
          <a:xfrm>
            <a:off x="0" y="6143644"/>
            <a:ext cx="9144000" cy="1588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9" name="Google Shape;34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981642" y="0"/>
            <a:ext cx="162358" cy="25717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con monitor" id="350" name="Google Shape;350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1428728" y="1142984"/>
            <a:ext cx="857256" cy="8077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con cpu cabinet" id="351" name="Google Shape;351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86512" y="1071546"/>
            <a:ext cx="928694" cy="928694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3"/>
          <p:cNvSpPr txBox="1"/>
          <p:nvPr/>
        </p:nvSpPr>
        <p:spPr>
          <a:xfrm>
            <a:off x="285720" y="1071546"/>
            <a:ext cx="9733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Navegador</a:t>
            </a:r>
            <a:endParaRPr/>
          </a:p>
        </p:txBody>
      </p:sp>
      <p:sp>
        <p:nvSpPr>
          <p:cNvPr id="353" name="Google Shape;353;p23"/>
          <p:cNvSpPr txBox="1"/>
          <p:nvPr/>
        </p:nvSpPr>
        <p:spPr>
          <a:xfrm>
            <a:off x="7585096" y="1214422"/>
            <a:ext cx="3738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pic>
        <p:nvPicPr>
          <p:cNvPr descr="Image result for iot cloud icon" id="354" name="Google Shape;354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00896" y="1000108"/>
            <a:ext cx="1428760" cy="14287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Google Shape;355;p23"/>
          <p:cNvCxnSpPr/>
          <p:nvPr/>
        </p:nvCxnSpPr>
        <p:spPr>
          <a:xfrm>
            <a:off x="2500298" y="1500174"/>
            <a:ext cx="1143008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" name="Google Shape;356;p23"/>
          <p:cNvCxnSpPr/>
          <p:nvPr/>
        </p:nvCxnSpPr>
        <p:spPr>
          <a:xfrm>
            <a:off x="4929190" y="1500174"/>
            <a:ext cx="1214446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7" name="Google Shape;357;p23"/>
          <p:cNvSpPr txBox="1"/>
          <p:nvPr/>
        </p:nvSpPr>
        <p:spPr>
          <a:xfrm>
            <a:off x="3857620" y="1587258"/>
            <a:ext cx="84382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/ IP</a:t>
            </a:r>
            <a:endParaRPr/>
          </a:p>
        </p:txBody>
      </p:sp>
      <p:sp>
        <p:nvSpPr>
          <p:cNvPr id="358" name="Google Shape;358;p23"/>
          <p:cNvSpPr/>
          <p:nvPr/>
        </p:nvSpPr>
        <p:spPr>
          <a:xfrm>
            <a:off x="6215074" y="2386458"/>
            <a:ext cx="1214446" cy="357190"/>
          </a:xfrm>
          <a:prstGeom prst="roundRect">
            <a:avLst>
              <a:gd fmla="val 16667" name="adj"/>
            </a:avLst>
          </a:prstGeom>
          <a:solidFill>
            <a:srgbClr val="E36C09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359" name="Google Shape;359;p23"/>
          <p:cNvSpPr/>
          <p:nvPr/>
        </p:nvSpPr>
        <p:spPr>
          <a:xfrm>
            <a:off x="941362" y="2386458"/>
            <a:ext cx="1785950" cy="42862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Procesamiento del recurso entregado</a:t>
            </a:r>
            <a:endParaRPr/>
          </a:p>
        </p:txBody>
      </p:sp>
      <p:sp>
        <p:nvSpPr>
          <p:cNvPr id="360" name="Google Shape;360;p23"/>
          <p:cNvSpPr/>
          <p:nvPr/>
        </p:nvSpPr>
        <p:spPr>
          <a:xfrm rot="10800000">
            <a:off x="2870188" y="2470596"/>
            <a:ext cx="3214710" cy="20091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3"/>
          <p:cNvSpPr txBox="1"/>
          <p:nvPr/>
        </p:nvSpPr>
        <p:spPr>
          <a:xfrm>
            <a:off x="3956708" y="2161752"/>
            <a:ext cx="6279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endParaRPr/>
          </a:p>
        </p:txBody>
      </p:sp>
      <p:sp>
        <p:nvSpPr>
          <p:cNvPr id="362" name="Google Shape;362;p23"/>
          <p:cNvSpPr/>
          <p:nvPr/>
        </p:nvSpPr>
        <p:spPr>
          <a:xfrm>
            <a:off x="1357290" y="3357562"/>
            <a:ext cx="6143668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HTTP/1.1 200 OK</a:t>
            </a: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Date: Sun, 18 Oct 2009 08:56:53 GMT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Server: Apache/2.2.14 (Win32)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Last-Modified: Sat, 20 Nov 2004 07:16:26 GMT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ETag: "10000000565a5-2c-3e94b66c2e680"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Accept-Ranges: bytes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Content-Length: 44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Connection: close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Content-Type: text/html</a:t>
            </a: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X-Pad: avoid browser bug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&lt;html&gt;&lt;body&gt;&lt;h1&gt;Funciona!&lt;/h1&gt;&lt;/body&gt;&lt;/html&gt;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3" name="Google Shape;363;p23"/>
          <p:cNvSpPr/>
          <p:nvPr/>
        </p:nvSpPr>
        <p:spPr>
          <a:xfrm>
            <a:off x="1500166" y="2143116"/>
            <a:ext cx="642942" cy="142876"/>
          </a:xfrm>
          <a:prstGeom prst="triangle">
            <a:avLst>
              <a:gd fmla="val 50000" name="adj"/>
            </a:avLst>
          </a:prstGeom>
          <a:solidFill>
            <a:srgbClr val="E36C09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3"/>
          <p:cNvSpPr/>
          <p:nvPr/>
        </p:nvSpPr>
        <p:spPr>
          <a:xfrm rot="10800000">
            <a:off x="6500826" y="2143116"/>
            <a:ext cx="642942" cy="142876"/>
          </a:xfrm>
          <a:prstGeom prst="triangle">
            <a:avLst>
              <a:gd fmla="val 50000" name="adj"/>
            </a:avLst>
          </a:prstGeom>
          <a:solidFill>
            <a:srgbClr val="E36C09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3"/>
          <p:cNvSpPr/>
          <p:nvPr/>
        </p:nvSpPr>
        <p:spPr>
          <a:xfrm>
            <a:off x="285720" y="214290"/>
            <a:ext cx="457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de proceso de petición y respuesta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ropbox\Instituto (1)\EANT LOGO\EANT ISO 01-01 v2.jpg" id="370" name="Google Shape;37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645" y="6176250"/>
            <a:ext cx="1337875" cy="66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1" name="Google Shape;371;p24"/>
          <p:cNvCxnSpPr/>
          <p:nvPr/>
        </p:nvCxnSpPr>
        <p:spPr>
          <a:xfrm>
            <a:off x="0" y="6143644"/>
            <a:ext cx="9144000" cy="1588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72" name="Google Shape;37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981642" y="0"/>
            <a:ext cx="162358" cy="2571768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4"/>
          <p:cNvSpPr/>
          <p:nvPr/>
        </p:nvSpPr>
        <p:spPr>
          <a:xfrm>
            <a:off x="285720" y="214290"/>
            <a:ext cx="600079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Protocolo HTTP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 de un Mensaje Response</a:t>
            </a:r>
            <a:endParaRPr/>
          </a:p>
        </p:txBody>
      </p:sp>
      <p:pic>
        <p:nvPicPr>
          <p:cNvPr descr="https://www.ntu.edu.sg/home/ehchua/programming/webprogramming/images/HTTP_ResponseMessageExample.png" id="374" name="Google Shape;374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1472" y="1785926"/>
            <a:ext cx="7911157" cy="3000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5"/>
          <p:cNvSpPr txBox="1"/>
          <p:nvPr/>
        </p:nvSpPr>
        <p:spPr>
          <a:xfrm>
            <a:off x="428596" y="214290"/>
            <a:ext cx="304865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App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Creando un servicio propio</a:t>
            </a:r>
            <a:endParaRPr/>
          </a:p>
        </p:txBody>
      </p:sp>
      <p:pic>
        <p:nvPicPr>
          <p:cNvPr descr="C:\Dropbox\Instituto (1)\EANT LOGO\EANT ISO 01-01 v2.jpg" id="380" name="Google Shape;38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645" y="6176250"/>
            <a:ext cx="1337875" cy="66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1" name="Google Shape;381;p25"/>
          <p:cNvCxnSpPr/>
          <p:nvPr/>
        </p:nvCxnSpPr>
        <p:spPr>
          <a:xfrm>
            <a:off x="0" y="6143644"/>
            <a:ext cx="9144000" cy="1588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2" name="Google Shape;38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981642" y="0"/>
            <a:ext cx="162358" cy="25717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con monitor" id="383" name="Google Shape;38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42909" y="3231723"/>
            <a:ext cx="1616784" cy="15233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con cpu cabinet" id="384" name="Google Shape;384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8016" y="3152027"/>
            <a:ext cx="1428760" cy="1428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ot cloud icon" id="385" name="Google Shape;385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28926" y="2080457"/>
            <a:ext cx="3000396" cy="30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5"/>
          <p:cNvSpPr txBox="1"/>
          <p:nvPr/>
        </p:nvSpPr>
        <p:spPr>
          <a:xfrm>
            <a:off x="4000496" y="4580787"/>
            <a:ext cx="10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/ IP</a:t>
            </a:r>
            <a:endParaRPr/>
          </a:p>
        </p:txBody>
      </p:sp>
      <p:cxnSp>
        <p:nvCxnSpPr>
          <p:cNvPr id="387" name="Google Shape;387;p25"/>
          <p:cNvCxnSpPr/>
          <p:nvPr/>
        </p:nvCxnSpPr>
        <p:spPr>
          <a:xfrm>
            <a:off x="2428860" y="3509216"/>
            <a:ext cx="4143300" cy="6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88" name="Google Shape;388;p25"/>
          <p:cNvCxnSpPr/>
          <p:nvPr/>
        </p:nvCxnSpPr>
        <p:spPr>
          <a:xfrm rot="10800000">
            <a:off x="2428778" y="4146248"/>
            <a:ext cx="4357800" cy="75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89" name="Google Shape;389;p25"/>
          <p:cNvSpPr txBox="1"/>
          <p:nvPr/>
        </p:nvSpPr>
        <p:spPr>
          <a:xfrm>
            <a:off x="4000496" y="3652093"/>
            <a:ext cx="72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endParaRPr/>
          </a:p>
        </p:txBody>
      </p:sp>
      <p:sp>
        <p:nvSpPr>
          <p:cNvPr id="390" name="Google Shape;390;p25"/>
          <p:cNvSpPr txBox="1"/>
          <p:nvPr/>
        </p:nvSpPr>
        <p:spPr>
          <a:xfrm>
            <a:off x="2328353" y="3080589"/>
            <a:ext cx="95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b="1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5"/>
          <p:cNvSpPr txBox="1"/>
          <p:nvPr/>
        </p:nvSpPr>
        <p:spPr>
          <a:xfrm>
            <a:off x="5786446" y="3782827"/>
            <a:ext cx="109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6715140" y="2509084"/>
            <a:ext cx="1714500" cy="3573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857224" y="2437646"/>
            <a:ext cx="1214400" cy="357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/>
          </a:p>
        </p:txBody>
      </p:sp>
      <p:sp>
        <p:nvSpPr>
          <p:cNvPr id="394" name="Google Shape;394;p25"/>
          <p:cNvSpPr txBox="1"/>
          <p:nvPr/>
        </p:nvSpPr>
        <p:spPr>
          <a:xfrm rot="1151955">
            <a:off x="7442087" y="359208"/>
            <a:ext cx="1367875" cy="30777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RECORDATORIO</a:t>
            </a:r>
            <a:endParaRPr/>
          </a:p>
        </p:txBody>
      </p:sp>
      <p:sp>
        <p:nvSpPr>
          <p:cNvPr id="395" name="Google Shape;395;p25"/>
          <p:cNvSpPr/>
          <p:nvPr/>
        </p:nvSpPr>
        <p:spPr>
          <a:xfrm>
            <a:off x="642910" y="1428736"/>
            <a:ext cx="707236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a crear una aplicación de videos y la vamos a hacer accesible a través de la Web, permitiendo a cualquier persona que tenga un navegador web acceder al servicio provisto. </a:t>
            </a:r>
            <a:endParaRPr/>
          </a:p>
        </p:txBody>
      </p:sp>
      <p:sp>
        <p:nvSpPr>
          <p:cNvPr id="396" name="Google Shape;396;p25"/>
          <p:cNvSpPr txBox="1"/>
          <p:nvPr/>
        </p:nvSpPr>
        <p:spPr>
          <a:xfrm>
            <a:off x="2664900" y="5103200"/>
            <a:ext cx="3814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Ingresemos a: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bit.ly/eant-taller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428596" y="1500174"/>
            <a:ext cx="7858180" cy="4357718"/>
          </a:xfrm>
          <a:prstGeom prst="roundRect">
            <a:avLst>
              <a:gd fmla="val 6175" name="adj"/>
            </a:avLst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28600" y="214300"/>
            <a:ext cx="64896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Cómo funciona una plataforma Web?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cliente</a:t>
            </a:r>
            <a:endParaRPr/>
          </a:p>
        </p:txBody>
      </p:sp>
      <p:pic>
        <p:nvPicPr>
          <p:cNvPr descr="C:\Dropbox\Instituto (1)\EANT LOGO\EANT ISO 01-01 v2.jpg"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645" y="6176250"/>
            <a:ext cx="1337875" cy="66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4"/>
          <p:cNvCxnSpPr/>
          <p:nvPr/>
        </p:nvCxnSpPr>
        <p:spPr>
          <a:xfrm>
            <a:off x="0" y="6143644"/>
            <a:ext cx="9144000" cy="1588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981642" y="0"/>
            <a:ext cx="162358" cy="25717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con monitor" id="102" name="Google Shape;10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1643042" y="1785926"/>
            <a:ext cx="1288942" cy="121444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/>
          <p:nvPr/>
        </p:nvSpPr>
        <p:spPr>
          <a:xfrm>
            <a:off x="571473" y="1285860"/>
            <a:ext cx="1214446" cy="35719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214678" y="2071678"/>
            <a:ext cx="2357454" cy="64294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Navegador / Browser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928662" y="3286124"/>
            <a:ext cx="607223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Navegadores son Aplicaciones (Software) </a:t>
            </a: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se especializan en 2 cosas: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construcción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direccionamiento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peticiones web, y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  la posterior representación gráfica (</a:t>
            </a: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renderización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de las respuestas enviadas por un (Software) </a:t>
            </a: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endParaRPr b="1"/>
          </a:p>
        </p:txBody>
      </p:sp>
      <p:pic>
        <p:nvPicPr>
          <p:cNvPr descr="Resultado de imagen para icon browsers" id="106" name="Google Shape;106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37472" y="1142984"/>
            <a:ext cx="2893239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/>
          <p:nvPr/>
        </p:nvSpPr>
        <p:spPr>
          <a:xfrm rot="1151955">
            <a:off x="7442087" y="359208"/>
            <a:ext cx="1367875" cy="30777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RECORDATORIO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5"/>
          <p:cNvGrpSpPr/>
          <p:nvPr/>
        </p:nvGrpSpPr>
        <p:grpSpPr>
          <a:xfrm>
            <a:off x="714348" y="3214686"/>
            <a:ext cx="1714512" cy="1071570"/>
            <a:chOff x="714348" y="3214686"/>
            <a:chExt cx="1714512" cy="1071570"/>
          </a:xfrm>
        </p:grpSpPr>
        <p:sp>
          <p:nvSpPr>
            <p:cNvPr id="113" name="Google Shape;113;p15"/>
            <p:cNvSpPr/>
            <p:nvPr/>
          </p:nvSpPr>
          <p:spPr>
            <a:xfrm rot="10800000">
              <a:off x="1239814" y="3571876"/>
              <a:ext cx="571504" cy="714380"/>
            </a:xfrm>
            <a:prstGeom prst="downArrow">
              <a:avLst>
                <a:gd fmla="val 50000" name="adj1"/>
                <a:gd fmla="val 32660" name="adj2"/>
              </a:avLst>
            </a:prstGeom>
            <a:solidFill>
              <a:schemeClr val="accent6"/>
            </a:solidFill>
            <a:ln cap="flat" cmpd="sng" w="25400">
              <a:solidFill>
                <a:srgbClr val="B46D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714348" y="3214686"/>
              <a:ext cx="1714512" cy="428628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25400">
              <a:solidFill>
                <a:srgbClr val="B46D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Interfaz</a:t>
              </a:r>
              <a:endParaRPr/>
            </a:p>
          </p:txBody>
        </p:sp>
      </p:grpSp>
      <p:sp>
        <p:nvSpPr>
          <p:cNvPr id="115" name="Google Shape;115;p15"/>
          <p:cNvSpPr/>
          <p:nvPr/>
        </p:nvSpPr>
        <p:spPr>
          <a:xfrm>
            <a:off x="428596" y="1714488"/>
            <a:ext cx="5572164" cy="4214842"/>
          </a:xfrm>
          <a:prstGeom prst="roundRect">
            <a:avLst>
              <a:gd fmla="val 6175" name="adj"/>
            </a:avLst>
          </a:prstGeom>
          <a:noFill/>
          <a:ln cap="flat" cmpd="sng" w="28575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/>
          <p:nvPr/>
        </p:nvSpPr>
        <p:spPr>
          <a:xfrm rot="10800000">
            <a:off x="5214942" y="4000504"/>
            <a:ext cx="3650366" cy="1000132"/>
          </a:xfrm>
          <a:prstGeom prst="rightArrow">
            <a:avLst>
              <a:gd fmla="val 50000" name="adj1"/>
              <a:gd fmla="val 47002" name="adj2"/>
            </a:avLst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6636674" y="3643314"/>
            <a:ext cx="1698117" cy="1785950"/>
          </a:xfrm>
          <a:prstGeom prst="roundRect">
            <a:avLst>
              <a:gd fmla="val 6175" name="adj"/>
            </a:avLst>
          </a:prstGeom>
          <a:solidFill>
            <a:schemeClr val="lt1"/>
          </a:solidFill>
          <a:ln cap="flat" cmpd="sng" w="762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sultado de imagen para png icon  code circle" id="118" name="Google Shape;11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6710" y="3786190"/>
            <a:ext cx="714380" cy="7143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ropbox\Instituto (1)\EANT LOGO\EANT ISO 01-01 v2.jpg" id="119" name="Google Shape;11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645" y="6176250"/>
            <a:ext cx="1337875" cy="66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5"/>
          <p:cNvCxnSpPr/>
          <p:nvPr/>
        </p:nvCxnSpPr>
        <p:spPr>
          <a:xfrm>
            <a:off x="0" y="6143644"/>
            <a:ext cx="9144000" cy="1588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1" name="Google Shape;12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981642" y="0"/>
            <a:ext cx="162358" cy="257176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/>
          <p:nvPr/>
        </p:nvSpPr>
        <p:spPr>
          <a:xfrm>
            <a:off x="3214678" y="1500174"/>
            <a:ext cx="2071702" cy="57150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Navegador</a:t>
            </a:r>
            <a:endParaRPr/>
          </a:p>
        </p:txBody>
      </p:sp>
      <p:pic>
        <p:nvPicPr>
          <p:cNvPr descr="Imagen relacionada" id="123" name="Google Shape;12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86644" y="4071942"/>
            <a:ext cx="805945" cy="8059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png icon image circle" id="124" name="Google Shape;124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58016" y="4357694"/>
            <a:ext cx="725370" cy="7253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png icon  html circle" id="125" name="Google Shape;125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75170" y="4643446"/>
            <a:ext cx="714380" cy="714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00100" y="4068553"/>
            <a:ext cx="1049103" cy="10751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15"/>
          <p:cNvGrpSpPr/>
          <p:nvPr/>
        </p:nvGrpSpPr>
        <p:grpSpPr>
          <a:xfrm>
            <a:off x="2049064" y="3000372"/>
            <a:ext cx="3523068" cy="2860909"/>
            <a:chOff x="2049064" y="3000372"/>
            <a:chExt cx="3523068" cy="2860909"/>
          </a:xfrm>
        </p:grpSpPr>
        <p:pic>
          <p:nvPicPr>
            <p:cNvPr descr="Resultado de imagen para png icon  code circle" id="128" name="Google Shape;128;p1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036990" y="5214950"/>
              <a:ext cx="571504" cy="5715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n relacionada" id="129" name="Google Shape;129;p1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000364" y="4420340"/>
              <a:ext cx="644756" cy="644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sultado de imagen para png icon image circle" id="130" name="Google Shape;130;p1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032594" y="3777398"/>
              <a:ext cx="580296" cy="580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sultado de imagen para png icon  html circle" id="131" name="Google Shape;131;p1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036990" y="3071810"/>
              <a:ext cx="571504" cy="57150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2" name="Google Shape;132;p15"/>
            <p:cNvCxnSpPr>
              <a:stCxn id="131" idx="1"/>
              <a:endCxn id="126" idx="3"/>
            </p:cNvCxnSpPr>
            <p:nvPr/>
          </p:nvCxnSpPr>
          <p:spPr>
            <a:xfrm flipH="1">
              <a:off x="2049090" y="3357562"/>
              <a:ext cx="987900" cy="1248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33" name="Google Shape;133;p15"/>
            <p:cNvCxnSpPr>
              <a:stCxn id="128" idx="1"/>
              <a:endCxn id="126" idx="3"/>
            </p:cNvCxnSpPr>
            <p:nvPr/>
          </p:nvCxnSpPr>
          <p:spPr>
            <a:xfrm rot="10800000">
              <a:off x="2049090" y="4606102"/>
              <a:ext cx="987900" cy="894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34" name="Google Shape;134;p15"/>
            <p:cNvCxnSpPr>
              <a:stCxn id="129" idx="1"/>
              <a:endCxn id="126" idx="3"/>
            </p:cNvCxnSpPr>
            <p:nvPr/>
          </p:nvCxnSpPr>
          <p:spPr>
            <a:xfrm rot="10800000">
              <a:off x="2049064" y="4606218"/>
              <a:ext cx="951300" cy="136500"/>
            </a:xfrm>
            <a:prstGeom prst="bentConnector3">
              <a:avLst>
                <a:gd fmla="val 47997" name="adj1"/>
              </a:avLst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35" name="Google Shape;135;p15"/>
            <p:cNvCxnSpPr>
              <a:stCxn id="130" idx="1"/>
              <a:endCxn id="126" idx="3"/>
            </p:cNvCxnSpPr>
            <p:nvPr/>
          </p:nvCxnSpPr>
          <p:spPr>
            <a:xfrm flipH="1">
              <a:off x="2049194" y="4067546"/>
              <a:ext cx="983400" cy="5385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36" name="Google Shape;136;p15"/>
            <p:cNvSpPr/>
            <p:nvPr/>
          </p:nvSpPr>
          <p:spPr>
            <a:xfrm>
              <a:off x="3714744" y="3000372"/>
              <a:ext cx="214314" cy="2071702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5"/>
            <p:cNvSpPr txBox="1"/>
            <p:nvPr/>
          </p:nvSpPr>
          <p:spPr>
            <a:xfrm>
              <a:off x="4000496" y="3857628"/>
              <a:ext cx="13573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Contenido</a:t>
              </a:r>
              <a:endParaRPr/>
            </a:p>
          </p:txBody>
        </p:sp>
        <p:sp>
          <p:nvSpPr>
            <p:cNvPr id="138" name="Google Shape;138;p15"/>
            <p:cNvSpPr txBox="1"/>
            <p:nvPr/>
          </p:nvSpPr>
          <p:spPr>
            <a:xfrm>
              <a:off x="3786182" y="5214950"/>
              <a:ext cx="17859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Lógica de comportamiento</a:t>
              </a:r>
              <a:endParaRPr/>
            </a:p>
          </p:txBody>
        </p:sp>
      </p:grpSp>
      <p:sp>
        <p:nvSpPr>
          <p:cNvPr id="139" name="Google Shape;139;p15"/>
          <p:cNvSpPr txBox="1"/>
          <p:nvPr/>
        </p:nvSpPr>
        <p:spPr>
          <a:xfrm>
            <a:off x="857224" y="5140123"/>
            <a:ext cx="14287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Procesador Lógico</a:t>
            </a:r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6858016" y="3143248"/>
            <a:ext cx="11607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Respuesta</a:t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1214414" y="1357298"/>
            <a:ext cx="1071570" cy="71438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Martin\Downloads\Shutterstock\DTI\monitor.png" id="142" name="Google Shape;142;p1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12734" y="1214422"/>
            <a:ext cx="2238642" cy="21478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con monitor" id="143" name="Google Shape;143;p1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flipH="1">
            <a:off x="542444" y="1257964"/>
            <a:ext cx="2122958" cy="200026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 txBox="1"/>
          <p:nvPr/>
        </p:nvSpPr>
        <p:spPr>
          <a:xfrm rot="1151955">
            <a:off x="7442087" y="359208"/>
            <a:ext cx="1367875" cy="30777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RECORDATORIO</a:t>
            </a:r>
            <a:endParaRPr/>
          </a:p>
        </p:txBody>
      </p:sp>
      <p:sp>
        <p:nvSpPr>
          <p:cNvPr id="145" name="Google Shape;145;p15"/>
          <p:cNvSpPr txBox="1"/>
          <p:nvPr/>
        </p:nvSpPr>
        <p:spPr>
          <a:xfrm>
            <a:off x="428600" y="214300"/>
            <a:ext cx="64896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Cómo funciona una plataforma Web?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cliente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ropbox\Instituto (1)\EANT LOGO\EANT ISO 01-01 v2.jpg" id="150" name="Google Shape;15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645" y="6176250"/>
            <a:ext cx="1337875" cy="66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16"/>
          <p:cNvCxnSpPr/>
          <p:nvPr/>
        </p:nvCxnSpPr>
        <p:spPr>
          <a:xfrm>
            <a:off x="0" y="6143644"/>
            <a:ext cx="9144000" cy="1588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2" name="Google Shape;15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981642" y="0"/>
            <a:ext cx="162358" cy="2571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16"/>
          <p:cNvGrpSpPr/>
          <p:nvPr/>
        </p:nvGrpSpPr>
        <p:grpSpPr>
          <a:xfrm>
            <a:off x="559424" y="2857496"/>
            <a:ext cx="3217227" cy="1143008"/>
            <a:chOff x="559424" y="2857496"/>
            <a:chExt cx="3217227" cy="1143008"/>
          </a:xfrm>
        </p:grpSpPr>
        <p:sp>
          <p:nvSpPr>
            <p:cNvPr id="154" name="Google Shape;154;p16"/>
            <p:cNvSpPr/>
            <p:nvPr/>
          </p:nvSpPr>
          <p:spPr>
            <a:xfrm>
              <a:off x="1142976" y="3143248"/>
              <a:ext cx="1214446" cy="357190"/>
            </a:xfrm>
            <a:prstGeom prst="roundRect">
              <a:avLst>
                <a:gd fmla="val 16667" name="adj"/>
              </a:avLst>
            </a:prstGeom>
            <a:solidFill>
              <a:srgbClr val="366092"/>
            </a:solidFill>
            <a:ln cap="flat" cmpd="sng" w="254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A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REQUEST</a:t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 rot="10800000">
              <a:off x="1428728" y="2857496"/>
              <a:ext cx="642942" cy="142876"/>
            </a:xfrm>
            <a:prstGeom prst="triangle">
              <a:avLst>
                <a:gd fmla="val 50000" name="adj"/>
              </a:avLst>
            </a:prstGeom>
            <a:solidFill>
              <a:srgbClr val="366092"/>
            </a:solidFill>
            <a:ln cap="flat" cmpd="sng" w="254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6"/>
            <p:cNvSpPr txBox="1"/>
            <p:nvPr/>
          </p:nvSpPr>
          <p:spPr>
            <a:xfrm>
              <a:off x="559424" y="3661950"/>
              <a:ext cx="32172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1) Localización del recurso en la web</a:t>
              </a:r>
              <a:endParaRPr/>
            </a:p>
          </p:txBody>
        </p:sp>
      </p:grpSp>
      <p:grpSp>
        <p:nvGrpSpPr>
          <p:cNvPr id="157" name="Google Shape;157;p16"/>
          <p:cNvGrpSpPr/>
          <p:nvPr/>
        </p:nvGrpSpPr>
        <p:grpSpPr>
          <a:xfrm>
            <a:off x="857224" y="4071942"/>
            <a:ext cx="7896316" cy="1928826"/>
            <a:chOff x="857224" y="4071942"/>
            <a:chExt cx="7896316" cy="1928826"/>
          </a:xfrm>
        </p:grpSpPr>
        <p:sp>
          <p:nvSpPr>
            <p:cNvPr id="158" name="Google Shape;158;p16"/>
            <p:cNvSpPr txBox="1"/>
            <p:nvPr/>
          </p:nvSpPr>
          <p:spPr>
            <a:xfrm>
              <a:off x="1643042" y="4084927"/>
              <a:ext cx="45996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AR" sz="1800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protocol</a:t>
              </a:r>
              <a:r>
                <a:rPr lang="es-A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://</a:t>
              </a:r>
              <a:r>
                <a:rPr b="1" lang="es-AR"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hostname</a:t>
              </a:r>
              <a:r>
                <a:rPr b="1" lang="es-AR" sz="1800">
                  <a:solidFill>
                    <a:srgbClr val="5F497A"/>
                  </a:solidFill>
                  <a:latin typeface="Calibri"/>
                  <a:ea typeface="Calibri"/>
                  <a:cs typeface="Calibri"/>
                  <a:sym typeface="Calibri"/>
                </a:rPr>
                <a:t>:port</a:t>
              </a:r>
              <a:r>
                <a:rPr lang="es-A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b="1" lang="es-AR" sz="18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path-and-file-name</a:t>
              </a:r>
              <a:endParaRPr/>
            </a:p>
          </p:txBody>
        </p:sp>
        <p:sp>
          <p:nvSpPr>
            <p:cNvPr id="159" name="Google Shape;159;p16"/>
            <p:cNvSpPr txBox="1"/>
            <p:nvPr/>
          </p:nvSpPr>
          <p:spPr>
            <a:xfrm>
              <a:off x="2428860" y="4800439"/>
              <a:ext cx="632468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74625" lvl="0" marL="17462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s-A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protocol: </a:t>
              </a:r>
              <a:r>
                <a:rPr b="1" lang="es-A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http</a:t>
              </a:r>
              <a:endParaRPr/>
            </a:p>
            <a:p>
              <a:pPr indent="-174625" lvl="0" marL="17462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s-A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hostname: </a:t>
              </a:r>
              <a:r>
                <a:rPr b="1" lang="es-A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www.nowhere123.com</a:t>
              </a:r>
              <a:r>
                <a:rPr lang="es-A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(DNS) ó  181.168.2.102 (IP)</a:t>
              </a:r>
              <a:endParaRPr/>
            </a:p>
            <a:p>
              <a:pPr indent="-174625" lvl="0" marL="17462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s-A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port: </a:t>
              </a:r>
              <a:r>
                <a:rPr b="1" lang="es-A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80</a:t>
              </a:r>
              <a:endParaRPr/>
            </a:p>
            <a:p>
              <a:pPr indent="-174625" lvl="0" marL="17462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s-A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path-and-file-name: </a:t>
              </a:r>
              <a:r>
                <a:rPr b="1" lang="es-A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/docs/index.html </a:t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 rot="-5400000">
              <a:off x="3714744" y="2227539"/>
              <a:ext cx="285752" cy="414340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extrusionOk="0" fill="none" h="120000" w="120000">
                  <a:moveTo>
                    <a:pt x="-10000" y="0"/>
                  </a:moveTo>
                  <a:close/>
                  <a:lnTo>
                    <a:pt x="-10000" y="120000"/>
                  </a:lnTo>
                </a:path>
                <a:path extrusionOk="0" fill="none" h="120000" w="120000">
                  <a:moveTo>
                    <a:pt x="-10000" y="6947"/>
                  </a:moveTo>
                  <a:lnTo>
                    <a:pt x="-434473" y="4846"/>
                  </a:lnTo>
                  <a:lnTo>
                    <a:pt x="-433903" y="17881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6"/>
            <p:cNvSpPr txBox="1"/>
            <p:nvPr/>
          </p:nvSpPr>
          <p:spPr>
            <a:xfrm>
              <a:off x="857224" y="4071942"/>
              <a:ext cx="6880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AR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URL</a:t>
              </a:r>
              <a:endParaRPr/>
            </a:p>
          </p:txBody>
        </p:sp>
      </p:grpSp>
      <p:sp>
        <p:nvSpPr>
          <p:cNvPr id="162" name="Google Shape;162;p16"/>
          <p:cNvSpPr txBox="1"/>
          <p:nvPr/>
        </p:nvSpPr>
        <p:spPr>
          <a:xfrm rot="1151955">
            <a:off x="7442087" y="359208"/>
            <a:ext cx="1367875" cy="30777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RECORDATORIO</a:t>
            </a:r>
            <a:endParaRPr/>
          </a:p>
        </p:txBody>
      </p:sp>
      <p:sp>
        <p:nvSpPr>
          <p:cNvPr id="163" name="Google Shape;163;p16"/>
          <p:cNvSpPr txBox="1"/>
          <p:nvPr/>
        </p:nvSpPr>
        <p:spPr>
          <a:xfrm>
            <a:off x="428600" y="214300"/>
            <a:ext cx="64896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Cómo funciona una plataforma Web?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cliente</a:t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642910" y="1139225"/>
            <a:ext cx="4214700" cy="428700"/>
          </a:xfrm>
          <a:prstGeom prst="wedgeRoundRectCallout">
            <a:avLst>
              <a:gd fmla="val -25988" name="adj1"/>
              <a:gd fmla="val 79431" name="adj2"/>
              <a:gd fmla="val 16667" name="adj3"/>
            </a:avLst>
          </a:prstGeom>
          <a:solidFill>
            <a:srgbClr val="FFFF99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icon monitor" id="165" name="Google Shape;16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1428728" y="1857364"/>
            <a:ext cx="857256" cy="8077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con cpu cabinet" id="166" name="Google Shape;166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86512" y="1785926"/>
            <a:ext cx="928694" cy="9286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6"/>
          <p:cNvSpPr txBox="1"/>
          <p:nvPr/>
        </p:nvSpPr>
        <p:spPr>
          <a:xfrm>
            <a:off x="285720" y="1928802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Navegador</a:t>
            </a:r>
            <a:endParaRPr/>
          </a:p>
        </p:txBody>
      </p:sp>
      <p:sp>
        <p:nvSpPr>
          <p:cNvPr id="168" name="Google Shape;168;p16"/>
          <p:cNvSpPr txBox="1"/>
          <p:nvPr/>
        </p:nvSpPr>
        <p:spPr>
          <a:xfrm>
            <a:off x="7215206" y="2000240"/>
            <a:ext cx="65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pic>
        <p:nvPicPr>
          <p:cNvPr descr="Image result for iot cloud icon" id="169" name="Google Shape;169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00896" y="1643050"/>
            <a:ext cx="1428760" cy="14287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16"/>
          <p:cNvCxnSpPr/>
          <p:nvPr/>
        </p:nvCxnSpPr>
        <p:spPr>
          <a:xfrm>
            <a:off x="2500298" y="2214554"/>
            <a:ext cx="11430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16"/>
          <p:cNvCxnSpPr/>
          <p:nvPr/>
        </p:nvCxnSpPr>
        <p:spPr>
          <a:xfrm>
            <a:off x="4929190" y="2214554"/>
            <a:ext cx="12144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p16"/>
          <p:cNvSpPr txBox="1"/>
          <p:nvPr/>
        </p:nvSpPr>
        <p:spPr>
          <a:xfrm>
            <a:off x="3857620" y="2301638"/>
            <a:ext cx="84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/ IP</a:t>
            </a:r>
            <a:endParaRPr/>
          </a:p>
        </p:txBody>
      </p:sp>
      <p:sp>
        <p:nvSpPr>
          <p:cNvPr id="173" name="Google Shape;173;p16"/>
          <p:cNvSpPr txBox="1"/>
          <p:nvPr/>
        </p:nvSpPr>
        <p:spPr>
          <a:xfrm>
            <a:off x="714348" y="1182767"/>
            <a:ext cx="411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http://www.nowhere123.com/docs/index.html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/>
          <p:nvPr/>
        </p:nvSpPr>
        <p:spPr>
          <a:xfrm>
            <a:off x="1214414" y="4286256"/>
            <a:ext cx="6572296" cy="1643074"/>
          </a:xfrm>
          <a:prstGeom prst="wedgeRectCallout">
            <a:avLst>
              <a:gd fmla="val -36064" name="adj1"/>
              <a:gd fmla="val -65800" name="adj2"/>
            </a:avLst>
          </a:prstGeom>
          <a:solidFill>
            <a:srgbClr val="61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642910" y="1139225"/>
            <a:ext cx="4214700" cy="428700"/>
          </a:xfrm>
          <a:prstGeom prst="wedgeRoundRectCallout">
            <a:avLst>
              <a:gd fmla="val -25988" name="adj1"/>
              <a:gd fmla="val 79431" name="adj2"/>
              <a:gd fmla="val 16667" name="adj3"/>
            </a:avLst>
          </a:prstGeom>
          <a:solidFill>
            <a:srgbClr val="FFFF99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Dropbox\Instituto (1)\EANT LOGO\EANT ISO 01-01 v2.jpg" id="180" name="Google Shape;1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645" y="6176250"/>
            <a:ext cx="1337875" cy="66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17"/>
          <p:cNvCxnSpPr/>
          <p:nvPr/>
        </p:nvCxnSpPr>
        <p:spPr>
          <a:xfrm>
            <a:off x="0" y="6143644"/>
            <a:ext cx="9144000" cy="1588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2" name="Google Shape;18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981642" y="0"/>
            <a:ext cx="162358" cy="25717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con monitor" id="183" name="Google Shape;18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1428728" y="1857364"/>
            <a:ext cx="857256" cy="8077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con cpu cabinet" id="184" name="Google Shape;184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86512" y="1785926"/>
            <a:ext cx="928694" cy="92869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7"/>
          <p:cNvSpPr txBox="1"/>
          <p:nvPr/>
        </p:nvSpPr>
        <p:spPr>
          <a:xfrm>
            <a:off x="285720" y="1928802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Navegador</a:t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7215206" y="2000240"/>
            <a:ext cx="65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pic>
        <p:nvPicPr>
          <p:cNvPr descr="Image result for iot cloud icon" id="187" name="Google Shape;187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00896" y="1643050"/>
            <a:ext cx="1428760" cy="14287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17"/>
          <p:cNvCxnSpPr/>
          <p:nvPr/>
        </p:nvCxnSpPr>
        <p:spPr>
          <a:xfrm>
            <a:off x="2500298" y="2214554"/>
            <a:ext cx="11430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17"/>
          <p:cNvCxnSpPr/>
          <p:nvPr/>
        </p:nvCxnSpPr>
        <p:spPr>
          <a:xfrm>
            <a:off x="4929190" y="2214554"/>
            <a:ext cx="12144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p17"/>
          <p:cNvSpPr txBox="1"/>
          <p:nvPr/>
        </p:nvSpPr>
        <p:spPr>
          <a:xfrm>
            <a:off x="3857620" y="2301638"/>
            <a:ext cx="84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/ IP</a:t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2500298" y="3214686"/>
            <a:ext cx="3214710" cy="20091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5857884" y="3143248"/>
            <a:ext cx="2143140" cy="42862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00B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Recepción y decodificación del mensaje</a:t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1385186" y="4500570"/>
            <a:ext cx="633008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/docs/index.html</a:t>
            </a: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HTTP/1.1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Host: </a:t>
            </a:r>
            <a:r>
              <a:rPr b="1"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www.nowhere123.com</a:t>
            </a: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Accept: image/gif, image/jpeg, */*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Accept-Language: en-us Accept-Encoding: gzip, deflate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User-Agent: Mozilla/4.0 (compatible; MSIE 6.0; Windows NT 5.1)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(blank line)</a:t>
            </a:r>
            <a:r>
              <a:rPr lang="es-A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94" name="Google Shape;194;p17"/>
          <p:cNvSpPr txBox="1"/>
          <p:nvPr/>
        </p:nvSpPr>
        <p:spPr>
          <a:xfrm>
            <a:off x="714348" y="1182767"/>
            <a:ext cx="411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http://www.nowhere123.com/docs/index.html</a:t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6500826" y="2872010"/>
            <a:ext cx="642942" cy="142876"/>
          </a:xfrm>
          <a:prstGeom prst="triangle">
            <a:avLst>
              <a:gd fmla="val 50000" name="adj"/>
            </a:avLst>
          </a:prstGeom>
          <a:solidFill>
            <a:srgbClr val="00B050"/>
          </a:solidFill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3929058" y="2872010"/>
            <a:ext cx="6279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endParaRPr/>
          </a:p>
        </p:txBody>
      </p:sp>
      <p:sp>
        <p:nvSpPr>
          <p:cNvPr id="197" name="Google Shape;197;p17"/>
          <p:cNvSpPr txBox="1"/>
          <p:nvPr/>
        </p:nvSpPr>
        <p:spPr>
          <a:xfrm>
            <a:off x="571472" y="3661950"/>
            <a:ext cx="45794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Confección y envío del Request en protocolo HTTP</a:t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1142976" y="3143248"/>
            <a:ext cx="1214446" cy="357190"/>
          </a:xfrm>
          <a:prstGeom prst="roundRect">
            <a:avLst>
              <a:gd fmla="val 16667" name="adj"/>
            </a:avLst>
          </a:prstGeom>
          <a:solidFill>
            <a:srgbClr val="366092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 rot="10800000">
            <a:off x="1428728" y="2857496"/>
            <a:ext cx="642942" cy="142876"/>
          </a:xfrm>
          <a:prstGeom prst="triangle">
            <a:avLst>
              <a:gd fmla="val 50000" name="adj"/>
            </a:avLst>
          </a:prstGeom>
          <a:solidFill>
            <a:srgbClr val="366092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7"/>
          <p:cNvSpPr txBox="1"/>
          <p:nvPr/>
        </p:nvSpPr>
        <p:spPr>
          <a:xfrm rot="1151955">
            <a:off x="7442087" y="359208"/>
            <a:ext cx="1367875" cy="30777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RECORDATORIO</a:t>
            </a:r>
            <a:endParaRPr/>
          </a:p>
        </p:txBody>
      </p:sp>
      <p:sp>
        <p:nvSpPr>
          <p:cNvPr id="201" name="Google Shape;201;p17"/>
          <p:cNvSpPr txBox="1"/>
          <p:nvPr/>
        </p:nvSpPr>
        <p:spPr>
          <a:xfrm>
            <a:off x="428600" y="214300"/>
            <a:ext cx="64896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Cómo funciona una plataforma Web?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cliente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ropbox\Instituto (1)\EANT LOGO\EANT ISO 01-01 v2.jpg" id="206" name="Google Shape;2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645" y="6176250"/>
            <a:ext cx="1337875" cy="66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18"/>
          <p:cNvCxnSpPr/>
          <p:nvPr/>
        </p:nvCxnSpPr>
        <p:spPr>
          <a:xfrm>
            <a:off x="0" y="6143644"/>
            <a:ext cx="9144000" cy="1588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8" name="Google Shape;20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981642" y="0"/>
            <a:ext cx="162358" cy="257176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8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None/>
            </a:pPr>
            <a:br>
              <a:rPr b="0" i="0" lang="es-AR" sz="18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8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5720" y="2319154"/>
            <a:ext cx="4429156" cy="278778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8"/>
          <p:cNvSpPr txBox="1"/>
          <p:nvPr/>
        </p:nvSpPr>
        <p:spPr>
          <a:xfrm>
            <a:off x="428596" y="1414517"/>
            <a:ext cx="79296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 software que aloja los archivos/codigos y nos aporta un modelo de construcción para un Servicio Web</a:t>
            </a:r>
            <a:endParaRPr/>
          </a:p>
        </p:txBody>
      </p:sp>
      <p:sp>
        <p:nvSpPr>
          <p:cNvPr id="213" name="Google Shape;213;p18"/>
          <p:cNvSpPr txBox="1"/>
          <p:nvPr/>
        </p:nvSpPr>
        <p:spPr>
          <a:xfrm>
            <a:off x="4929190" y="3033534"/>
            <a:ext cx="3714776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Escuchar y responder peticiones HTTP</a:t>
            </a:r>
            <a:endParaRPr/>
          </a:p>
          <a:p>
            <a:pPr indent="-73025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Capturar datos aportados por el usuario</a:t>
            </a:r>
            <a:endParaRPr/>
          </a:p>
          <a:p>
            <a:pPr indent="-73025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Recorrer y utilizar recursos</a:t>
            </a:r>
            <a:endParaRPr/>
          </a:p>
          <a:p>
            <a:pPr indent="-73025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Construir y entregar páginas/interfaces web</a:t>
            </a:r>
            <a:endParaRPr/>
          </a:p>
        </p:txBody>
      </p:sp>
      <p:sp>
        <p:nvSpPr>
          <p:cNvPr id="214" name="Google Shape;214;p18"/>
          <p:cNvSpPr txBox="1"/>
          <p:nvPr/>
        </p:nvSpPr>
        <p:spPr>
          <a:xfrm>
            <a:off x="4929190" y="2462030"/>
            <a:ext cx="28394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hace un Servidor Web?</a:t>
            </a:r>
            <a:endParaRPr/>
          </a:p>
        </p:txBody>
      </p:sp>
      <p:sp>
        <p:nvSpPr>
          <p:cNvPr id="215" name="Google Shape;215;p18"/>
          <p:cNvSpPr txBox="1"/>
          <p:nvPr/>
        </p:nvSpPr>
        <p:spPr>
          <a:xfrm>
            <a:off x="428600" y="214300"/>
            <a:ext cx="64896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Cómo funciona una plataforma Web?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servidor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/>
          <p:nvPr/>
        </p:nvSpPr>
        <p:spPr>
          <a:xfrm>
            <a:off x="1142976" y="1428736"/>
            <a:ext cx="5857916" cy="4572032"/>
          </a:xfrm>
          <a:prstGeom prst="roundRect">
            <a:avLst>
              <a:gd fmla="val 8853" name="adj"/>
            </a:avLst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Dropbox\Instituto (1)\EANT LOGO\EANT ISO 01-01 v2.jpg" id="221" name="Google Shape;2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645" y="6176250"/>
            <a:ext cx="1337875" cy="66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19"/>
          <p:cNvCxnSpPr/>
          <p:nvPr/>
        </p:nvCxnSpPr>
        <p:spPr>
          <a:xfrm>
            <a:off x="0" y="6143644"/>
            <a:ext cx="9144000" cy="1588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3" name="Google Shape;22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981642" y="0"/>
            <a:ext cx="162358" cy="25717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con cpu cabinet" id="224" name="Google Shape;22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910" y="1785926"/>
            <a:ext cx="1428760" cy="1428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9"/>
          <p:cNvSpPr/>
          <p:nvPr/>
        </p:nvSpPr>
        <p:spPr>
          <a:xfrm>
            <a:off x="714348" y="1285860"/>
            <a:ext cx="1714512" cy="35719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Servicio</a:t>
            </a:r>
            <a:endParaRPr/>
          </a:p>
        </p:txBody>
      </p:sp>
      <p:pic>
        <p:nvPicPr>
          <p:cNvPr id="226" name="Google Shape;226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71670" y="2786058"/>
            <a:ext cx="1324485" cy="135732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9"/>
          <p:cNvSpPr txBox="1"/>
          <p:nvPr/>
        </p:nvSpPr>
        <p:spPr>
          <a:xfrm>
            <a:off x="914148" y="3571876"/>
            <a:ext cx="1202388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Procesador Lógico</a:t>
            </a:r>
            <a:endParaRPr/>
          </a:p>
        </p:txBody>
      </p:sp>
      <p:pic>
        <p:nvPicPr>
          <p:cNvPr descr="Resultado de imagen para png icon  code circle" id="228" name="Google Shape;228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01846" y="4714884"/>
            <a:ext cx="1071570" cy="107157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9"/>
          <p:cNvSpPr txBox="1"/>
          <p:nvPr/>
        </p:nvSpPr>
        <p:spPr>
          <a:xfrm>
            <a:off x="857224" y="5000636"/>
            <a:ext cx="1285884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 de programa</a:t>
            </a:r>
            <a:endParaRPr/>
          </a:p>
        </p:txBody>
      </p:sp>
      <p:cxnSp>
        <p:nvCxnSpPr>
          <p:cNvPr id="230" name="Google Shape;230;p19"/>
          <p:cNvCxnSpPr/>
          <p:nvPr/>
        </p:nvCxnSpPr>
        <p:spPr>
          <a:xfrm>
            <a:off x="1857356" y="2428868"/>
            <a:ext cx="733800" cy="357300"/>
          </a:xfrm>
          <a:prstGeom prst="bentConnector3">
            <a:avLst>
              <a:gd fmla="val 100184" name="adj1"/>
            </a:avLst>
          </a:prstGeom>
          <a:noFill/>
          <a:ln cap="flat" cmpd="sng" w="57150">
            <a:solidFill>
              <a:srgbClr val="538CD5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231" name="Google Shape;231;p19"/>
          <p:cNvGrpSpPr/>
          <p:nvPr/>
        </p:nvGrpSpPr>
        <p:grpSpPr>
          <a:xfrm>
            <a:off x="3396155" y="3464719"/>
            <a:ext cx="3186461" cy="2321735"/>
            <a:chOff x="3396155" y="3464719"/>
            <a:chExt cx="3186461" cy="2321735"/>
          </a:xfrm>
        </p:grpSpPr>
        <p:pic>
          <p:nvPicPr>
            <p:cNvPr descr="Image result for icon database" id="232" name="Google Shape;232;p1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194683" y="4929198"/>
              <a:ext cx="857256" cy="857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" name="Google Shape;233;p19"/>
            <p:cNvSpPr txBox="1"/>
            <p:nvPr/>
          </p:nvSpPr>
          <p:spPr>
            <a:xfrm>
              <a:off x="5143504" y="5172540"/>
              <a:ext cx="14391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Bases de Datos</a:t>
              </a:r>
              <a:endParaRPr/>
            </a:p>
          </p:txBody>
        </p:sp>
        <p:cxnSp>
          <p:nvCxnSpPr>
            <p:cNvPr id="234" name="Google Shape;234;p19"/>
            <p:cNvCxnSpPr>
              <a:stCxn id="226" idx="3"/>
              <a:endCxn id="232" idx="1"/>
            </p:cNvCxnSpPr>
            <p:nvPr/>
          </p:nvCxnSpPr>
          <p:spPr>
            <a:xfrm>
              <a:off x="3396155" y="3464719"/>
              <a:ext cx="798600" cy="18930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cxnSp>
        <p:nvCxnSpPr>
          <p:cNvPr id="235" name="Google Shape;235;p19"/>
          <p:cNvCxnSpPr>
            <a:stCxn id="228" idx="0"/>
            <a:endCxn id="226" idx="2"/>
          </p:cNvCxnSpPr>
          <p:nvPr/>
        </p:nvCxnSpPr>
        <p:spPr>
          <a:xfrm rot="10800000">
            <a:off x="2734031" y="4143384"/>
            <a:ext cx="3600" cy="57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6" name="Google Shape;236;p19"/>
          <p:cNvSpPr txBox="1"/>
          <p:nvPr/>
        </p:nvSpPr>
        <p:spPr>
          <a:xfrm>
            <a:off x="2000232" y="1714488"/>
            <a:ext cx="7969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7" name="Google Shape;237;p19"/>
          <p:cNvSpPr/>
          <p:nvPr/>
        </p:nvSpPr>
        <p:spPr>
          <a:xfrm>
            <a:off x="285720" y="2428868"/>
            <a:ext cx="428628" cy="42862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8" name="Google Shape;238;p19"/>
          <p:cNvGrpSpPr/>
          <p:nvPr/>
        </p:nvGrpSpPr>
        <p:grpSpPr>
          <a:xfrm>
            <a:off x="3396155" y="1658040"/>
            <a:ext cx="5027199" cy="3271158"/>
            <a:chOff x="3396155" y="1658040"/>
            <a:chExt cx="5027199" cy="3271158"/>
          </a:xfrm>
        </p:grpSpPr>
        <p:pic>
          <p:nvPicPr>
            <p:cNvPr descr="Imagen relacionada" id="239" name="Google Shape;239;p1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235141" y="3286124"/>
              <a:ext cx="805945" cy="8059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sultado de imagen para png icon image circle" id="240" name="Google Shape;240;p1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285736" y="2500306"/>
              <a:ext cx="725370" cy="7253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sultado de imagen para png icon image circle" id="241" name="Google Shape;241;p1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194683" y="2500306"/>
              <a:ext cx="741461" cy="7414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" name="Google Shape;242;p19"/>
            <p:cNvSpPr txBox="1"/>
            <p:nvPr/>
          </p:nvSpPr>
          <p:spPr>
            <a:xfrm>
              <a:off x="6072198" y="3571876"/>
              <a:ext cx="1626984" cy="33855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Archivos de texto</a:t>
              </a:r>
              <a:endParaRPr/>
            </a:p>
          </p:txBody>
        </p:sp>
        <p:sp>
          <p:nvSpPr>
            <p:cNvPr id="243" name="Google Shape;243;p19"/>
            <p:cNvSpPr txBox="1"/>
            <p:nvPr/>
          </p:nvSpPr>
          <p:spPr>
            <a:xfrm>
              <a:off x="6072198" y="2643182"/>
              <a:ext cx="2351156" cy="33855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Archivos de imagen/audio</a:t>
              </a:r>
              <a:endParaRPr/>
            </a:p>
          </p:txBody>
        </p:sp>
        <p:sp>
          <p:nvSpPr>
            <p:cNvPr id="244" name="Google Shape;244;p19"/>
            <p:cNvSpPr txBox="1"/>
            <p:nvPr/>
          </p:nvSpPr>
          <p:spPr>
            <a:xfrm>
              <a:off x="6072198" y="1785926"/>
              <a:ext cx="1805174" cy="33855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Archivos HTML/CSS</a:t>
              </a:r>
              <a:endParaRPr/>
            </a:p>
          </p:txBody>
        </p:sp>
        <p:cxnSp>
          <p:nvCxnSpPr>
            <p:cNvPr id="245" name="Google Shape;245;p19"/>
            <p:cNvCxnSpPr>
              <a:stCxn id="226" idx="3"/>
              <a:endCxn id="241" idx="1"/>
            </p:cNvCxnSpPr>
            <p:nvPr/>
          </p:nvCxnSpPr>
          <p:spPr>
            <a:xfrm flipH="1" rot="10800000">
              <a:off x="3396155" y="2871019"/>
              <a:ext cx="798600" cy="5937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46" name="Google Shape;246;p19"/>
            <p:cNvCxnSpPr>
              <a:stCxn id="241" idx="0"/>
              <a:endCxn id="247" idx="1"/>
            </p:cNvCxnSpPr>
            <p:nvPr/>
          </p:nvCxnSpPr>
          <p:spPr>
            <a:xfrm rot="-5400000">
              <a:off x="4703563" y="1877056"/>
              <a:ext cx="485100" cy="761400"/>
            </a:xfrm>
            <a:prstGeom prst="bentConnector2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48" name="Google Shape;248;p19"/>
            <p:cNvCxnSpPr>
              <a:stCxn id="241" idx="2"/>
              <a:endCxn id="239" idx="1"/>
            </p:cNvCxnSpPr>
            <p:nvPr/>
          </p:nvCxnSpPr>
          <p:spPr>
            <a:xfrm flipH="1" rot="-5400000">
              <a:off x="4676563" y="3130617"/>
              <a:ext cx="447300" cy="669600"/>
            </a:xfrm>
            <a:prstGeom prst="bentConnector2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49" name="Google Shape;249;p19"/>
            <p:cNvCxnSpPr>
              <a:stCxn id="241" idx="3"/>
              <a:endCxn id="240" idx="1"/>
            </p:cNvCxnSpPr>
            <p:nvPr/>
          </p:nvCxnSpPr>
          <p:spPr>
            <a:xfrm flipH="1" rot="10800000">
              <a:off x="4936144" y="2862937"/>
              <a:ext cx="349500" cy="81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pic>
          <p:nvPicPr>
            <p:cNvPr descr="Resultado de imagen para png icon  html circle" id="247" name="Google Shape;247;p1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326706" y="1658040"/>
              <a:ext cx="714380" cy="7143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sultado de imagen para png icon  code circle" id="250" name="Google Shape;250;p1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270258" y="4214818"/>
              <a:ext cx="714380" cy="71438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1" name="Google Shape;251;p19"/>
            <p:cNvCxnSpPr>
              <a:stCxn id="241" idx="2"/>
              <a:endCxn id="250" idx="1"/>
            </p:cNvCxnSpPr>
            <p:nvPr/>
          </p:nvCxnSpPr>
          <p:spPr>
            <a:xfrm flipH="1" rot="-5400000">
              <a:off x="4252663" y="3554517"/>
              <a:ext cx="1330200" cy="704700"/>
            </a:xfrm>
            <a:prstGeom prst="bentConnector2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252" name="Google Shape;252;p19"/>
            <p:cNvSpPr txBox="1"/>
            <p:nvPr/>
          </p:nvSpPr>
          <p:spPr>
            <a:xfrm>
              <a:off x="6072198" y="4342704"/>
              <a:ext cx="1771703" cy="33855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Archivos de Código</a:t>
              </a:r>
              <a:endParaRPr/>
            </a:p>
          </p:txBody>
        </p:sp>
      </p:grpSp>
      <p:grpSp>
        <p:nvGrpSpPr>
          <p:cNvPr id="253" name="Google Shape;253;p19"/>
          <p:cNvGrpSpPr/>
          <p:nvPr/>
        </p:nvGrpSpPr>
        <p:grpSpPr>
          <a:xfrm>
            <a:off x="4000496" y="857232"/>
            <a:ext cx="4500594" cy="5000660"/>
            <a:chOff x="4000496" y="857232"/>
            <a:chExt cx="4500594" cy="5000660"/>
          </a:xfrm>
        </p:grpSpPr>
        <p:sp>
          <p:nvSpPr>
            <p:cNvPr id="254" name="Google Shape;254;p19"/>
            <p:cNvSpPr/>
            <p:nvPr/>
          </p:nvSpPr>
          <p:spPr>
            <a:xfrm>
              <a:off x="4000496" y="1071546"/>
              <a:ext cx="4500594" cy="4786346"/>
            </a:xfrm>
            <a:prstGeom prst="roundRect">
              <a:avLst>
                <a:gd fmla="val 9940" name="adj"/>
              </a:avLst>
            </a:prstGeom>
            <a:noFill/>
            <a:ln cap="flat" cmpd="sng" w="25400">
              <a:solidFill>
                <a:srgbClr val="D6E3B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9"/>
            <p:cNvSpPr txBox="1"/>
            <p:nvPr/>
          </p:nvSpPr>
          <p:spPr>
            <a:xfrm>
              <a:off x="5214942" y="857232"/>
              <a:ext cx="1031244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AR" sz="1800">
                  <a:solidFill>
                    <a:srgbClr val="76923C"/>
                  </a:solidFill>
                  <a:latin typeface="Calibri"/>
                  <a:ea typeface="Calibri"/>
                  <a:cs typeface="Calibri"/>
                  <a:sym typeface="Calibri"/>
                </a:rPr>
                <a:t>Recursos</a:t>
              </a:r>
              <a:endParaRPr/>
            </a:p>
          </p:txBody>
        </p:sp>
      </p:grpSp>
      <p:grpSp>
        <p:nvGrpSpPr>
          <p:cNvPr id="256" name="Google Shape;256;p19"/>
          <p:cNvGrpSpPr/>
          <p:nvPr/>
        </p:nvGrpSpPr>
        <p:grpSpPr>
          <a:xfrm>
            <a:off x="285720" y="1857364"/>
            <a:ext cx="3517924" cy="928694"/>
            <a:chOff x="285720" y="1857364"/>
            <a:chExt cx="3517924" cy="928694"/>
          </a:xfrm>
        </p:grpSpPr>
        <p:grpSp>
          <p:nvGrpSpPr>
            <p:cNvPr id="257" name="Google Shape;257;p19"/>
            <p:cNvGrpSpPr/>
            <p:nvPr/>
          </p:nvGrpSpPr>
          <p:grpSpPr>
            <a:xfrm>
              <a:off x="285720" y="1857364"/>
              <a:ext cx="2571768" cy="928694"/>
              <a:chOff x="285720" y="1857364"/>
              <a:chExt cx="2571768" cy="928694"/>
            </a:xfrm>
          </p:grpSpPr>
          <p:cxnSp>
            <p:nvCxnSpPr>
              <p:cNvPr id="258" name="Google Shape;258;p19"/>
              <p:cNvCxnSpPr/>
              <p:nvPr/>
            </p:nvCxnSpPr>
            <p:spPr>
              <a:xfrm rot="10800000">
                <a:off x="1928794" y="2214554"/>
                <a:ext cx="928694" cy="571504"/>
              </a:xfrm>
              <a:prstGeom prst="bentConnector3">
                <a:avLst>
                  <a:gd fmla="val -256" name="adj1"/>
                </a:avLst>
              </a:prstGeom>
              <a:noFill/>
              <a:ln cap="flat" cmpd="sng" w="57150">
                <a:solidFill>
                  <a:srgbClr val="E36C09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259" name="Google Shape;259;p19"/>
              <p:cNvSpPr/>
              <p:nvPr/>
            </p:nvSpPr>
            <p:spPr>
              <a:xfrm rot="10800000">
                <a:off x="285720" y="1857364"/>
                <a:ext cx="428628" cy="428628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E36C09"/>
              </a:solidFill>
              <a:ln cap="flat" cmpd="sng" w="25400">
                <a:solidFill>
                  <a:srgbClr val="E36C0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0" name="Google Shape;260;p19"/>
            <p:cNvSpPr txBox="1"/>
            <p:nvPr/>
          </p:nvSpPr>
          <p:spPr>
            <a:xfrm>
              <a:off x="2857488" y="2214554"/>
              <a:ext cx="9461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AR" sz="1400">
                  <a:solidFill>
                    <a:srgbClr val="E36C09"/>
                  </a:solidFill>
                  <a:latin typeface="Calibri"/>
                  <a:ea typeface="Calibri"/>
                  <a:cs typeface="Calibri"/>
                  <a:sym typeface="Calibri"/>
                </a:rPr>
                <a:t>Respuesta</a:t>
              </a:r>
              <a:endParaRPr/>
            </a:p>
          </p:txBody>
        </p:sp>
      </p:grpSp>
      <p:grpSp>
        <p:nvGrpSpPr>
          <p:cNvPr id="261" name="Google Shape;261;p19"/>
          <p:cNvGrpSpPr/>
          <p:nvPr/>
        </p:nvGrpSpPr>
        <p:grpSpPr>
          <a:xfrm>
            <a:off x="2928926" y="1643050"/>
            <a:ext cx="567257" cy="500066"/>
            <a:chOff x="6196446" y="4500570"/>
            <a:chExt cx="2025920" cy="1785950"/>
          </a:xfrm>
        </p:grpSpPr>
        <p:sp>
          <p:nvSpPr>
            <p:cNvPr id="262" name="Google Shape;262;p19"/>
            <p:cNvSpPr/>
            <p:nvPr/>
          </p:nvSpPr>
          <p:spPr>
            <a:xfrm>
              <a:off x="6357950" y="4500570"/>
              <a:ext cx="1698117" cy="1785950"/>
            </a:xfrm>
            <a:prstGeom prst="roundRect">
              <a:avLst>
                <a:gd fmla="val 6175" name="adj"/>
              </a:avLst>
            </a:prstGeom>
            <a:solidFill>
              <a:schemeClr val="lt1"/>
            </a:solidFill>
            <a:ln cap="flat" cmpd="sng" w="19050">
              <a:solidFill>
                <a:srgbClr val="E36C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Resultado de imagen para png icon  code circle" id="263" name="Google Shape;263;p1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7507986" y="4643446"/>
              <a:ext cx="714380" cy="7143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n relacionada" id="264" name="Google Shape;264;p19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007920" y="4929198"/>
              <a:ext cx="805945" cy="8059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sultado de imagen para png icon image circle" id="265" name="Google Shape;265;p1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6579292" y="5214950"/>
              <a:ext cx="725370" cy="7253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sultado de imagen para png icon  html circle" id="266" name="Google Shape;266;p19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6196446" y="5500702"/>
              <a:ext cx="714380" cy="7143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7" name="Google Shape;267;p19"/>
          <p:cNvSpPr txBox="1"/>
          <p:nvPr/>
        </p:nvSpPr>
        <p:spPr>
          <a:xfrm rot="1151955">
            <a:off x="7442087" y="359208"/>
            <a:ext cx="1367875" cy="30777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RECORDATORIO</a:t>
            </a:r>
            <a:endParaRPr/>
          </a:p>
        </p:txBody>
      </p:sp>
      <p:sp>
        <p:nvSpPr>
          <p:cNvPr id="268" name="Google Shape;268;p19"/>
          <p:cNvSpPr txBox="1"/>
          <p:nvPr/>
        </p:nvSpPr>
        <p:spPr>
          <a:xfrm>
            <a:off x="428600" y="214300"/>
            <a:ext cx="64896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Cómo funciona una plataforma Web?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servidor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/>
          <p:nvPr/>
        </p:nvSpPr>
        <p:spPr>
          <a:xfrm>
            <a:off x="642910" y="1071546"/>
            <a:ext cx="4214842" cy="428628"/>
          </a:xfrm>
          <a:prstGeom prst="wedgeRoundRectCallout">
            <a:avLst>
              <a:gd fmla="val -25988" name="adj1"/>
              <a:gd fmla="val 79431" name="adj2"/>
              <a:gd fmla="val 16667" name="adj3"/>
            </a:avLst>
          </a:prstGeom>
          <a:solidFill>
            <a:srgbClr val="FFFF99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Dropbox\Instituto (1)\EANT LOGO\EANT ISO 01-01 v2.jpg" id="274" name="Google Shape;27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645" y="6176250"/>
            <a:ext cx="1337875" cy="66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p20"/>
          <p:cNvCxnSpPr/>
          <p:nvPr/>
        </p:nvCxnSpPr>
        <p:spPr>
          <a:xfrm>
            <a:off x="0" y="6143644"/>
            <a:ext cx="9144000" cy="1588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6" name="Google Shape;27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981642" y="0"/>
            <a:ext cx="162358" cy="25717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con monitor" id="277" name="Google Shape;27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1428728" y="1714488"/>
            <a:ext cx="857256" cy="8077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con cpu cabinet" id="278" name="Google Shape;278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86512" y="1643050"/>
            <a:ext cx="928694" cy="92869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0"/>
          <p:cNvSpPr txBox="1"/>
          <p:nvPr/>
        </p:nvSpPr>
        <p:spPr>
          <a:xfrm>
            <a:off x="285720" y="1785926"/>
            <a:ext cx="9733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Navegador</a:t>
            </a:r>
            <a:endParaRPr/>
          </a:p>
        </p:txBody>
      </p:sp>
      <p:sp>
        <p:nvSpPr>
          <p:cNvPr id="280" name="Google Shape;280;p20"/>
          <p:cNvSpPr txBox="1"/>
          <p:nvPr/>
        </p:nvSpPr>
        <p:spPr>
          <a:xfrm>
            <a:off x="7215206" y="1857364"/>
            <a:ext cx="3738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pic>
        <p:nvPicPr>
          <p:cNvPr descr="Image result for iot cloud icon" id="281" name="Google Shape;281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00896" y="1576374"/>
            <a:ext cx="1428760" cy="14287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20"/>
          <p:cNvCxnSpPr/>
          <p:nvPr/>
        </p:nvCxnSpPr>
        <p:spPr>
          <a:xfrm>
            <a:off x="2500298" y="2071678"/>
            <a:ext cx="1143008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3" name="Google Shape;283;p20"/>
          <p:cNvCxnSpPr/>
          <p:nvPr/>
        </p:nvCxnSpPr>
        <p:spPr>
          <a:xfrm>
            <a:off x="4929190" y="2071678"/>
            <a:ext cx="1214446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4" name="Google Shape;284;p20"/>
          <p:cNvSpPr txBox="1"/>
          <p:nvPr/>
        </p:nvSpPr>
        <p:spPr>
          <a:xfrm>
            <a:off x="3857620" y="2234962"/>
            <a:ext cx="84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/ IP</a:t>
            </a:r>
            <a:endParaRPr/>
          </a:p>
        </p:txBody>
      </p:sp>
      <p:sp>
        <p:nvSpPr>
          <p:cNvPr id="285" name="Google Shape;285;p20"/>
          <p:cNvSpPr/>
          <p:nvPr/>
        </p:nvSpPr>
        <p:spPr>
          <a:xfrm>
            <a:off x="285720" y="214290"/>
            <a:ext cx="457200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de proceso de petición y respuesta</a:t>
            </a:r>
            <a:endParaRPr/>
          </a:p>
        </p:txBody>
      </p:sp>
      <p:sp>
        <p:nvSpPr>
          <p:cNvPr id="286" name="Google Shape;286;p20"/>
          <p:cNvSpPr/>
          <p:nvPr/>
        </p:nvSpPr>
        <p:spPr>
          <a:xfrm>
            <a:off x="1142976" y="3000372"/>
            <a:ext cx="1214446" cy="357190"/>
          </a:xfrm>
          <a:prstGeom prst="roundRect">
            <a:avLst>
              <a:gd fmla="val 16667" name="adj"/>
            </a:avLst>
          </a:prstGeom>
          <a:solidFill>
            <a:srgbClr val="E36C09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sp>
        <p:nvSpPr>
          <p:cNvPr id="287" name="Google Shape;287;p20"/>
          <p:cNvSpPr txBox="1"/>
          <p:nvPr/>
        </p:nvSpPr>
        <p:spPr>
          <a:xfrm>
            <a:off x="714348" y="1115088"/>
            <a:ext cx="411753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http://www.nowhere123.com/docs/index.html</a:t>
            </a:r>
            <a:endParaRPr/>
          </a:p>
        </p:txBody>
      </p:sp>
      <p:sp>
        <p:nvSpPr>
          <p:cNvPr id="288" name="Google Shape;288;p20"/>
          <p:cNvSpPr/>
          <p:nvPr/>
        </p:nvSpPr>
        <p:spPr>
          <a:xfrm rot="10800000">
            <a:off x="1428728" y="2714620"/>
            <a:ext cx="642942" cy="142876"/>
          </a:xfrm>
          <a:prstGeom prst="triangle">
            <a:avLst>
              <a:gd fmla="val 50000" name="adj"/>
            </a:avLst>
          </a:prstGeom>
          <a:solidFill>
            <a:srgbClr val="E36C09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0"/>
          <p:cNvSpPr txBox="1"/>
          <p:nvPr/>
        </p:nvSpPr>
        <p:spPr>
          <a:xfrm>
            <a:off x="559424" y="3519074"/>
            <a:ext cx="23678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Localización del recurso</a:t>
            </a:r>
            <a:endParaRPr/>
          </a:p>
        </p:txBody>
      </p:sp>
      <p:sp>
        <p:nvSpPr>
          <p:cNvPr id="290" name="Google Shape;290;p20"/>
          <p:cNvSpPr txBox="1"/>
          <p:nvPr/>
        </p:nvSpPr>
        <p:spPr>
          <a:xfrm>
            <a:off x="1643042" y="3870613"/>
            <a:ext cx="45996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protocol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://</a:t>
            </a:r>
            <a:r>
              <a:rPr b="1" lang="es-AR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hostname</a:t>
            </a:r>
            <a:r>
              <a:rPr b="1" lang="es-AR" sz="1800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:port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1" lang="es-AR" sz="18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path-and-file-name</a:t>
            </a:r>
            <a:endParaRPr/>
          </a:p>
        </p:txBody>
      </p:sp>
      <p:sp>
        <p:nvSpPr>
          <p:cNvPr id="291" name="Google Shape;291;p20"/>
          <p:cNvSpPr txBox="1"/>
          <p:nvPr/>
        </p:nvSpPr>
        <p:spPr>
          <a:xfrm>
            <a:off x="2428860" y="4584993"/>
            <a:ext cx="632468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protocol: </a:t>
            </a: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endParaRPr/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hostname: </a:t>
            </a: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www.nowhere123.com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(DNS) ó  181.168.2.102 (IP)</a:t>
            </a:r>
            <a:endParaRPr/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port: </a:t>
            </a: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</a:t>
            </a:r>
            <a:endParaRPr/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path-and-file-name: </a:t>
            </a: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/docs/index.html </a:t>
            </a:r>
            <a:endParaRPr/>
          </a:p>
        </p:txBody>
      </p:sp>
      <p:sp>
        <p:nvSpPr>
          <p:cNvPr id="292" name="Google Shape;292;p20"/>
          <p:cNvSpPr/>
          <p:nvPr/>
        </p:nvSpPr>
        <p:spPr>
          <a:xfrm rot="-5400000">
            <a:off x="3714744" y="2013225"/>
            <a:ext cx="285752" cy="414340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6947"/>
                </a:moveTo>
                <a:lnTo>
                  <a:pt x="-434473" y="4846"/>
                </a:lnTo>
                <a:lnTo>
                  <a:pt x="-433903" y="17881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0"/>
          <p:cNvSpPr txBox="1"/>
          <p:nvPr/>
        </p:nvSpPr>
        <p:spPr>
          <a:xfrm>
            <a:off x="857224" y="3857628"/>
            <a:ext cx="6880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"/>
          <p:cNvSpPr/>
          <p:nvPr/>
        </p:nvSpPr>
        <p:spPr>
          <a:xfrm>
            <a:off x="1214425" y="4071949"/>
            <a:ext cx="6572400" cy="1673100"/>
          </a:xfrm>
          <a:prstGeom prst="wedgeRectCallout">
            <a:avLst>
              <a:gd fmla="val -36064" name="adj1"/>
              <a:gd fmla="val -65800" name="adj2"/>
            </a:avLst>
          </a:prstGeom>
          <a:solidFill>
            <a:srgbClr val="61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Dropbox\Instituto (1)\EANT LOGO\EANT ISO 01-01 v2.jpg" id="299" name="Google Shape;29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645" y="6176250"/>
            <a:ext cx="1337875" cy="66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0" name="Google Shape;300;p21"/>
          <p:cNvCxnSpPr/>
          <p:nvPr/>
        </p:nvCxnSpPr>
        <p:spPr>
          <a:xfrm>
            <a:off x="0" y="6143644"/>
            <a:ext cx="9144000" cy="1588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1" name="Google Shape;30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981642" y="0"/>
            <a:ext cx="162358" cy="2571768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1"/>
          <p:cNvSpPr/>
          <p:nvPr/>
        </p:nvSpPr>
        <p:spPr>
          <a:xfrm>
            <a:off x="2500298" y="3000372"/>
            <a:ext cx="3214710" cy="20091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1"/>
          <p:cNvSpPr/>
          <p:nvPr/>
        </p:nvSpPr>
        <p:spPr>
          <a:xfrm>
            <a:off x="5857884" y="2928934"/>
            <a:ext cx="2143140" cy="42862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Recepción y decodificación del mensaje</a:t>
            </a: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1385186" y="4286256"/>
            <a:ext cx="633008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/docs/index.html</a:t>
            </a: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HTTP/1.1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Host: </a:t>
            </a:r>
            <a:r>
              <a:rPr b="1"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www.nowhere123.com</a:t>
            </a: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Accept: image/gif, image/jpeg, */*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Accept-Language: en-us Accept-Encoding: gzip, deflate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User-Agent: Mozilla/4.0 (compatible; MSIE 6.0; Windows NT 5.1)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(blank line)</a:t>
            </a:r>
            <a:r>
              <a:rPr lang="es-A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6429388" y="2657696"/>
            <a:ext cx="642942" cy="142876"/>
          </a:xfrm>
          <a:prstGeom prst="triangle">
            <a:avLst>
              <a:gd fmla="val 50000" name="adj"/>
            </a:avLst>
          </a:prstGeom>
          <a:solidFill>
            <a:srgbClr val="E36C09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1"/>
          <p:cNvSpPr txBox="1"/>
          <p:nvPr/>
        </p:nvSpPr>
        <p:spPr>
          <a:xfrm>
            <a:off x="3929058" y="2657696"/>
            <a:ext cx="6279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endParaRPr/>
          </a:p>
        </p:txBody>
      </p:sp>
      <p:sp>
        <p:nvSpPr>
          <p:cNvPr id="307" name="Google Shape;307;p21"/>
          <p:cNvSpPr txBox="1"/>
          <p:nvPr/>
        </p:nvSpPr>
        <p:spPr>
          <a:xfrm>
            <a:off x="571472" y="3523836"/>
            <a:ext cx="390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Confección y envío del HTTP GET Request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1"/>
          <p:cNvSpPr/>
          <p:nvPr/>
        </p:nvSpPr>
        <p:spPr>
          <a:xfrm>
            <a:off x="285720" y="214290"/>
            <a:ext cx="457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de proceso de petición y respuesta</a:t>
            </a:r>
            <a:endParaRPr/>
          </a:p>
        </p:txBody>
      </p:sp>
      <p:pic>
        <p:nvPicPr>
          <p:cNvPr descr="Image result for icon monitor" id="309" name="Google Shape;30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1428728" y="1714488"/>
            <a:ext cx="857256" cy="8077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con cpu cabinet" id="310" name="Google Shape;310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86512" y="1643050"/>
            <a:ext cx="928694" cy="928694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1"/>
          <p:cNvSpPr txBox="1"/>
          <p:nvPr/>
        </p:nvSpPr>
        <p:spPr>
          <a:xfrm>
            <a:off x="285720" y="1785926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Navegador</a:t>
            </a:r>
            <a:endParaRPr/>
          </a:p>
        </p:txBody>
      </p:sp>
      <p:sp>
        <p:nvSpPr>
          <p:cNvPr id="312" name="Google Shape;312;p21"/>
          <p:cNvSpPr txBox="1"/>
          <p:nvPr/>
        </p:nvSpPr>
        <p:spPr>
          <a:xfrm>
            <a:off x="7215206" y="1857364"/>
            <a:ext cx="37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pic>
        <p:nvPicPr>
          <p:cNvPr descr="Image result for iot cloud icon" id="313" name="Google Shape;313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00896" y="1576374"/>
            <a:ext cx="1428760" cy="14287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21"/>
          <p:cNvCxnSpPr/>
          <p:nvPr/>
        </p:nvCxnSpPr>
        <p:spPr>
          <a:xfrm>
            <a:off x="2500298" y="2071678"/>
            <a:ext cx="11430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5" name="Google Shape;315;p21"/>
          <p:cNvCxnSpPr/>
          <p:nvPr/>
        </p:nvCxnSpPr>
        <p:spPr>
          <a:xfrm>
            <a:off x="4929190" y="2071678"/>
            <a:ext cx="12144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6" name="Google Shape;316;p21"/>
          <p:cNvSpPr txBox="1"/>
          <p:nvPr/>
        </p:nvSpPr>
        <p:spPr>
          <a:xfrm>
            <a:off x="3857620" y="2234962"/>
            <a:ext cx="84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/ IP</a:t>
            </a:r>
            <a:endParaRPr/>
          </a:p>
        </p:txBody>
      </p:sp>
      <p:sp>
        <p:nvSpPr>
          <p:cNvPr id="317" name="Google Shape;317;p21"/>
          <p:cNvSpPr/>
          <p:nvPr/>
        </p:nvSpPr>
        <p:spPr>
          <a:xfrm>
            <a:off x="1142976" y="3000372"/>
            <a:ext cx="1214400" cy="357300"/>
          </a:xfrm>
          <a:prstGeom prst="roundRect">
            <a:avLst>
              <a:gd fmla="val 16667" name="adj"/>
            </a:avLst>
          </a:prstGeom>
          <a:solidFill>
            <a:srgbClr val="E36C09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sp>
        <p:nvSpPr>
          <p:cNvPr id="318" name="Google Shape;318;p21"/>
          <p:cNvSpPr/>
          <p:nvPr/>
        </p:nvSpPr>
        <p:spPr>
          <a:xfrm rot="10800000">
            <a:off x="1428770" y="2714696"/>
            <a:ext cx="642900" cy="142800"/>
          </a:xfrm>
          <a:prstGeom prst="triangle">
            <a:avLst>
              <a:gd fmla="val 50000" name="adj"/>
            </a:avLst>
          </a:prstGeom>
          <a:solidFill>
            <a:srgbClr val="E36C09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1"/>
          <p:cNvSpPr/>
          <p:nvPr/>
        </p:nvSpPr>
        <p:spPr>
          <a:xfrm>
            <a:off x="642910" y="1071546"/>
            <a:ext cx="4214700" cy="428700"/>
          </a:xfrm>
          <a:prstGeom prst="wedgeRoundRectCallout">
            <a:avLst>
              <a:gd fmla="val -25988" name="adj1"/>
              <a:gd fmla="val 79431" name="adj2"/>
              <a:gd fmla="val 16667" name="adj3"/>
            </a:avLst>
          </a:prstGeom>
          <a:solidFill>
            <a:srgbClr val="FFFF99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1"/>
          <p:cNvSpPr txBox="1"/>
          <p:nvPr/>
        </p:nvSpPr>
        <p:spPr>
          <a:xfrm>
            <a:off x="714348" y="1115088"/>
            <a:ext cx="411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http://www.nowhere123.com/docs/index.html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