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p:txBody>
          <a:bodyPr/>
          <a:lstStyle/>
          <a:p>
            <a:r>
              <a:rPr lang="en-US" dirty="0"/>
              <a:t>Determining the best</a:t>
            </a:r>
            <a:br>
              <a:rPr lang="en-US" dirty="0"/>
            </a:br>
            <a:r>
              <a:rPr lang="en-US" dirty="0"/>
              <a:t>place for my</a:t>
            </a:r>
            <a:br>
              <a:rPr lang="en-US" dirty="0"/>
            </a:br>
            <a:r>
              <a:rPr lang="en-US" dirty="0"/>
              <a:t>Own Venture!</a:t>
            </a:r>
            <a:endParaRPr lang="es-AR" dirty="0"/>
          </a:p>
        </p:txBody>
      </p:sp>
    </p:spTree>
    <p:extLst>
      <p:ext uri="{BB962C8B-B14F-4D97-AF65-F5344CB8AC3E}">
        <p14:creationId xmlns:p14="http://schemas.microsoft.com/office/powerpoint/2010/main" val="250107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Finding our cluster of interest</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fontScale="92500" lnSpcReduction="20000"/>
          </a:bodyPr>
          <a:lstStyle/>
          <a:p>
            <a:pPr marL="285750" indent="-285750">
              <a:buFont typeface="Arial" panose="020B0604020202020204" pitchFamily="34" charset="0"/>
              <a:buChar char="•"/>
            </a:pPr>
            <a:r>
              <a:rPr lang="en-US" dirty="0"/>
              <a:t>We prepare a list of the 20 neighborhoods with the highest density of venues belonging to our competition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each of those neighborhoods, we obtained the cluster calculated by the KNN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see that 14 of the 20 neighborhoods coincide in the same cluster: number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determine that our candidates are included in said cluster</a:t>
            </a:r>
          </a:p>
        </p:txBody>
      </p:sp>
    </p:spTree>
    <p:extLst>
      <p:ext uri="{BB962C8B-B14F-4D97-AF65-F5344CB8AC3E}">
        <p14:creationId xmlns:p14="http://schemas.microsoft.com/office/powerpoint/2010/main" val="71084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Cluster 3 analysis</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fontScale="92500" lnSpcReduction="20000"/>
          </a:bodyPr>
          <a:lstStyle/>
          <a:p>
            <a:pPr marL="285750" indent="-285750">
              <a:buFont typeface="Arial" panose="020B0604020202020204" pitchFamily="34" charset="0"/>
              <a:buChar char="•"/>
            </a:pPr>
            <a:r>
              <a:rPr lang="en-US" dirty="0"/>
              <a:t>the cluster has a total of 44 neighborhoods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are close to the university of Toronto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divide 2 areas of interest: one where the neighborhoods are closest to the densest and another where the neighborhoods are far away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Both zones detected are valid but pursue different objectives related to the risk of greater or lesser near, non-direct competition (the latter we try to avoid it)</a:t>
            </a:r>
          </a:p>
        </p:txBody>
      </p:sp>
    </p:spTree>
    <p:extLst>
      <p:ext uri="{BB962C8B-B14F-4D97-AF65-F5344CB8AC3E}">
        <p14:creationId xmlns:p14="http://schemas.microsoft.com/office/powerpoint/2010/main" val="369600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Cluster 3 on a map</a:t>
            </a:r>
            <a:endParaRPr lang="es-AR" sz="2400" dirty="0"/>
          </a:p>
        </p:txBody>
      </p:sp>
      <p:pic>
        <p:nvPicPr>
          <p:cNvPr id="6" name="Imagen 5">
            <a:extLst>
              <a:ext uri="{FF2B5EF4-FFF2-40B4-BE49-F238E27FC236}">
                <a16:creationId xmlns:a16="http://schemas.microsoft.com/office/drawing/2014/main" id="{7D190165-C130-4E59-ACD4-14D4791B0765}"/>
              </a:ext>
            </a:extLst>
          </p:cNvPr>
          <p:cNvPicPr>
            <a:picLocks noChangeAspect="1"/>
          </p:cNvPicPr>
          <p:nvPr/>
        </p:nvPicPr>
        <p:blipFill>
          <a:blip r:embed="rId2"/>
          <a:stretch>
            <a:fillRect/>
          </a:stretch>
        </p:blipFill>
        <p:spPr>
          <a:xfrm>
            <a:off x="2349121" y="1549167"/>
            <a:ext cx="7493758" cy="4499295"/>
          </a:xfrm>
          <a:prstGeom prst="rect">
            <a:avLst/>
          </a:prstGeom>
        </p:spPr>
      </p:pic>
    </p:spTree>
    <p:extLst>
      <p:ext uri="{BB962C8B-B14F-4D97-AF65-F5344CB8AC3E}">
        <p14:creationId xmlns:p14="http://schemas.microsoft.com/office/powerpoint/2010/main" val="41850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Recommended areas</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fontScale="85000" lnSpcReduction="20000"/>
          </a:bodyPr>
          <a:lstStyle/>
          <a:p>
            <a:pPr marL="285750" indent="-285750">
              <a:buFont typeface="Arial" panose="020B0604020202020204" pitchFamily="34" charset="0"/>
              <a:buChar char="•"/>
            </a:pPr>
            <a:r>
              <a:rPr lang="en-US" dirty="0"/>
              <a:t>Area 1:</a:t>
            </a:r>
          </a:p>
          <a:p>
            <a:r>
              <a:rPr lang="en-US" dirty="0"/>
              <a:t>	- Forest Hill North</a:t>
            </a:r>
            <a:endParaRPr lang="es-AR" dirty="0"/>
          </a:p>
          <a:p>
            <a:r>
              <a:rPr lang="en-US" dirty="0"/>
              <a:t>	- Parkdale</a:t>
            </a:r>
            <a:endParaRPr lang="es-AR" dirty="0"/>
          </a:p>
          <a:p>
            <a:r>
              <a:rPr lang="en-US" dirty="0"/>
              <a:t>	- Leaside</a:t>
            </a:r>
            <a:endParaRPr lang="es-AR" dirty="0"/>
          </a:p>
          <a:p>
            <a:r>
              <a:rPr lang="en-US" dirty="0"/>
              <a:t>	- Riverdale</a:t>
            </a:r>
          </a:p>
          <a:p>
            <a:pPr marL="285750" indent="-285750">
              <a:buFont typeface="Arial" panose="020B0604020202020204" pitchFamily="34" charset="0"/>
              <a:buChar char="•"/>
            </a:pPr>
            <a:r>
              <a:rPr lang="en-US" dirty="0"/>
              <a:t>Area 2:</a:t>
            </a:r>
          </a:p>
          <a:p>
            <a:r>
              <a:rPr lang="en-US" dirty="0"/>
              <a:t>	- High Park</a:t>
            </a:r>
            <a:endParaRPr lang="es-AR" dirty="0"/>
          </a:p>
          <a:p>
            <a:r>
              <a:rPr lang="en-US" dirty="0"/>
              <a:t>	- </a:t>
            </a:r>
            <a:r>
              <a:rPr lang="en-US" dirty="0" err="1"/>
              <a:t>Silverthorn</a:t>
            </a:r>
            <a:endParaRPr lang="es-AR" dirty="0"/>
          </a:p>
          <a:p>
            <a:r>
              <a:rPr lang="en-US" dirty="0"/>
              <a:t>	- Wexford</a:t>
            </a:r>
            <a:endParaRPr lang="es-AR" dirty="0"/>
          </a:p>
          <a:p>
            <a:r>
              <a:rPr lang="en-US" dirty="0"/>
              <a:t>	- Wilson </a:t>
            </a:r>
            <a:r>
              <a:rPr lang="en-US" dirty="0" err="1"/>
              <a:t>Heighs</a:t>
            </a:r>
            <a:endParaRPr lang="es-AR" dirty="0"/>
          </a:p>
        </p:txBody>
      </p:sp>
    </p:spTree>
    <p:extLst>
      <p:ext uri="{BB962C8B-B14F-4D97-AF65-F5344CB8AC3E}">
        <p14:creationId xmlns:p14="http://schemas.microsoft.com/office/powerpoint/2010/main" val="195706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Conclusion</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fontScale="92500" lnSpcReduction="10000"/>
          </a:bodyPr>
          <a:lstStyle/>
          <a:p>
            <a:pPr marL="285750" indent="-285750">
              <a:buFont typeface="Arial" panose="020B0604020202020204" pitchFamily="34" charset="0"/>
              <a:buChar char="•"/>
            </a:pPr>
            <a:r>
              <a:rPr lang="en-US" dirty="0"/>
              <a:t>Depending on the risks or objectives that are pursued with the coffee business, at least 2 areas with 4 neighborhoods each were listed to start the venture</a:t>
            </a:r>
          </a:p>
          <a:p>
            <a:pPr marL="285750" indent="-285750">
              <a:buFont typeface="Arial" panose="020B0604020202020204" pitchFamily="34" charset="0"/>
              <a:buChar char="•"/>
            </a:pPr>
            <a:r>
              <a:rPr lang="en-US" dirty="0"/>
              <a:t>Our project does not guarantee 100% success, but tries to approach that number as much as possible by performing data analysis</a:t>
            </a:r>
          </a:p>
          <a:p>
            <a:pPr marL="285750" indent="-285750">
              <a:buFont typeface="Arial" panose="020B0604020202020204" pitchFamily="34" charset="0"/>
              <a:buChar char="•"/>
            </a:pPr>
            <a:r>
              <a:rPr lang="en-US" dirty="0"/>
              <a:t>The final decision of where to start the venture will also be tied to variables or factors not analyzed, such as the number of tourists per neighborhood, attractive building, or others</a:t>
            </a:r>
          </a:p>
          <a:p>
            <a:pPr marL="285750" indent="-285750">
              <a:buFont typeface="Arial" panose="020B0604020202020204" pitchFamily="34" charset="0"/>
              <a:buChar char="•"/>
            </a:pPr>
            <a:r>
              <a:rPr lang="en-US" dirty="0"/>
              <a:t>We hope it is a contribution to help make the difficult decision to enter the world of entrepreneurs and to be able to say the famous phrase "I am my own boss"</a:t>
            </a:r>
          </a:p>
        </p:txBody>
      </p:sp>
    </p:spTree>
    <p:extLst>
      <p:ext uri="{BB962C8B-B14F-4D97-AF65-F5344CB8AC3E}">
        <p14:creationId xmlns:p14="http://schemas.microsoft.com/office/powerpoint/2010/main" val="385982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lstStyle/>
          <a:p>
            <a:r>
              <a:rPr lang="es-AR" sz="2400" dirty="0"/>
              <a:t>¿</a:t>
            </a:r>
            <a:r>
              <a:rPr lang="es-AR" sz="2400" dirty="0" err="1"/>
              <a:t>Why</a:t>
            </a:r>
            <a:r>
              <a:rPr lang="es-AR" sz="2400" dirty="0"/>
              <a:t> are </a:t>
            </a:r>
            <a:r>
              <a:rPr lang="es-AR" sz="2400" dirty="0" err="1"/>
              <a:t>we</a:t>
            </a:r>
            <a:r>
              <a:rPr lang="es-AR" sz="2400" dirty="0"/>
              <a:t> </a:t>
            </a:r>
            <a:r>
              <a:rPr lang="es-AR" sz="2400" dirty="0" err="1"/>
              <a:t>interested</a:t>
            </a:r>
            <a:r>
              <a:rPr lang="es-AR" sz="2400" dirty="0"/>
              <a:t> in determine a place </a:t>
            </a:r>
            <a:r>
              <a:rPr lang="es-AR" sz="2400" dirty="0" err="1"/>
              <a:t>to</a:t>
            </a:r>
            <a:r>
              <a:rPr lang="es-AR" sz="2400" dirty="0"/>
              <a:t> </a:t>
            </a:r>
            <a:r>
              <a:rPr lang="es-AR" sz="2400" dirty="0" err="1"/>
              <a:t>start</a:t>
            </a:r>
            <a:r>
              <a:rPr lang="es-AR" sz="2400" dirty="0"/>
              <a:t> a </a:t>
            </a:r>
            <a:r>
              <a:rPr lang="es-AR" sz="2400" dirty="0" err="1"/>
              <a:t>business</a:t>
            </a:r>
            <a:r>
              <a:rPr lang="es-AR" sz="2400" dirty="0"/>
              <a:t>?</a:t>
            </a:r>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lstStyle/>
          <a:p>
            <a:pPr marL="285750" indent="-285750">
              <a:buFont typeface="Arial" panose="020B0604020202020204" pitchFamily="34" charset="0"/>
              <a:buChar char="•"/>
            </a:pPr>
            <a:r>
              <a:rPr lang="en-US" dirty="0"/>
              <a:t>When we talk about investing money, we will always pretend a low risk of failure</a:t>
            </a:r>
          </a:p>
          <a:p>
            <a:pPr marL="285750" indent="-285750">
              <a:buFont typeface="Arial" panose="020B0604020202020204" pitchFamily="34" charset="0"/>
              <a:buChar char="•"/>
            </a:pPr>
            <a:r>
              <a:rPr lang="en-US" dirty="0"/>
              <a:t>There are almost infinite places to start a venture, we seek to reduce this universe of possibilities</a:t>
            </a:r>
          </a:p>
          <a:p>
            <a:pPr marL="285750" indent="-285750">
              <a:buFont typeface="Arial" panose="020B0604020202020204" pitchFamily="34" charset="0"/>
              <a:buChar char="•"/>
            </a:pPr>
            <a:r>
              <a:rPr lang="en-US" dirty="0"/>
              <a:t>today there is a lot of public access data to analyze the above</a:t>
            </a:r>
          </a:p>
          <a:p>
            <a:pPr marL="285750" indent="-285750">
              <a:buFont typeface="Arial" panose="020B0604020202020204" pitchFamily="34" charset="0"/>
              <a:buChar char="•"/>
            </a:pPr>
            <a:r>
              <a:rPr lang="en-US" dirty="0"/>
              <a:t>With the right tools we can perform analysis tasks and in this way we can recommend the neighborhoods where to open our business</a:t>
            </a:r>
            <a:endParaRPr lang="es-AR" dirty="0"/>
          </a:p>
        </p:txBody>
      </p:sp>
    </p:spTree>
    <p:extLst>
      <p:ext uri="{BB962C8B-B14F-4D97-AF65-F5344CB8AC3E}">
        <p14:creationId xmlns:p14="http://schemas.microsoft.com/office/powerpoint/2010/main" val="280989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s-AR" sz="2400" dirty="0"/>
              <a:t>Data </a:t>
            </a:r>
            <a:r>
              <a:rPr lang="es-AR" sz="2400" dirty="0" err="1"/>
              <a:t>acquisition</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lstStyle/>
          <a:p>
            <a:pPr marL="285750" indent="-285750">
              <a:buFont typeface="Arial" panose="020B0604020202020204" pitchFamily="34" charset="0"/>
              <a:buChar char="•"/>
            </a:pPr>
            <a:r>
              <a:rPr lang="en-US" dirty="0"/>
              <a:t>Information about neighborhoods in Toronto from </a:t>
            </a:r>
            <a:r>
              <a:rPr lang="en-US" dirty="0">
                <a:hlinkClick r:id="rId2"/>
              </a:rPr>
              <a:t>Wikipedia article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coordinates from each neighborhood from Nominatim </a:t>
            </a:r>
            <a:r>
              <a:rPr lang="en-US" dirty="0" err="1"/>
              <a:t>api</a:t>
            </a:r>
            <a:r>
              <a:rPr lang="en-US" dirty="0"/>
              <a:t> with python (geopy library)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Venues within each neighborhood from foursquare </a:t>
            </a:r>
            <a:r>
              <a:rPr lang="en-US" dirty="0" err="1"/>
              <a:t>api</a:t>
            </a:r>
            <a:endParaRPr lang="es-AR" dirty="0"/>
          </a:p>
        </p:txBody>
      </p:sp>
    </p:spTree>
    <p:extLst>
      <p:ext uri="{BB962C8B-B14F-4D97-AF65-F5344CB8AC3E}">
        <p14:creationId xmlns:p14="http://schemas.microsoft.com/office/powerpoint/2010/main" val="10498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s-AR" sz="2400" dirty="0"/>
              <a:t>Data </a:t>
            </a:r>
            <a:r>
              <a:rPr lang="es-AR" sz="2400" dirty="0" err="1"/>
              <a:t>preparation</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lnSpcReduction="10000"/>
          </a:bodyPr>
          <a:lstStyle/>
          <a:p>
            <a:pPr marL="285750" indent="-285750">
              <a:buFont typeface="Arial" panose="020B0604020202020204" pitchFamily="34" charset="0"/>
              <a:buChar char="•"/>
            </a:pPr>
            <a:r>
              <a:rPr lang="en-US" dirty="0"/>
              <a:t>The “not assigned” neighborhoods were dropped</a:t>
            </a:r>
          </a:p>
          <a:p>
            <a:pPr marL="285750" indent="-285750">
              <a:buFont typeface="Arial" panose="020B0604020202020204" pitchFamily="34" charset="0"/>
              <a:buChar char="•"/>
            </a:pPr>
            <a:r>
              <a:rPr lang="en-US" dirty="0"/>
              <a:t>With the calculated coordinates, we eliminated the neighborhoods where the NOMINATIM API returned us empty</a:t>
            </a:r>
          </a:p>
          <a:p>
            <a:pPr marL="285750" indent="-285750">
              <a:buFont typeface="Arial" panose="020B0604020202020204" pitchFamily="34" charset="0"/>
              <a:buChar char="•"/>
            </a:pPr>
            <a:r>
              <a:rPr lang="en-US" dirty="0"/>
              <a:t>a deduplication of those neighborhoods where the coordinates coincided was made</a:t>
            </a:r>
          </a:p>
          <a:p>
            <a:pPr marL="285750" indent="-285750">
              <a:buFont typeface="Arial" panose="020B0604020202020204" pitchFamily="34" charset="0"/>
              <a:buChar char="•"/>
            </a:pPr>
            <a:r>
              <a:rPr lang="en-US" dirty="0"/>
              <a:t>With all the geolocated neighborhoods on a map, it was determined that there were no large empty gaps left without analyzing</a:t>
            </a:r>
          </a:p>
          <a:p>
            <a:pPr marL="285750" indent="-285750">
              <a:buFont typeface="Arial" panose="020B0604020202020204" pitchFamily="34" charset="0"/>
              <a:buChar char="•"/>
            </a:pPr>
            <a:r>
              <a:rPr lang="en-US" dirty="0"/>
              <a:t>analysis radios were calculated in each neighborhood to use the Foursquare API</a:t>
            </a:r>
          </a:p>
        </p:txBody>
      </p:sp>
    </p:spTree>
    <p:extLst>
      <p:ext uri="{BB962C8B-B14F-4D97-AF65-F5344CB8AC3E}">
        <p14:creationId xmlns:p14="http://schemas.microsoft.com/office/powerpoint/2010/main" val="366724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s-AR" sz="2400" dirty="0" err="1"/>
              <a:t>Neighborhoods</a:t>
            </a:r>
            <a:r>
              <a:rPr lang="es-AR" sz="2400" dirty="0"/>
              <a:t> </a:t>
            </a:r>
            <a:r>
              <a:rPr lang="es-AR" sz="2400" dirty="0" err="1"/>
              <a:t>geolocated</a:t>
            </a:r>
            <a:endParaRPr lang="es-AR" sz="2400" dirty="0"/>
          </a:p>
        </p:txBody>
      </p:sp>
      <p:pic>
        <p:nvPicPr>
          <p:cNvPr id="6" name="Imagen 5">
            <a:extLst>
              <a:ext uri="{FF2B5EF4-FFF2-40B4-BE49-F238E27FC236}">
                <a16:creationId xmlns:a16="http://schemas.microsoft.com/office/drawing/2014/main" id="{86FF210C-1026-4F50-AF94-4B074C686353}"/>
              </a:ext>
            </a:extLst>
          </p:cNvPr>
          <p:cNvPicPr>
            <a:picLocks noChangeAspect="1"/>
          </p:cNvPicPr>
          <p:nvPr/>
        </p:nvPicPr>
        <p:blipFill>
          <a:blip r:embed="rId2"/>
          <a:stretch>
            <a:fillRect/>
          </a:stretch>
        </p:blipFill>
        <p:spPr>
          <a:xfrm>
            <a:off x="2359307" y="1549167"/>
            <a:ext cx="7473386" cy="4482517"/>
          </a:xfrm>
          <a:prstGeom prst="rect">
            <a:avLst/>
          </a:prstGeom>
        </p:spPr>
      </p:pic>
    </p:spTree>
    <p:extLst>
      <p:ext uri="{BB962C8B-B14F-4D97-AF65-F5344CB8AC3E}">
        <p14:creationId xmlns:p14="http://schemas.microsoft.com/office/powerpoint/2010/main" val="372976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Neighborhoods with their defined analysis radios</a:t>
            </a:r>
            <a:endParaRPr lang="es-AR" sz="2400" dirty="0"/>
          </a:p>
        </p:txBody>
      </p:sp>
      <p:pic>
        <p:nvPicPr>
          <p:cNvPr id="3" name="Imagen 2">
            <a:extLst>
              <a:ext uri="{FF2B5EF4-FFF2-40B4-BE49-F238E27FC236}">
                <a16:creationId xmlns:a16="http://schemas.microsoft.com/office/drawing/2014/main" id="{878D6748-BBEE-451C-997C-6FE79E2119E6}"/>
              </a:ext>
            </a:extLst>
          </p:cNvPr>
          <p:cNvPicPr>
            <a:picLocks noChangeAspect="1"/>
          </p:cNvPicPr>
          <p:nvPr/>
        </p:nvPicPr>
        <p:blipFill>
          <a:blip r:embed="rId2"/>
          <a:stretch>
            <a:fillRect/>
          </a:stretch>
        </p:blipFill>
        <p:spPr>
          <a:xfrm>
            <a:off x="2359307" y="1543744"/>
            <a:ext cx="7473386" cy="4464324"/>
          </a:xfrm>
          <a:prstGeom prst="rect">
            <a:avLst/>
          </a:prstGeom>
        </p:spPr>
      </p:pic>
    </p:spTree>
    <p:extLst>
      <p:ext uri="{BB962C8B-B14F-4D97-AF65-F5344CB8AC3E}">
        <p14:creationId xmlns:p14="http://schemas.microsoft.com/office/powerpoint/2010/main" val="175041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Definition of new variable to model</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fontScale="92500" lnSpcReduction="20000"/>
          </a:bodyPr>
          <a:lstStyle/>
          <a:p>
            <a:pPr marL="285750" indent="-285750">
              <a:buFont typeface="Arial" panose="020B0604020202020204" pitchFamily="34" charset="0"/>
              <a:buChar char="•"/>
            </a:pPr>
            <a:r>
              <a:rPr lang="en-US" dirty="0"/>
              <a:t>We previously defined 2 categories of interest: "Coffee Shop" and "Café“</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each neighborhood, the amount of venues belonging to these categories was calculated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the radius analyzed in the Foursquare API, the density of venues was determined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Venue density = quantity of venues / radius</a:t>
            </a:r>
          </a:p>
        </p:txBody>
      </p:sp>
    </p:spTree>
    <p:extLst>
      <p:ext uri="{BB962C8B-B14F-4D97-AF65-F5344CB8AC3E}">
        <p14:creationId xmlns:p14="http://schemas.microsoft.com/office/powerpoint/2010/main" val="282611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KNN algorithm</a:t>
            </a:r>
            <a:endParaRPr lang="es-AR" sz="2400" dirty="0"/>
          </a:p>
        </p:txBody>
      </p:sp>
      <p:sp>
        <p:nvSpPr>
          <p:cNvPr id="3" name="Subtítulo 2">
            <a:extLst>
              <a:ext uri="{FF2B5EF4-FFF2-40B4-BE49-F238E27FC236}">
                <a16:creationId xmlns:a16="http://schemas.microsoft.com/office/drawing/2014/main" id="{F24CF036-239D-4A12-939C-E57BFAAEB32F}"/>
              </a:ext>
            </a:extLst>
          </p:cNvPr>
          <p:cNvSpPr>
            <a:spLocks noGrp="1"/>
          </p:cNvSpPr>
          <p:nvPr>
            <p:ph type="subTitle" idx="1"/>
          </p:nvPr>
        </p:nvSpPr>
        <p:spPr>
          <a:xfrm>
            <a:off x="1154955" y="2474752"/>
            <a:ext cx="8825658" cy="3164048"/>
          </a:xfrm>
        </p:spPr>
        <p:txBody>
          <a:bodyPr>
            <a:normAutofit/>
          </a:bodyPr>
          <a:lstStyle/>
          <a:p>
            <a:pPr marL="285750" indent="-285750">
              <a:buFont typeface="Arial" panose="020B0604020202020204" pitchFamily="34" charset="0"/>
              <a:buChar char="•"/>
            </a:pPr>
            <a:r>
              <a:rPr lang="en-US" dirty="0"/>
              <a:t>to apply the algorithm, 5 clusters will be used</a:t>
            </a:r>
          </a:p>
          <a:p>
            <a:pPr marL="285750" indent="-285750">
              <a:buFont typeface="Arial" panose="020B0604020202020204" pitchFamily="34" charset="0"/>
              <a:buChar char="•"/>
            </a:pPr>
            <a:r>
              <a:rPr lang="en-US" dirty="0"/>
              <a:t>the input variables to the model will be the average of venues per category + density of venues</a:t>
            </a:r>
          </a:p>
          <a:p>
            <a:pPr marL="285750" indent="-285750">
              <a:buFont typeface="Arial" panose="020B0604020202020204" pitchFamily="34" charset="0"/>
              <a:buChar char="•"/>
            </a:pPr>
            <a:r>
              <a:rPr lang="en-US" dirty="0"/>
              <a:t>The objective is to find the cluster where coffee businesses exist in quantity, that is, they have regular customers</a:t>
            </a:r>
          </a:p>
          <a:p>
            <a:pPr marL="285750" indent="-285750">
              <a:buFont typeface="Arial" panose="020B0604020202020204" pitchFamily="34" charset="0"/>
              <a:buChar char="•"/>
            </a:pPr>
            <a:r>
              <a:rPr lang="en-US" dirty="0"/>
              <a:t>With the cluster of interest found, the idea is to make a recommendation of at least 5 neighborhoods</a:t>
            </a:r>
          </a:p>
          <a:p>
            <a:pPr marL="285750" indent="-285750">
              <a:buFont typeface="Arial" panose="020B0604020202020204" pitchFamily="34" charset="0"/>
              <a:buChar char="•"/>
            </a:pPr>
            <a:r>
              <a:rPr lang="en-US" dirty="0"/>
              <a:t>for this recommendation, a visual analysis of the findings will be carried out</a:t>
            </a:r>
          </a:p>
        </p:txBody>
      </p:sp>
    </p:spTree>
    <p:extLst>
      <p:ext uri="{BB962C8B-B14F-4D97-AF65-F5344CB8AC3E}">
        <p14:creationId xmlns:p14="http://schemas.microsoft.com/office/powerpoint/2010/main" val="210273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83B9-CF23-42A3-AEC9-1F87B9D7244E}"/>
              </a:ext>
            </a:extLst>
          </p:cNvPr>
          <p:cNvSpPr>
            <a:spLocks noGrp="1"/>
          </p:cNvSpPr>
          <p:nvPr>
            <p:ph type="ctrTitle"/>
          </p:nvPr>
        </p:nvSpPr>
        <p:spPr>
          <a:xfrm>
            <a:off x="1154955" y="984156"/>
            <a:ext cx="8825658" cy="861421"/>
          </a:xfrm>
        </p:spPr>
        <p:txBody>
          <a:bodyPr anchor="t"/>
          <a:lstStyle/>
          <a:p>
            <a:r>
              <a:rPr lang="en-US" sz="2400" dirty="0"/>
              <a:t>Clustered neighborhoods</a:t>
            </a:r>
            <a:endParaRPr lang="es-AR" sz="2400" dirty="0"/>
          </a:p>
        </p:txBody>
      </p:sp>
      <p:pic>
        <p:nvPicPr>
          <p:cNvPr id="6" name="Imagen 5">
            <a:extLst>
              <a:ext uri="{FF2B5EF4-FFF2-40B4-BE49-F238E27FC236}">
                <a16:creationId xmlns:a16="http://schemas.microsoft.com/office/drawing/2014/main" id="{EABAA598-4986-4C52-9769-0622F6B6EC6F}"/>
              </a:ext>
            </a:extLst>
          </p:cNvPr>
          <p:cNvPicPr>
            <a:picLocks noChangeAspect="1"/>
          </p:cNvPicPr>
          <p:nvPr/>
        </p:nvPicPr>
        <p:blipFill>
          <a:blip r:embed="rId2"/>
          <a:stretch>
            <a:fillRect/>
          </a:stretch>
        </p:blipFill>
        <p:spPr>
          <a:xfrm>
            <a:off x="2364403" y="1561344"/>
            <a:ext cx="7463194" cy="4470340"/>
          </a:xfrm>
          <a:prstGeom prst="rect">
            <a:avLst/>
          </a:prstGeom>
        </p:spPr>
      </p:pic>
    </p:spTree>
    <p:extLst>
      <p:ext uri="{BB962C8B-B14F-4D97-AF65-F5344CB8AC3E}">
        <p14:creationId xmlns:p14="http://schemas.microsoft.com/office/powerpoint/2010/main" val="3796121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53</TotalTime>
  <Words>649</Words>
  <Application>Microsoft Office PowerPoint</Application>
  <PresentationFormat>Panorámica</PresentationFormat>
  <Paragraphs>68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Sala de reuniones Ion</vt:lpstr>
      <vt:lpstr>Determining the best place for my Own Venture!</vt:lpstr>
      <vt:lpstr>¿Why are we interested in determine a place to start a business?</vt:lpstr>
      <vt:lpstr>Data acquisition</vt:lpstr>
      <vt:lpstr>Data preparation</vt:lpstr>
      <vt:lpstr>Neighborhoods geolocated</vt:lpstr>
      <vt:lpstr>Neighborhoods with their defined analysis radios</vt:lpstr>
      <vt:lpstr>Definition of new variable to model</vt:lpstr>
      <vt:lpstr>KNN algorithm</vt:lpstr>
      <vt:lpstr>Clustered neighborhoods</vt:lpstr>
      <vt:lpstr>Finding our cluster of interest</vt:lpstr>
      <vt:lpstr>Cluster 3 analysis</vt:lpstr>
      <vt:lpstr>Cluster 3 on a map</vt:lpstr>
      <vt:lpstr>Recommended areas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best place for my Own Venture!</dc:title>
  <dc:creator>Joaquin Santini</dc:creator>
  <cp:lastModifiedBy>Joaquin Santini</cp:lastModifiedBy>
  <cp:revision>6</cp:revision>
  <dcterms:created xsi:type="dcterms:W3CDTF">2019-12-26T01:09:41Z</dcterms:created>
  <dcterms:modified xsi:type="dcterms:W3CDTF">2019-12-26T02:03:17Z</dcterms:modified>
</cp:coreProperties>
</file>