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80" r:id="rId5"/>
    <p:sldId id="281" r:id="rId6"/>
    <p:sldId id="282" r:id="rId7"/>
    <p:sldId id="283" r:id="rId8"/>
    <p:sldId id="288" r:id="rId9"/>
    <p:sldId id="284" r:id="rId10"/>
    <p:sldId id="285" r:id="rId11"/>
    <p:sldId id="286" r:id="rId12"/>
    <p:sldId id="287" r:id="rId13"/>
    <p:sldId id="289" r:id="rId14"/>
    <p:sldId id="292" r:id="rId15"/>
    <p:sldId id="290" r:id="rId16"/>
    <p:sldId id="291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2A1B7-E609-4967-BCB7-18A52128926C}" type="datetime1">
              <a:rPr lang="es-ES" smtClean="0"/>
              <a:t>01/10/2020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4B472-427C-43AC-8F56-BC73FAE3C44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9982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E5E46-A8F3-44C0-96D6-8A728B42E782}" type="datetime1">
              <a:rPr lang="es-ES" noProof="0" smtClean="0"/>
              <a:t>01/10/2020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ADF4F-108E-435B-8BAC-6EFA92FAB6D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839278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ADF4F-108E-435B-8BAC-6EFA92FAB6D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5280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ADF4F-108E-435B-8BAC-6EFA92FAB6DD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2570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ADF4F-108E-435B-8BAC-6EFA92FAB6DD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3974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ADF4F-108E-435B-8BAC-6EFA92FAB6DD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2949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ADF4F-108E-435B-8BAC-6EFA92FAB6DD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769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ADF4F-108E-435B-8BAC-6EFA92FAB6D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4921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ADF4F-108E-435B-8BAC-6EFA92FAB6D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231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ADF4F-108E-435B-8BAC-6EFA92FAB6D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5354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ADF4F-108E-435B-8BAC-6EFA92FAB6D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9325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ADF4F-108E-435B-8BAC-6EFA92FAB6D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6205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ADF4F-108E-435B-8BAC-6EFA92FAB6D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5839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ADF4F-108E-435B-8BAC-6EFA92FAB6DD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3549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ADF4F-108E-435B-8BAC-6EFA92FAB6DD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375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1AAA6B-539B-4D85-9FD5-F87064938585}" type="datetime1">
              <a:rPr lang="es-ES" noProof="0" smtClean="0"/>
              <a:t>01/10/2020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27A0ED-7CC6-46F6-BEDA-E29D1C131E5C}" type="datetime1">
              <a:rPr lang="es-ES" noProof="0" smtClean="0"/>
              <a:t>01/10/2020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8611E9-9E85-4730-AB78-A87A752C26DE}" type="datetime1">
              <a:rPr lang="es-ES" noProof="0" smtClean="0"/>
              <a:t>01/10/2020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466E8F-295A-487A-97D4-4A526C1366F2}" type="datetime1">
              <a:rPr lang="es-ES" noProof="0" smtClean="0"/>
              <a:t>01/10/2020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3770E3-96D4-40CF-8425-D7D9F25F21A8}" type="datetime1">
              <a:rPr lang="es-ES" noProof="0" smtClean="0"/>
              <a:t>01/10/2020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1C62B1-2059-407E-BE97-DEC2A621C9AE}" type="datetime1">
              <a:rPr lang="es-ES" noProof="0" smtClean="0"/>
              <a:t>01/10/2020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FE92E4-F4E5-45CB-B14C-43E5C4FF3381}" type="datetime1">
              <a:rPr lang="es-ES" noProof="0" smtClean="0"/>
              <a:t>01/10/2020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4F543A-43C6-47F7-B6B2-4294BFE79335}" type="datetime1">
              <a:rPr lang="es-ES" noProof="0" smtClean="0"/>
              <a:t>01/10/2020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DC03E4-52A1-45A6-8DB1-722752F90C5B}" type="datetime1">
              <a:rPr lang="es-ES" noProof="0" smtClean="0"/>
              <a:t>01/10/2020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153AF9-5331-430A-B375-9D6FE47C2F84}" type="datetime1">
              <a:rPr lang="es-ES" noProof="0" smtClean="0"/>
              <a:t>01/10/2020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130DD0-2DC5-4FD2-A653-E5F16FA16BCA}" type="datetime1">
              <a:rPr lang="es-ES" noProof="0" smtClean="0"/>
              <a:t>01/10/2020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A4BBAD-B3B9-449B-B4AC-E0FD214C0CA2}" type="datetime1">
              <a:rPr lang="es-ES" noProof="0" smtClean="0"/>
              <a:t>01/10/2020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FB1878-D69C-415F-B625-F45F6A7C8C2D}" type="datetime1">
              <a:rPr lang="es-ES" noProof="0" smtClean="0"/>
              <a:t>01/10/2020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70A853-38FC-45A7-8E12-FD59673B3B1F}" type="datetime1">
              <a:rPr lang="es-ES" noProof="0" smtClean="0"/>
              <a:t>01/10/2020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1CC220-672D-4702-909C-DBE576583A9F}" type="datetime1">
              <a:rPr lang="es-ES" noProof="0" smtClean="0"/>
              <a:t>01/10/2020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B044A127-1175-442C-9CF9-BFE35C4ACB36}" type="datetime1">
              <a:rPr lang="es-ES" noProof="0" smtClean="0"/>
              <a:t>01/10/2020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etsearch.research.google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buenosaires.gob.ar/" TargetMode="External"/><Relationship Id="rId4" Type="http://schemas.openxmlformats.org/officeDocument/2006/relationships/hyperlink" Target="https://www.kaggle.com/dataset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a imagen que contiene grandes, sentados, blancos, número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es-ES" sz="4000" dirty="0"/>
              <a:t>Introducción al Análisis de Datos con Python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/>
          </a:bodyPr>
          <a:lstStyle/>
          <a:p>
            <a:r>
              <a:rPr lang="es-ES" dirty="0"/>
              <a:t>pandas: instalación y primeros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2917C-981C-45DC-827E-D668DAAD5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694963"/>
            <a:ext cx="10353762" cy="1468073"/>
          </a:xfrm>
        </p:spPr>
        <p:txBody>
          <a:bodyPr numCol="1"/>
          <a:lstStyle/>
          <a:p>
            <a:pPr marL="36900" indent="0" algn="ctr">
              <a:buNone/>
            </a:pPr>
            <a:r>
              <a:rPr lang="es-MX" sz="8800" dirty="0"/>
              <a:t>DEMO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6897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/>
          </a:bodyPr>
          <a:lstStyle/>
          <a:p>
            <a:r>
              <a:rPr lang="es-ES" dirty="0"/>
              <a:t>Afianzando lo Aprendido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2917C-981C-45DC-827E-D668DAAD5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499919"/>
            <a:ext cx="10805625" cy="3389154"/>
          </a:xfrm>
        </p:spPr>
        <p:txBody>
          <a:bodyPr/>
          <a:lstStyle/>
          <a:p>
            <a:pPr marL="494100" indent="-457200">
              <a:buFont typeface="+mj-lt"/>
              <a:buAutoNum type="arabicParenR"/>
            </a:pPr>
            <a:r>
              <a:rPr lang="es-MX" dirty="0"/>
              <a:t>¿Qué posibles fuentes de datos existen?</a:t>
            </a:r>
            <a:endParaRPr lang="es-AR" dirty="0"/>
          </a:p>
          <a:p>
            <a:pPr marL="494100" indent="-457200">
              <a:buFont typeface="+mj-lt"/>
              <a:buAutoNum type="arabicParenR"/>
            </a:pPr>
            <a:r>
              <a:rPr lang="es-AR" dirty="0"/>
              <a:t>¿Qué significa que los datos están “estructurados”? ¿y “no estructurados”?</a:t>
            </a:r>
          </a:p>
          <a:p>
            <a:pPr marL="494100" indent="-457200">
              <a:buFont typeface="+mj-lt"/>
              <a:buAutoNum type="arabicParenR"/>
            </a:pPr>
            <a:r>
              <a:rPr lang="es-AR" dirty="0"/>
              <a:t>¿Es Python una herramienta para reemplazar los “tediosos” Excel? ¿por qué?</a:t>
            </a:r>
          </a:p>
          <a:p>
            <a:pPr marL="494100" indent="-457200">
              <a:buFont typeface="+mj-lt"/>
              <a:buAutoNum type="arabicParenR"/>
            </a:pPr>
            <a:r>
              <a:rPr lang="es-AR" dirty="0"/>
              <a:t>¿Qué comando de pandas utilizamos para leer un CSV? ¿y un JSON?</a:t>
            </a:r>
          </a:p>
          <a:p>
            <a:pPr marL="494100" indent="-457200">
              <a:buFont typeface="+mj-lt"/>
              <a:buAutoNum type="arabicParenR"/>
            </a:pPr>
            <a:r>
              <a:rPr lang="es-AR" dirty="0"/>
              <a:t>¿Qué es un pandas </a:t>
            </a:r>
            <a:r>
              <a:rPr lang="es-AR" dirty="0" err="1"/>
              <a:t>DataFrame</a:t>
            </a:r>
            <a:r>
              <a:rPr lang="es-AR" dirty="0"/>
              <a:t>? ¿cómo sabemos su estructura?</a:t>
            </a:r>
          </a:p>
          <a:p>
            <a:pPr marL="494100" indent="-457200">
              <a:buFont typeface="+mj-lt"/>
              <a:buAutoNum type="arabicParenR"/>
            </a:pPr>
            <a:r>
              <a:rPr lang="es-AR" dirty="0"/>
              <a:t>¿Cómo podemos filtrar un </a:t>
            </a:r>
            <a:r>
              <a:rPr lang="es-AR" dirty="0" err="1"/>
              <a:t>DataFrame</a:t>
            </a:r>
            <a:r>
              <a:rPr lang="es-A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01428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2917C-981C-45DC-827E-D668DAAD5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694963"/>
            <a:ext cx="10353762" cy="1468073"/>
          </a:xfrm>
        </p:spPr>
        <p:txBody>
          <a:bodyPr numCol="1"/>
          <a:lstStyle/>
          <a:p>
            <a:pPr marL="36900" indent="0" algn="ctr">
              <a:buNone/>
            </a:pPr>
            <a:r>
              <a:rPr lang="es-MX" sz="8800" dirty="0"/>
              <a:t>¿Preguntas?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9444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2917C-981C-45DC-827E-D668DAAD5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694963"/>
            <a:ext cx="10353762" cy="1468073"/>
          </a:xfrm>
        </p:spPr>
        <p:txBody>
          <a:bodyPr numCol="1"/>
          <a:lstStyle/>
          <a:p>
            <a:pPr marL="36900" indent="0" algn="ctr">
              <a:buNone/>
            </a:pPr>
            <a:r>
              <a:rPr lang="es-MX" sz="8800" dirty="0"/>
              <a:t>¡Gracias!</a:t>
            </a:r>
            <a:endParaRPr lang="es-AR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FD09441-8F63-4DB2-9747-30E37269504E}"/>
              </a:ext>
            </a:extLst>
          </p:cNvPr>
          <p:cNvSpPr txBox="1">
            <a:spLocks/>
          </p:cNvSpPr>
          <p:nvPr/>
        </p:nvSpPr>
        <p:spPr>
          <a:xfrm>
            <a:off x="919119" y="5659773"/>
            <a:ext cx="10353762" cy="799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r">
              <a:buNone/>
            </a:pPr>
            <a:r>
              <a:rPr lang="es-MX" sz="1400" dirty="0"/>
              <a:t>Joaquín Santini</a:t>
            </a:r>
          </a:p>
          <a:p>
            <a:pPr marL="36900" indent="0" algn="r">
              <a:buNone/>
            </a:pPr>
            <a:r>
              <a:rPr lang="es-MX" sz="1400" dirty="0"/>
              <a:t>joaquinsantini@hotmail.com</a:t>
            </a:r>
            <a:endParaRPr lang="es-AR" sz="1400" dirty="0"/>
          </a:p>
          <a:p>
            <a:pPr marL="36900" indent="0">
              <a:buFont typeface="Wingdings 2" charset="2"/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7135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/>
          </a:bodyPr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2917C-981C-45DC-827E-D668DAAD5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99919"/>
            <a:ext cx="10353762" cy="3291280"/>
          </a:xfrm>
        </p:spPr>
        <p:txBody>
          <a:bodyPr>
            <a:normAutofit/>
          </a:bodyPr>
          <a:lstStyle/>
          <a:p>
            <a:pPr marL="494100" indent="-457200">
              <a:buFont typeface="+mj-lt"/>
              <a:buAutoNum type="arabicParenR"/>
            </a:pPr>
            <a:r>
              <a:rPr lang="es-MX" sz="3200" dirty="0"/>
              <a:t>Entender de dónde podemos obtener datos</a:t>
            </a:r>
          </a:p>
          <a:p>
            <a:pPr marL="494100" indent="-457200">
              <a:buFont typeface="+mj-lt"/>
              <a:buAutoNum type="arabicParenR"/>
            </a:pPr>
            <a:endParaRPr lang="es-MX" sz="3200" dirty="0"/>
          </a:p>
          <a:p>
            <a:pPr marL="494100" indent="-457200">
              <a:buFont typeface="+mj-lt"/>
              <a:buAutoNum type="arabicParenR"/>
            </a:pPr>
            <a:r>
              <a:rPr lang="es-AR" sz="3200" dirty="0"/>
              <a:t>Entender cómo podemos leer datos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/>
          </a:bodyPr>
          <a:lstStyle/>
          <a:p>
            <a:r>
              <a:rPr lang="es-ES" dirty="0"/>
              <a:t>Fuentes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2917C-981C-45DC-827E-D668DAAD5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99919"/>
            <a:ext cx="10353762" cy="32912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Archivos: de distintos tipos, ubicados de forma local o en la nube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Bases de Datos: relacionales y no relacionales, on-premise o en la nube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Páginas Web: algunas más “legibles” que otras…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Servicios REST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Mails: algunos pocos son “legibles”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9193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/>
          </a:bodyPr>
          <a:lstStyle/>
          <a:p>
            <a:r>
              <a:rPr lang="es-ES" dirty="0"/>
              <a:t>Datos en Archivos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2917C-981C-45DC-827E-D668DAAD5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99919"/>
            <a:ext cx="10353762" cy="32912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Estructurados: CSV, JSON, PARQUET, AVRO, </a:t>
            </a:r>
            <a:r>
              <a:rPr lang="es-MX" b="1" dirty="0">
                <a:solidFill>
                  <a:srgbClr val="FF0000"/>
                </a:solidFill>
              </a:rPr>
              <a:t>XLSX</a:t>
            </a:r>
          </a:p>
          <a:p>
            <a:pPr>
              <a:buFont typeface="Wingdings" panose="05000000000000000000" pitchFamily="2" charset="2"/>
              <a:buChar char="Ø"/>
            </a:pPr>
            <a:endParaRPr lang="es-MX" dirty="0"/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No Estructurados: PDF, DOCX, TXT, </a:t>
            </a:r>
            <a:r>
              <a:rPr lang="es-MX" b="1" dirty="0">
                <a:solidFill>
                  <a:srgbClr val="FF0000"/>
                </a:solidFill>
              </a:rPr>
              <a:t>XLSX</a:t>
            </a:r>
          </a:p>
          <a:p>
            <a:pPr>
              <a:buFont typeface="Wingdings" panose="05000000000000000000" pitchFamily="2" charset="2"/>
              <a:buChar char="Ø"/>
            </a:pPr>
            <a:endParaRPr lang="es-MX" dirty="0"/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Binarios y/o Compilados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5806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/>
          </a:bodyPr>
          <a:lstStyle/>
          <a:p>
            <a:r>
              <a:rPr lang="es-ES" dirty="0"/>
              <a:t>¿Por qué no nos gustan los Excel?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2917C-981C-45DC-827E-D668DAAD5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99919"/>
            <a:ext cx="10353762" cy="32912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Cantidad de filas limitadas: 65.536 para XLS y 1.048.576 para XLSX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/>
              <a:t>No podemos combinar datos de distintas fuentes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/>
              <a:t>Es una fuente “offline” y su actualización automática es dificultosa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/>
              <a:t>Existe Python ! ! !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982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/>
          </a:bodyPr>
          <a:lstStyle/>
          <a:p>
            <a:r>
              <a:rPr lang="es-ES" dirty="0"/>
              <a:t>Datos en Bases de Datos (BD)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2917C-981C-45DC-827E-D668DAAD5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99919"/>
            <a:ext cx="10353762" cy="32912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BD SQL: MS SQL Server, Oracle, MySQL, PostgreSQL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BD NoSQL: MongoDB, </a:t>
            </a:r>
            <a:r>
              <a:rPr lang="es-MX" dirty="0" err="1"/>
              <a:t>Cassandra</a:t>
            </a:r>
            <a:r>
              <a:rPr lang="es-MX" dirty="0"/>
              <a:t>, Redis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BD Cloud SQL: Azure SQL Database, AWS Aurora, GCP Cloud 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BD Cloud NoSQL: Azure </a:t>
            </a:r>
            <a:r>
              <a:rPr lang="es-MX" dirty="0" err="1"/>
              <a:t>CosmosDB</a:t>
            </a:r>
            <a:r>
              <a:rPr lang="es-MX" dirty="0"/>
              <a:t>, AWS </a:t>
            </a:r>
            <a:r>
              <a:rPr lang="es-MX" dirty="0" err="1"/>
              <a:t>DynamoDB</a:t>
            </a:r>
            <a:r>
              <a:rPr lang="es-MX" dirty="0"/>
              <a:t>, GCP </a:t>
            </a:r>
            <a:r>
              <a:rPr lang="es-MX" dirty="0" err="1"/>
              <a:t>BigTable</a:t>
            </a:r>
            <a:endParaRPr lang="es-MX" dirty="0"/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BD Cloud MPP: Azure </a:t>
            </a:r>
            <a:r>
              <a:rPr lang="es-MX" dirty="0" err="1"/>
              <a:t>Synapse</a:t>
            </a:r>
            <a:r>
              <a:rPr lang="es-MX" dirty="0"/>
              <a:t>, AWS </a:t>
            </a:r>
            <a:r>
              <a:rPr lang="es-MX" dirty="0" err="1"/>
              <a:t>Redshift</a:t>
            </a:r>
            <a:r>
              <a:rPr lang="es-MX" dirty="0"/>
              <a:t>, GCP </a:t>
            </a:r>
            <a:r>
              <a:rPr lang="es-MX" dirty="0" err="1"/>
              <a:t>BigQuery</a:t>
            </a:r>
            <a:endParaRPr lang="es-MX" dirty="0"/>
          </a:p>
          <a:p>
            <a:pPr>
              <a:buFont typeface="Wingdings" panose="05000000000000000000" pitchFamily="2" charset="2"/>
              <a:buChar char="Ø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5992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/>
          </a:bodyPr>
          <a:lstStyle/>
          <a:p>
            <a:r>
              <a:rPr lang="es-ES" dirty="0"/>
              <a:t>Datos “online”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2917C-981C-45DC-827E-D668DAAD5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99919"/>
            <a:ext cx="10353762" cy="32912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REST API </a:t>
            </a:r>
            <a:r>
              <a:rPr lang="es-MX" dirty="0" err="1"/>
              <a:t>Endpoints</a:t>
            </a:r>
            <a:r>
              <a:rPr lang="es-MX" dirty="0"/>
              <a:t>: se pueden acceder por token en su gran mayoría aunque hay algunas gratuitas…</a:t>
            </a:r>
          </a:p>
          <a:p>
            <a:pPr>
              <a:buFont typeface="Wingdings" panose="05000000000000000000" pitchFamily="2" charset="2"/>
              <a:buChar char="Ø"/>
            </a:pPr>
            <a:endParaRPr lang="es-MX" dirty="0"/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Páginas Web: de las que son “legibles” pueden extraerse datos a través de “web </a:t>
            </a:r>
            <a:r>
              <a:rPr lang="es-MX" dirty="0" err="1"/>
              <a:t>scraping</a:t>
            </a:r>
            <a:r>
              <a:rPr lang="es-MX" dirty="0"/>
              <a:t>”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5769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/>
          </a:bodyPr>
          <a:lstStyle/>
          <a:p>
            <a:r>
              <a:rPr lang="es-ES" dirty="0"/>
              <a:t>Datasets “online”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2917C-981C-45DC-827E-D668DAAD5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99919"/>
            <a:ext cx="10353762" cy="32912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Google Datasets: </a:t>
            </a:r>
            <a:r>
              <a:rPr lang="es-MX" dirty="0">
                <a:hlinkClick r:id="rId3"/>
              </a:rPr>
              <a:t>https://datasetsearch.research.google.com/</a:t>
            </a:r>
            <a:endParaRPr lang="es-MX" dirty="0"/>
          </a:p>
          <a:p>
            <a:pPr marL="36900" indent="0">
              <a:buNone/>
            </a:pPr>
            <a:endParaRPr lang="es-MX" dirty="0"/>
          </a:p>
          <a:p>
            <a:pPr>
              <a:buFont typeface="Wingdings" panose="05000000000000000000" pitchFamily="2" charset="2"/>
              <a:buChar char="Ø"/>
            </a:pPr>
            <a:r>
              <a:rPr lang="es-MX" dirty="0" err="1"/>
              <a:t>Kaggle</a:t>
            </a:r>
            <a:r>
              <a:rPr lang="es-MX" dirty="0"/>
              <a:t>: </a:t>
            </a:r>
            <a:r>
              <a:rPr lang="es-MX" dirty="0">
                <a:hlinkClick r:id="rId4"/>
              </a:rPr>
              <a:t>https://www.kaggle.com/datasets</a:t>
            </a:r>
            <a:endParaRPr lang="es-MX" dirty="0"/>
          </a:p>
          <a:p>
            <a:pPr>
              <a:buFont typeface="Wingdings" panose="05000000000000000000" pitchFamily="2" charset="2"/>
              <a:buChar char="Ø"/>
            </a:pPr>
            <a:endParaRPr lang="es-MX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dirty="0"/>
              <a:t>Buenos Aires Data: </a:t>
            </a:r>
            <a:r>
              <a:rPr lang="es-AR" dirty="0">
                <a:hlinkClick r:id="rId5"/>
              </a:rPr>
              <a:t>https://data.buenosaires.gob.ar/</a:t>
            </a:r>
            <a:endParaRPr lang="es-AR" dirty="0"/>
          </a:p>
          <a:p>
            <a:pPr marL="3690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1315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/>
          </a:bodyPr>
          <a:lstStyle/>
          <a:p>
            <a:r>
              <a:rPr lang="es-ES" dirty="0"/>
              <a:t>¿Qué utilizamos para leer datos?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2917C-981C-45DC-827E-D668DAAD5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99919"/>
            <a:ext cx="10353762" cy="32912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Pandas: biblioteca de software open </a:t>
            </a:r>
            <a:r>
              <a:rPr lang="es-MX" dirty="0" err="1"/>
              <a:t>source</a:t>
            </a:r>
            <a:r>
              <a:rPr lang="es-MX" dirty="0"/>
              <a:t> para el análisis y la manipulación de datos</a:t>
            </a:r>
          </a:p>
          <a:p>
            <a:pPr marL="36900" indent="0">
              <a:buNone/>
            </a:pPr>
            <a:endParaRPr lang="es-MX" dirty="0"/>
          </a:p>
          <a:p>
            <a:pPr marL="36900" indent="0">
              <a:buNone/>
            </a:pPr>
            <a:r>
              <a:rPr lang="es-MX" dirty="0">
                <a:hlinkClick r:id="rId3"/>
              </a:rPr>
              <a:t>https://pandas.pydata.org</a:t>
            </a:r>
            <a:endParaRPr lang="es-MX" dirty="0"/>
          </a:p>
          <a:p>
            <a:pPr marL="3690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3645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27_TF11665031.potx" id="{4097610D-6910-4336-9B13-48188A76FE25}" vid="{B69C7A61-26BF-403F-84C8-46512A086D3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Pilares enteros</Template>
  <TotalTime>0</TotalTime>
  <Words>438</Words>
  <Application>Microsoft Office PowerPoint</Application>
  <PresentationFormat>Panorámica</PresentationFormat>
  <Paragraphs>68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 Nova</vt:lpstr>
      <vt:lpstr>Arial Nova Light</vt:lpstr>
      <vt:lpstr>Calibri</vt:lpstr>
      <vt:lpstr>Wingdings</vt:lpstr>
      <vt:lpstr>Wingdings 2</vt:lpstr>
      <vt:lpstr>SlateVTI</vt:lpstr>
      <vt:lpstr>Introducción al Análisis de Datos con Python</vt:lpstr>
      <vt:lpstr>Objetivos</vt:lpstr>
      <vt:lpstr>Fuentes de Datos</vt:lpstr>
      <vt:lpstr>Datos en Archivos</vt:lpstr>
      <vt:lpstr>¿Por qué no nos gustan los Excel?</vt:lpstr>
      <vt:lpstr>Datos en Bases de Datos (BD)</vt:lpstr>
      <vt:lpstr>Datos “online”</vt:lpstr>
      <vt:lpstr>Datasets “online”</vt:lpstr>
      <vt:lpstr>¿Qué utilizamos para leer datos?</vt:lpstr>
      <vt:lpstr>pandas: instalación y primeros pasos</vt:lpstr>
      <vt:lpstr>Afianzando lo Aprendido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2020-10-01T19:25:44Z</dcterms:created>
  <dcterms:modified xsi:type="dcterms:W3CDTF">2020-10-04T15:16:47Z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