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Source Code Pro"/>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33" Type="http://schemas.openxmlformats.org/officeDocument/2006/relationships/font" Target="fonts/SourceCodePro-boldItalic.fntdata"/><Relationship Id="rId10" Type="http://schemas.openxmlformats.org/officeDocument/2006/relationships/slide" Target="slides/slide5.xml"/><Relationship Id="rId32" Type="http://schemas.openxmlformats.org/officeDocument/2006/relationships/font" Target="fonts/SourceCodePro-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7e6c73b6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7e6c73b6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7e6c73b6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7e6c73b6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7e6c73b6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7e6c73b6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7e6c73b6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7e6c73b6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s">
                <a:solidFill>
                  <a:schemeClr val="dk1"/>
                </a:solidFill>
              </a:rPr>
              <a:t>Al ser justamente un lenguaje de programacion tan creativo, es muy dificil hablar de una BNF  del lenguaje, sin embargo aca hay unos lineamientos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s">
                <a:solidFill>
                  <a:schemeClr val="dk1"/>
                </a:solidFill>
              </a:rPr>
              <a:t>Personajes (Variables):</a:t>
            </a:r>
            <a:r>
              <a:rPr lang="es">
                <a:solidFill>
                  <a:schemeClr val="dk1"/>
                </a:solidFill>
              </a:rPr>
              <a:t> Los personajes en el lenguaje Shakespeare son las variables. Se utilizan nombres de personajes como "Romeo", "Juliet", "Hamlet", etc., para representar variables en el programa.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
                <a:solidFill>
                  <a:schemeClr val="dk1"/>
                </a:solidFill>
              </a:rPr>
              <a:t>Acciones:</a:t>
            </a:r>
            <a:r>
              <a:rPr lang="es">
                <a:solidFill>
                  <a:schemeClr val="dk1"/>
                </a:solidFill>
              </a:rPr>
              <a:t> Las acciones que realizan los personajes se utilizan para indicar operaciones de programación. Por ejemplo, un personaje puede dar una orden a otro personaje para asignar un valor o realizar una operación.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
                <a:solidFill>
                  <a:schemeClr val="dk1"/>
                </a:solidFill>
              </a:rPr>
              <a:t>Escenas y Actos:</a:t>
            </a:r>
            <a:r>
              <a:rPr lang="es">
                <a:solidFill>
                  <a:schemeClr val="dk1"/>
                </a:solidFill>
              </a:rPr>
              <a:t> Los programas se dividen en actos y escenas, como en una obra teatral. Los actos son secciones más amplias y las escenas son secciones más pequeñas dentro de un acto.</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7e6c73b6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7e6c73b6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7e6c73b6b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7e6c73b6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7e6c73b6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77e6c73b6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6f80d1f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6f80d1f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7e6c73b6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7e6c73b6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7e6c73b6b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7e6c73b6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80d1f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0d1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7e6c73b6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77e6c73b6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7e6c73b6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7e6c73b6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77e6c73b6b_1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77e6c73b6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77e6c73b6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77e6c73b6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7e6c73b6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7e6c73b6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7e6c73b6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7e6c73b6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80d1ff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80d1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7e6c73b6b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7e6c73b6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7e6c73b6b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7e6c73b6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6f80d1f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f80d1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400">
                <a:solidFill>
                  <a:schemeClr val="dk1"/>
                </a:solidFill>
              </a:rPr>
              <a:t>java -jar ArnoldC.jar -declaim hello.arnoldc</a:t>
            </a:r>
            <a:endParaRPr sz="1400">
              <a:solidFill>
                <a:schemeClr val="dk1"/>
              </a:solidFill>
            </a:endParaRPr>
          </a:p>
          <a:p>
            <a:pPr indent="0" lvl="0" marL="0" rtl="0" algn="l">
              <a:spcBef>
                <a:spcPts val="0"/>
              </a:spcBef>
              <a:spcAft>
                <a:spcPts val="0"/>
              </a:spcAft>
              <a:buNone/>
            </a:pPr>
            <a:r>
              <a:rPr lang="es"/>
              <a:t>cesardeazevedo.github.io/ArnoldC-Speaker/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arget="../slideLayouts/slideLayout11.xml" Type="http://schemas.openxmlformats.org/officeDocument/2006/relationships/slideLayout"/><Relationship Id="rId2" Target="../notesSlides/notesSlide17.xml" Type="http://schemas.openxmlformats.org/officeDocument/2006/relationships/notesSlide"/><Relationship Id="rId3" Target="../media/image21.jpeg" Type="http://schemas.openxmlformats.org/officeDocument/2006/relationships/image"/><Relationship Id="rId4" Target="../media/image13.jpg" Type="http://schemas.openxmlformats.org/officeDocument/2006/relationships/image"/></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4.jp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arget="../slideLayouts/slideLayout5.xml" Type="http://schemas.openxmlformats.org/officeDocument/2006/relationships/slideLayout"/><Relationship Id="rId2" Target="../notesSlides/notesSlide21.xml" Type="http://schemas.openxmlformats.org/officeDocument/2006/relationships/notesSlide"/><Relationship Id="rId3" Target="../media/image18.jpeg" Type="http://schemas.openxmlformats.org/officeDocument/2006/relationships/image"/><Relationship Id="rId4" Target="../media/image16.jpg" Type="http://schemas.openxmlformats.org/officeDocument/2006/relationships/image"/></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arget="../slideLayouts/slideLayout6.xml" Type="http://schemas.openxmlformats.org/officeDocument/2006/relationships/slideLayout"/><Relationship Id="rId2" Target="../notesSlides/notesSlide4.xml" Type="http://schemas.openxmlformats.org/officeDocument/2006/relationships/notesSlide"/><Relationship Id="rId3" Target="../media/image5.jpeg" Type="http://schemas.openxmlformats.org/officeDocument/2006/relationships/image"/></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lhartikk" TargetMode="External"/><Relationship Id="rId4" Type="http://schemas.openxmlformats.org/officeDocument/2006/relationships/image" Target="../media/image1.gif"/></Relationships>
</file>

<file path=ppt/slides/_rels/slide7.xml.rels><?xml version="1.0" encoding="UTF-8" standalone="yes" ?><Relationships xmlns="http://schemas.openxmlformats.org/package/2006/relationships"><Relationship Id="rId1" Target="../slideLayouts/slideLayout3.xml" Type="http://schemas.openxmlformats.org/officeDocument/2006/relationships/slideLayout"/><Relationship Id="rId2" Target="../notesSlides/notesSlide7.xml" Type="http://schemas.openxmlformats.org/officeDocument/2006/relationships/notesSlide"/><Relationship Id="rId3" Target="https://github.com/lhartikk/ArnoldC" TargetMode="External" Type="http://schemas.openxmlformats.org/officeDocument/2006/relationships/hyperlink"/><Relationship Id="rId4" Target="../media/image4.jpeg" Type="http://schemas.openxmlformats.org/officeDocument/2006/relationships/image"/></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arget="../slideLayouts/slideLayout6.xml" Type="http://schemas.openxmlformats.org/officeDocument/2006/relationships/slideLayout"/><Relationship Id="rId2" Target="../notesSlides/notesSlide9.xml" Type="http://schemas.openxmlformats.org/officeDocument/2006/relationships/notesSlide"/><Relationship Id="rId3" Target="../media/image22.png" Type="http://schemas.openxmlformats.org/officeDocument/2006/relationships/image"/><Relationship Id="rId4" Target="../media/image6.png" Type="http://schemas.openxmlformats.org/officeDocument/2006/relationships/image"/><Relationship Id="rId5" Target="../media/image10.png" Type="http://schemas.openxmlformats.org/officeDocument/2006/relationships/image"/><Relationship Id="rId6" Target="../media/image7.png" Type="http://schemas.openxmlformats.org/officeDocument/2006/relationships/image"/><Relationship Id="rId7" Target="../media/image8.jpeg" Type="http://schemas.openxmlformats.org/officeDocument/2006/relationships/image"/></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Joaquin Soaje</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Trabajo práctico N° 1</a:t>
            </a:r>
            <a:br>
              <a:rPr lang="es"/>
            </a:br>
            <a:r>
              <a:rPr lang="es"/>
              <a:t>ArnoldC - Shakespeare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144700" y="568200"/>
            <a:ext cx="3895725" cy="4286250"/>
          </a:xfrm>
          <a:prstGeom prst="rect">
            <a:avLst/>
          </a:prstGeom>
          <a:noFill/>
          <a:ln>
            <a:noFill/>
          </a:ln>
        </p:spPr>
      </p:pic>
      <p:pic>
        <p:nvPicPr>
          <p:cNvPr id="143" name="Google Shape;143;p22"/>
          <p:cNvPicPr preferRelativeResize="0"/>
          <p:nvPr/>
        </p:nvPicPr>
        <p:blipFill>
          <a:blip r:embed="rId4">
            <a:alphaModFix/>
          </a:blip>
          <a:stretch>
            <a:fillRect/>
          </a:stretch>
        </p:blipFill>
        <p:spPr>
          <a:xfrm>
            <a:off x="4185125" y="568200"/>
            <a:ext cx="4798775" cy="428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BNF ArnoldC</a:t>
            </a:r>
            <a:endParaRPr/>
          </a:p>
        </p:txBody>
      </p:sp>
      <p:sp>
        <p:nvSpPr>
          <p:cNvPr id="149" name="Google Shape;149;p23"/>
          <p:cNvSpPr txBox="1"/>
          <p:nvPr>
            <p:ph idx="1" type="body"/>
          </p:nvPr>
        </p:nvSpPr>
        <p:spPr>
          <a:xfrm>
            <a:off x="311700" y="1618200"/>
            <a:ext cx="87741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&lt;program&gt; ::= &lt;statement&gt;+</a:t>
            </a:r>
            <a:endParaRPr sz="1500"/>
          </a:p>
          <a:p>
            <a:pPr indent="0" lvl="0" marL="0" rtl="0" algn="l">
              <a:spcBef>
                <a:spcPts val="1600"/>
              </a:spcBef>
              <a:spcAft>
                <a:spcPts val="0"/>
              </a:spcAft>
              <a:buNone/>
            </a:pPr>
            <a:r>
              <a:rPr lang="es" sz="1500"/>
              <a:t>&lt;statement&gt; ::= &lt;assignment&gt; | &lt;output&gt; | &lt;if&gt;</a:t>
            </a:r>
            <a:endParaRPr sz="1500"/>
          </a:p>
          <a:p>
            <a:pPr indent="0" lvl="0" marL="0" rtl="0" algn="l">
              <a:spcBef>
                <a:spcPts val="1600"/>
              </a:spcBef>
              <a:spcAft>
                <a:spcPts val="0"/>
              </a:spcAft>
              <a:buNone/>
            </a:pPr>
            <a:r>
              <a:rPr lang="es" sz="1500"/>
              <a:t>&lt;assignment&gt; ::= "HEY CHRISTMAS TREE" &lt;variable&gt; "YOU SET US UP" &lt;expression&gt;</a:t>
            </a:r>
            <a:endParaRPr sz="1500"/>
          </a:p>
          <a:p>
            <a:pPr indent="0" lvl="0" marL="0" rtl="0" algn="l">
              <a:spcBef>
                <a:spcPts val="1600"/>
              </a:spcBef>
              <a:spcAft>
                <a:spcPts val="0"/>
              </a:spcAft>
              <a:buNone/>
            </a:pPr>
            <a:r>
              <a:rPr lang="es" sz="1500"/>
              <a:t>&lt;output</a:t>
            </a:r>
            <a:r>
              <a:rPr lang="es" sz="1500"/>
              <a:t>&gt;</a:t>
            </a:r>
            <a:r>
              <a:rPr lang="es" sz="1500"/>
              <a:t> ::= "TALK TO THE HAND" &lt;expression&gt;</a:t>
            </a:r>
            <a:endParaRPr sz="1500"/>
          </a:p>
          <a:p>
            <a:pPr indent="0" lvl="0" marL="0" rtl="0" algn="l">
              <a:spcBef>
                <a:spcPts val="1600"/>
              </a:spcBef>
              <a:spcAft>
                <a:spcPts val="0"/>
              </a:spcAft>
              <a:buNone/>
            </a:pPr>
            <a:r>
              <a:rPr lang="es" sz="1500"/>
              <a:t>&lt;if&gt; ::= "BECAUSE I'M GOING TO SAY PLEASE" &lt;expression&gt; "HERE IS MY INVITATION" &lt;block&gt;</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BNF ArnoldC</a:t>
            </a:r>
            <a:endParaRPr/>
          </a:p>
        </p:txBody>
      </p:sp>
      <p:sp>
        <p:nvSpPr>
          <p:cNvPr id="155" name="Google Shape;155;p24"/>
          <p:cNvSpPr txBox="1"/>
          <p:nvPr>
            <p:ph idx="1" type="body"/>
          </p:nvPr>
        </p:nvSpPr>
        <p:spPr>
          <a:xfrm>
            <a:off x="311700" y="1618200"/>
            <a:ext cx="87741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&lt;expression&gt; ::= &lt;term&gt; | &lt;expression&gt; &lt;operator&gt; &lt;term&gt;</a:t>
            </a:r>
            <a:endParaRPr sz="1500"/>
          </a:p>
          <a:p>
            <a:pPr indent="0" lvl="0" marL="0" rtl="0" algn="l">
              <a:spcBef>
                <a:spcPts val="1600"/>
              </a:spcBef>
              <a:spcAft>
                <a:spcPts val="0"/>
              </a:spcAft>
              <a:buNone/>
            </a:pPr>
            <a:r>
              <a:rPr lang="es" sz="1500"/>
              <a:t>&lt;term&gt; ::= &lt;literal&gt; | &lt;variable&gt;</a:t>
            </a:r>
            <a:endParaRPr sz="1500"/>
          </a:p>
          <a:p>
            <a:pPr indent="0" lvl="0" marL="0" rtl="0" algn="l">
              <a:spcBef>
                <a:spcPts val="1600"/>
              </a:spcBef>
              <a:spcAft>
                <a:spcPts val="0"/>
              </a:spcAft>
              <a:buNone/>
            </a:pPr>
            <a:r>
              <a:rPr lang="es" sz="1500"/>
              <a:t>&lt;literal&gt; ::= &lt;number&gt;</a:t>
            </a:r>
            <a:endParaRPr sz="1500"/>
          </a:p>
          <a:p>
            <a:pPr indent="0" lvl="0" marL="0" rtl="0" algn="l">
              <a:spcBef>
                <a:spcPts val="1600"/>
              </a:spcBef>
              <a:spcAft>
                <a:spcPts val="0"/>
              </a:spcAft>
              <a:buNone/>
            </a:pPr>
            <a:r>
              <a:rPr lang="es" sz="1500"/>
              <a:t>&lt;variable&gt; ::= &lt;identifier&gt;</a:t>
            </a:r>
            <a:endParaRPr sz="1500"/>
          </a:p>
          <a:p>
            <a:pPr indent="0" lvl="0" marL="0" rtl="0" algn="l">
              <a:spcBef>
                <a:spcPts val="1600"/>
              </a:spcBef>
              <a:spcAft>
                <a:spcPts val="0"/>
              </a:spcAft>
              <a:buNone/>
            </a:pPr>
            <a:r>
              <a:rPr lang="es" sz="1500"/>
              <a:t>&lt;operator&gt; ::= "GET UP" | "GET DOWN" | "YOU'RE FIRED" | "HE HAD TO SPLIT"</a:t>
            </a:r>
            <a:endParaRPr sz="1500"/>
          </a:p>
          <a:p>
            <a:pPr indent="0" lvl="0" marL="0" rtl="0" algn="l">
              <a:spcBef>
                <a:spcPts val="1600"/>
              </a:spcBef>
              <a:spcAft>
                <a:spcPts val="0"/>
              </a:spcAft>
              <a:buNone/>
            </a:pPr>
            <a:r>
              <a:rPr lang="es" sz="1500"/>
              <a:t>&lt;block&gt; ::= "I LIED" &lt;statement&gt;+ "YOU HAVE NO RESPECT FOR LOGIC" "BULLSHIT"</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descr="Smartphone negro en posición vertical" id="160" name="Google Shape;160;p25"/>
          <p:cNvPicPr preferRelativeResize="0"/>
          <p:nvPr/>
        </p:nvPicPr>
        <p:blipFill>
          <a:blip r:embed="rId3">
            <a:alphaModFix/>
          </a:blip>
          <a:stretch>
            <a:fillRect/>
          </a:stretch>
        </p:blipFill>
        <p:spPr>
          <a:xfrm>
            <a:off x="6806625" y="978251"/>
            <a:ext cx="2088550" cy="4101901"/>
          </a:xfrm>
          <a:prstGeom prst="rect">
            <a:avLst/>
          </a:prstGeom>
          <a:noFill/>
          <a:ln>
            <a:noFill/>
          </a:ln>
        </p:spPr>
      </p:pic>
      <p:sp>
        <p:nvSpPr>
          <p:cNvPr id="161" name="Google Shape;161;p25"/>
          <p:cNvSpPr txBox="1"/>
          <p:nvPr/>
        </p:nvSpPr>
        <p:spPr>
          <a:xfrm>
            <a:off x="6891375" y="1551375"/>
            <a:ext cx="1886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Code Pro"/>
                <a:ea typeface="Source Code Pro"/>
                <a:cs typeface="Source Code Pro"/>
                <a:sym typeface="Source Code Pro"/>
              </a:rPr>
              <a:t>$shakespeare run shakespeare-programa.spl</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s">
                <a:latin typeface="Source Code Pro"/>
                <a:ea typeface="Source Code Pro"/>
                <a:cs typeface="Source Code Pro"/>
                <a:sym typeface="Source Code Pro"/>
              </a:rPr>
              <a:t>HI</a:t>
            </a:r>
            <a:endParaRPr>
              <a:latin typeface="Source Code Pro"/>
              <a:ea typeface="Source Code Pro"/>
              <a:cs typeface="Source Code Pro"/>
              <a:sym typeface="Source Code Pro"/>
            </a:endParaRPr>
          </a:p>
        </p:txBody>
      </p:sp>
      <p:pic>
        <p:nvPicPr>
          <p:cNvPr id="162" name="Google Shape;162;p25"/>
          <p:cNvPicPr preferRelativeResize="0"/>
          <p:nvPr/>
        </p:nvPicPr>
        <p:blipFill>
          <a:blip r:embed="rId4">
            <a:alphaModFix/>
          </a:blip>
          <a:stretch>
            <a:fillRect/>
          </a:stretch>
        </p:blipFill>
        <p:spPr>
          <a:xfrm>
            <a:off x="0" y="152400"/>
            <a:ext cx="6654224" cy="4991100"/>
          </a:xfrm>
          <a:prstGeom prst="rect">
            <a:avLst/>
          </a:prstGeom>
          <a:noFill/>
          <a:ln>
            <a:noFill/>
          </a:ln>
        </p:spPr>
      </p:pic>
      <p:sp>
        <p:nvSpPr>
          <p:cNvPr id="163" name="Google Shape;163;p25"/>
          <p:cNvSpPr txBox="1"/>
          <p:nvPr/>
        </p:nvSpPr>
        <p:spPr>
          <a:xfrm>
            <a:off x="6768175" y="100100"/>
            <a:ext cx="22023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latin typeface="Source Code Pro"/>
                <a:ea typeface="Source Code Pro"/>
                <a:cs typeface="Source Code Pro"/>
                <a:sym typeface="Source Code Pro"/>
              </a:rPr>
              <a:t>Shakespeare Language</a:t>
            </a:r>
            <a:endParaRPr b="1" sz="1800">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p:nvPr/>
        </p:nvSpPr>
        <p:spPr>
          <a:xfrm>
            <a:off x="5901575" y="1676075"/>
            <a:ext cx="2571900" cy="831300"/>
          </a:xfrm>
          <a:prstGeom prst="round1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2974425" y="1644425"/>
            <a:ext cx="2571900" cy="831300"/>
          </a:xfrm>
          <a:prstGeom prst="round1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123200" y="1609275"/>
            <a:ext cx="2571900" cy="831300"/>
          </a:xfrm>
          <a:prstGeom prst="round1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nvSpPr>
        <p:spPr>
          <a:xfrm>
            <a:off x="2901575" y="3195425"/>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&gt;&gt; state</a:t>
            </a: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global boolean = False</a:t>
            </a:r>
            <a:endParaRPr/>
          </a:p>
          <a:p>
            <a:pPr indent="0" lvl="0" marL="0" rtl="0" algn="l">
              <a:spcBef>
                <a:spcPts val="0"/>
              </a:spcBef>
              <a:spcAft>
                <a:spcPts val="0"/>
              </a:spcAft>
              <a:buNone/>
            </a:pPr>
            <a:r>
              <a:rPr lang="es"/>
              <a:t>on stage:</a:t>
            </a:r>
            <a:endParaRPr/>
          </a:p>
          <a:p>
            <a:pPr indent="0" lvl="0" marL="0" rtl="0" algn="l">
              <a:spcBef>
                <a:spcPts val="0"/>
              </a:spcBef>
              <a:spcAft>
                <a:spcPts val="0"/>
              </a:spcAft>
              <a:buNone/>
            </a:pPr>
            <a:r>
              <a:rPr lang="es"/>
              <a:t>  Hamlet = -1 ()</a:t>
            </a:r>
            <a:endParaRPr/>
          </a:p>
          <a:p>
            <a:pPr indent="0" lvl="0" marL="0" rtl="0" algn="l">
              <a:spcBef>
                <a:spcPts val="0"/>
              </a:spcBef>
              <a:spcAft>
                <a:spcPts val="0"/>
              </a:spcAft>
              <a:buNone/>
            </a:pPr>
            <a:r>
              <a:rPr lang="es"/>
              <a:t>  Juliet = 0 ()</a:t>
            </a:r>
            <a:endParaRPr/>
          </a:p>
          <a:p>
            <a:pPr indent="0" lvl="0" marL="0" rtl="0" algn="l">
              <a:spcBef>
                <a:spcPts val="0"/>
              </a:spcBef>
              <a:spcAft>
                <a:spcPts val="0"/>
              </a:spcAft>
              <a:buNone/>
            </a:pPr>
            <a:r>
              <a:rPr lang="es"/>
              <a:t>off stage:</a:t>
            </a:r>
            <a:endParaRPr/>
          </a:p>
          <a:p>
            <a:pPr indent="0" lvl="0" marL="0" rtl="0" algn="l">
              <a:spcBef>
                <a:spcPts val="0"/>
              </a:spcBef>
              <a:spcAft>
                <a:spcPts val="0"/>
              </a:spcAft>
              <a:buNone/>
            </a:pPr>
            <a:r>
              <a:t/>
            </a:r>
            <a:endParaRPr/>
          </a:p>
        </p:txBody>
      </p:sp>
      <p:sp>
        <p:nvSpPr>
          <p:cNvPr id="172" name="Google Shape;172;p26"/>
          <p:cNvSpPr txBox="1"/>
          <p:nvPr/>
        </p:nvSpPr>
        <p:spPr>
          <a:xfrm>
            <a:off x="3373325" y="156837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&gt;&gt; Thou art a pig!</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Hamlet set to -1</a:t>
            </a:r>
            <a:endParaRPr/>
          </a:p>
          <a:p>
            <a:pPr indent="0" lvl="0" marL="0" rtl="0" algn="l">
              <a:spcBef>
                <a:spcPts val="0"/>
              </a:spcBef>
              <a:spcAft>
                <a:spcPts val="0"/>
              </a:spcAft>
              <a:buNone/>
            </a:pPr>
            <a:r>
              <a:t/>
            </a:r>
            <a:endParaRPr/>
          </a:p>
        </p:txBody>
      </p:sp>
      <p:sp>
        <p:nvSpPr>
          <p:cNvPr id="173" name="Google Shape;173;p26"/>
          <p:cNvSpPr txBox="1"/>
          <p:nvPr/>
        </p:nvSpPr>
        <p:spPr>
          <a:xfrm>
            <a:off x="146300" y="15551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&gt;&gt; Juliet: Thou art the sum of thyself and a King.</a:t>
            </a:r>
            <a:endParaRPr/>
          </a:p>
          <a:p>
            <a:pPr indent="0" lvl="0" marL="0" rtl="0" algn="l">
              <a:spcBef>
                <a:spcPts val="0"/>
              </a:spcBef>
              <a:spcAft>
                <a:spcPts val="0"/>
              </a:spcAft>
              <a:buNone/>
            </a:pPr>
            <a:r>
              <a:rPr lang="es"/>
              <a:t>Hamlet set to 73</a:t>
            </a:r>
            <a:endParaRPr/>
          </a:p>
        </p:txBody>
      </p:sp>
      <p:sp>
        <p:nvSpPr>
          <p:cNvPr id="174" name="Google Shape;174;p26"/>
          <p:cNvSpPr txBox="1"/>
          <p:nvPr/>
        </p:nvSpPr>
        <p:spPr>
          <a:xfrm>
            <a:off x="373325" y="7241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Para incrementar </a:t>
            </a:r>
            <a:endParaRPr b="1"/>
          </a:p>
          <a:p>
            <a:pPr indent="0" lvl="0" marL="0" rtl="0" algn="l">
              <a:spcBef>
                <a:spcPts val="0"/>
              </a:spcBef>
              <a:spcAft>
                <a:spcPts val="0"/>
              </a:spcAft>
              <a:buNone/>
            </a:pPr>
            <a:r>
              <a:rPr b="1" lang="es"/>
              <a:t>el valor de hamlet</a:t>
            </a:r>
            <a:endParaRPr b="1"/>
          </a:p>
        </p:txBody>
      </p:sp>
      <p:sp>
        <p:nvSpPr>
          <p:cNvPr id="175" name="Google Shape;175;p26"/>
          <p:cNvSpPr txBox="1"/>
          <p:nvPr/>
        </p:nvSpPr>
        <p:spPr>
          <a:xfrm>
            <a:off x="3005075" y="724175"/>
            <a:ext cx="279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Si se empieza una nueva linea,</a:t>
            </a:r>
            <a:endParaRPr b="1"/>
          </a:p>
          <a:p>
            <a:pPr indent="0" lvl="0" marL="0" rtl="0" algn="l">
              <a:spcBef>
                <a:spcPts val="0"/>
              </a:spcBef>
              <a:spcAft>
                <a:spcPts val="0"/>
              </a:spcAft>
              <a:buNone/>
            </a:pPr>
            <a:r>
              <a:rPr b="1" lang="es"/>
              <a:t>por defecto continua la misma persona</a:t>
            </a:r>
            <a:endParaRPr b="1"/>
          </a:p>
        </p:txBody>
      </p:sp>
      <p:sp>
        <p:nvSpPr>
          <p:cNvPr id="176" name="Google Shape;176;p26"/>
          <p:cNvSpPr txBox="1"/>
          <p:nvPr/>
        </p:nvSpPr>
        <p:spPr>
          <a:xfrm>
            <a:off x="2863875" y="2627975"/>
            <a:ext cx="279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Se puede usar state para ver el estado actual de la escena</a:t>
            </a:r>
            <a:endParaRPr b="1"/>
          </a:p>
        </p:txBody>
      </p:sp>
      <p:sp>
        <p:nvSpPr>
          <p:cNvPr id="177" name="Google Shape;177;p26"/>
          <p:cNvSpPr txBox="1"/>
          <p:nvPr/>
        </p:nvSpPr>
        <p:spPr>
          <a:xfrm>
            <a:off x="6086375" y="1154975"/>
            <a:ext cx="23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Source Code Pro"/>
                <a:ea typeface="Source Code Pro"/>
                <a:cs typeface="Source Code Pro"/>
                <a:sym typeface="Source Code Pro"/>
              </a:rPr>
              <a:t>Expresiones</a:t>
            </a:r>
            <a:endParaRPr b="1">
              <a:latin typeface="Source Code Pro"/>
              <a:ea typeface="Source Code Pro"/>
              <a:cs typeface="Source Code Pro"/>
              <a:sym typeface="Source Code Pro"/>
            </a:endParaRPr>
          </a:p>
        </p:txBody>
      </p:sp>
      <p:sp>
        <p:nvSpPr>
          <p:cNvPr id="178" name="Google Shape;178;p26"/>
          <p:cNvSpPr txBox="1"/>
          <p:nvPr/>
        </p:nvSpPr>
        <p:spPr>
          <a:xfrm>
            <a:off x="5901575" y="16760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&gt;&gt; Are you nicer than a golden chihuahua?</a:t>
            </a:r>
            <a:endParaRPr/>
          </a:p>
          <a:p>
            <a:pPr indent="0" lvl="0" marL="0" rtl="0" algn="l">
              <a:spcBef>
                <a:spcPts val="0"/>
              </a:spcBef>
              <a:spcAft>
                <a:spcPts val="0"/>
              </a:spcAft>
              <a:buNone/>
            </a:pPr>
            <a:r>
              <a:rPr lang="es"/>
              <a:t>Setting global boolean to False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cxnSp>
        <p:nvCxnSpPr>
          <p:cNvPr id="183" name="Google Shape;183;p27"/>
          <p:cNvCxnSpPr/>
          <p:nvPr/>
        </p:nvCxnSpPr>
        <p:spPr>
          <a:xfrm>
            <a:off x="-6875" y="2291100"/>
            <a:ext cx="9150900" cy="0"/>
          </a:xfrm>
          <a:prstGeom prst="straightConnector1">
            <a:avLst/>
          </a:prstGeom>
          <a:noFill/>
          <a:ln cap="flat" cmpd="sng" w="19050">
            <a:solidFill>
              <a:schemeClr val="dk2"/>
            </a:solidFill>
            <a:prstDash val="solid"/>
            <a:round/>
            <a:headEnd len="sm" w="sm" type="none"/>
            <a:tailEnd len="sm" w="sm" type="none"/>
          </a:ln>
        </p:spPr>
      </p:cxnSp>
      <p:sp>
        <p:nvSpPr>
          <p:cNvPr id="184" name="Google Shape;184;p27"/>
          <p:cNvSpPr/>
          <p:nvPr/>
        </p:nvSpPr>
        <p:spPr>
          <a:xfrm>
            <a:off x="192575" y="1614050"/>
            <a:ext cx="2096700" cy="136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txBox="1"/>
          <p:nvPr/>
        </p:nvSpPr>
        <p:spPr>
          <a:xfrm>
            <a:off x="192575" y="1987150"/>
            <a:ext cx="2132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Historia</a:t>
            </a:r>
            <a:endParaRPr sz="3000">
              <a:solidFill>
                <a:schemeClr val="lt1"/>
              </a:solidFill>
              <a:latin typeface="Source Code Pro"/>
              <a:ea typeface="Source Code Pro"/>
              <a:cs typeface="Source Code Pro"/>
              <a:sym typeface="Source Code Pro"/>
            </a:endParaRPr>
          </a:p>
        </p:txBody>
      </p:sp>
      <p:sp>
        <p:nvSpPr>
          <p:cNvPr id="186" name="Google Shape;186;p27"/>
          <p:cNvSpPr/>
          <p:nvPr/>
        </p:nvSpPr>
        <p:spPr>
          <a:xfrm>
            <a:off x="2495550" y="1587675"/>
            <a:ext cx="2021100" cy="1253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txBox="1"/>
          <p:nvPr/>
        </p:nvSpPr>
        <p:spPr>
          <a:xfrm>
            <a:off x="2028750" y="2129950"/>
            <a:ext cx="2954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Ejemplos</a:t>
            </a:r>
            <a:endParaRPr sz="30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t/>
            </a:r>
            <a:endParaRPr sz="3000">
              <a:solidFill>
                <a:schemeClr val="lt1"/>
              </a:solidFill>
              <a:latin typeface="Source Code Pro"/>
              <a:ea typeface="Source Code Pro"/>
              <a:cs typeface="Source Code Pro"/>
              <a:sym typeface="Source Code Pro"/>
            </a:endParaRPr>
          </a:p>
        </p:txBody>
      </p:sp>
      <p:sp>
        <p:nvSpPr>
          <p:cNvPr id="188" name="Google Shape;188;p27"/>
          <p:cNvSpPr/>
          <p:nvPr/>
        </p:nvSpPr>
        <p:spPr>
          <a:xfrm>
            <a:off x="4603650" y="1024075"/>
            <a:ext cx="2180400" cy="2263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txBox="1"/>
          <p:nvPr/>
        </p:nvSpPr>
        <p:spPr>
          <a:xfrm>
            <a:off x="4524975" y="1969150"/>
            <a:ext cx="2352300" cy="77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Benchmark</a:t>
            </a:r>
            <a:endParaRPr sz="30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(VERSUS)</a:t>
            </a:r>
            <a:endParaRPr sz="30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t/>
            </a:r>
            <a:endParaRPr sz="1500">
              <a:solidFill>
                <a:schemeClr val="lt1"/>
              </a:solidFill>
              <a:latin typeface="Source Code Pro"/>
              <a:ea typeface="Source Code Pro"/>
              <a:cs typeface="Source Code Pro"/>
              <a:sym typeface="Source Code Pro"/>
            </a:endParaRPr>
          </a:p>
        </p:txBody>
      </p:sp>
      <p:sp>
        <p:nvSpPr>
          <p:cNvPr id="190" name="Google Shape;190;p27"/>
          <p:cNvSpPr/>
          <p:nvPr/>
        </p:nvSpPr>
        <p:spPr>
          <a:xfrm>
            <a:off x="6915300" y="1626100"/>
            <a:ext cx="2132700" cy="1253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txBox="1"/>
          <p:nvPr/>
        </p:nvSpPr>
        <p:spPr>
          <a:xfrm>
            <a:off x="6520675" y="1987150"/>
            <a:ext cx="2954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Preguntas</a:t>
            </a:r>
            <a:endParaRPr sz="3000">
              <a:solidFill>
                <a:schemeClr val="lt1"/>
              </a:solidFill>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2182750" y="380200"/>
            <a:ext cx="5016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Como les vendí este versus</a:t>
            </a:r>
            <a:endParaRPr/>
          </a:p>
        </p:txBody>
      </p:sp>
      <p:pic>
        <p:nvPicPr>
          <p:cNvPr id="197" name="Google Shape;197;p28"/>
          <p:cNvPicPr preferRelativeResize="0"/>
          <p:nvPr/>
        </p:nvPicPr>
        <p:blipFill>
          <a:blip r:embed="rId3">
            <a:alphaModFix/>
          </a:blip>
          <a:stretch>
            <a:fillRect/>
          </a:stretch>
        </p:blipFill>
        <p:spPr>
          <a:xfrm>
            <a:off x="0" y="1266100"/>
            <a:ext cx="9144000" cy="3877400"/>
          </a:xfrm>
          <a:prstGeom prst="rect">
            <a:avLst/>
          </a:prstGeom>
          <a:noFill/>
          <a:ln>
            <a:noFill/>
          </a:ln>
        </p:spPr>
      </p:pic>
      <p:pic>
        <p:nvPicPr>
          <p:cNvPr id="198" name="Google Shape;198;p28"/>
          <p:cNvPicPr preferRelativeResize="0"/>
          <p:nvPr/>
        </p:nvPicPr>
        <p:blipFill>
          <a:blip r:embed="rId4">
            <a:alphaModFix/>
          </a:blip>
          <a:stretch>
            <a:fillRect/>
          </a:stretch>
        </p:blipFill>
        <p:spPr>
          <a:xfrm>
            <a:off x="-63200" y="721600"/>
            <a:ext cx="3975350" cy="4966400"/>
          </a:xfrm>
          <a:prstGeom prst="rect">
            <a:avLst/>
          </a:prstGeom>
          <a:noFill/>
          <a:ln>
            <a:noFill/>
          </a:ln>
        </p:spPr>
      </p:pic>
      <p:pic>
        <p:nvPicPr>
          <p:cNvPr id="199" name="Google Shape;199;p28"/>
          <p:cNvPicPr preferRelativeResize="0"/>
          <p:nvPr/>
        </p:nvPicPr>
        <p:blipFill>
          <a:blip r:embed="rId5">
            <a:alphaModFix/>
          </a:blip>
          <a:stretch>
            <a:fillRect/>
          </a:stretch>
        </p:blipFill>
        <p:spPr>
          <a:xfrm>
            <a:off x="4357600" y="1314075"/>
            <a:ext cx="5981700" cy="3781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cxnSp>
        <p:nvCxnSpPr>
          <p:cNvPr id="204" name="Google Shape;204;p29"/>
          <p:cNvCxnSpPr/>
          <p:nvPr/>
        </p:nvCxnSpPr>
        <p:spPr>
          <a:xfrm>
            <a:off x="433425" y="3724283"/>
            <a:ext cx="3891000" cy="0"/>
          </a:xfrm>
          <a:prstGeom prst="straightConnector1">
            <a:avLst/>
          </a:prstGeom>
          <a:noFill/>
          <a:ln cap="flat" cmpd="sng" w="19050">
            <a:solidFill>
              <a:schemeClr val="lt2"/>
            </a:solidFill>
            <a:prstDash val="solid"/>
            <a:round/>
            <a:headEnd len="sm" w="sm" type="none"/>
            <a:tailEnd len="sm" w="sm" type="none"/>
          </a:ln>
        </p:spPr>
      </p:cxnSp>
      <p:cxnSp>
        <p:nvCxnSpPr>
          <p:cNvPr id="205" name="Google Shape;205;p29"/>
          <p:cNvCxnSpPr/>
          <p:nvPr/>
        </p:nvCxnSpPr>
        <p:spPr>
          <a:xfrm>
            <a:off x="4941300" y="3724283"/>
            <a:ext cx="3891000" cy="0"/>
          </a:xfrm>
          <a:prstGeom prst="straightConnector1">
            <a:avLst/>
          </a:prstGeom>
          <a:noFill/>
          <a:ln cap="flat" cmpd="sng" w="19050">
            <a:solidFill>
              <a:schemeClr val="lt2"/>
            </a:solidFill>
            <a:prstDash val="solid"/>
            <a:round/>
            <a:headEnd len="sm" w="sm" type="none"/>
            <a:tailEnd len="sm" w="sm" type="none"/>
          </a:ln>
        </p:spPr>
      </p:cxnSp>
      <p:sp>
        <p:nvSpPr>
          <p:cNvPr id="206" name="Google Shape;206;p29"/>
          <p:cNvSpPr txBox="1"/>
          <p:nvPr>
            <p:ph idx="4294967295" type="body"/>
          </p:nvPr>
        </p:nvSpPr>
        <p:spPr>
          <a:xfrm>
            <a:off x="318850" y="3771900"/>
            <a:ext cx="3999900" cy="5304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s" sz="2100">
                <a:solidFill>
                  <a:schemeClr val="accent3"/>
                </a:solidFill>
              </a:rPr>
              <a:t>ArnoldC</a:t>
            </a:r>
            <a:endParaRPr b="1" sz="2100">
              <a:solidFill>
                <a:schemeClr val="accent3"/>
              </a:solidFill>
            </a:endParaRPr>
          </a:p>
        </p:txBody>
      </p:sp>
      <p:sp>
        <p:nvSpPr>
          <p:cNvPr id="207" name="Google Shape;207;p29"/>
          <p:cNvSpPr txBox="1"/>
          <p:nvPr>
            <p:ph idx="4294967295" type="body"/>
          </p:nvPr>
        </p:nvSpPr>
        <p:spPr>
          <a:xfrm>
            <a:off x="318844" y="4228050"/>
            <a:ext cx="3999900" cy="6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300"/>
              <a:t>Queda poco legible el código. La eficiencia depende de </a:t>
            </a:r>
            <a:r>
              <a:rPr lang="es" sz="1300"/>
              <a:t>cómo</a:t>
            </a:r>
            <a:r>
              <a:rPr lang="es" sz="1300"/>
              <a:t> el traductor compile el programa</a:t>
            </a:r>
            <a:endParaRPr sz="1300"/>
          </a:p>
        </p:txBody>
      </p:sp>
      <p:sp>
        <p:nvSpPr>
          <p:cNvPr id="208" name="Google Shape;208;p29"/>
          <p:cNvSpPr txBox="1"/>
          <p:nvPr>
            <p:ph idx="4294967295" type="body"/>
          </p:nvPr>
        </p:nvSpPr>
        <p:spPr>
          <a:xfrm>
            <a:off x="4825250" y="3619500"/>
            <a:ext cx="3999900" cy="5304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s" sz="2100">
                <a:solidFill>
                  <a:schemeClr val="accent3"/>
                </a:solidFill>
              </a:rPr>
              <a:t>Shakespeare</a:t>
            </a:r>
            <a:endParaRPr b="1" sz="2100">
              <a:solidFill>
                <a:schemeClr val="accent3"/>
              </a:solidFill>
            </a:endParaRPr>
          </a:p>
        </p:txBody>
      </p:sp>
      <p:sp>
        <p:nvSpPr>
          <p:cNvPr id="209" name="Google Shape;209;p29"/>
          <p:cNvSpPr txBox="1"/>
          <p:nvPr>
            <p:ph idx="4294967295" type="body"/>
          </p:nvPr>
        </p:nvSpPr>
        <p:spPr>
          <a:xfrm>
            <a:off x="4825256" y="3999450"/>
            <a:ext cx="3999900" cy="6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200"/>
              <a:t>Programas más largos y complejos debido a su estructura literaria y dramática. Código requiere múltiples escenas y actos en Shakespeare, lo que lleva a programas más extensos y menos eficientes.</a:t>
            </a:r>
            <a:endParaRPr sz="1200"/>
          </a:p>
        </p:txBody>
      </p:sp>
      <p:pic>
        <p:nvPicPr>
          <p:cNvPr id="210" name="Google Shape;210;p29"/>
          <p:cNvPicPr preferRelativeResize="0"/>
          <p:nvPr/>
        </p:nvPicPr>
        <p:blipFill>
          <a:blip r:embed="rId3">
            <a:alphaModFix/>
          </a:blip>
          <a:stretch>
            <a:fillRect/>
          </a:stretch>
        </p:blipFill>
        <p:spPr>
          <a:xfrm>
            <a:off x="622100" y="731475"/>
            <a:ext cx="3284625" cy="2945175"/>
          </a:xfrm>
          <a:prstGeom prst="rect">
            <a:avLst/>
          </a:prstGeom>
          <a:noFill/>
          <a:ln>
            <a:noFill/>
          </a:ln>
        </p:spPr>
      </p:pic>
      <p:sp>
        <p:nvSpPr>
          <p:cNvPr id="211" name="Google Shape;211;p29"/>
          <p:cNvSpPr txBox="1"/>
          <p:nvPr/>
        </p:nvSpPr>
        <p:spPr>
          <a:xfrm>
            <a:off x="3026050" y="115500"/>
            <a:ext cx="3703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latin typeface="Source Code Pro"/>
                <a:ea typeface="Source Code Pro"/>
                <a:cs typeface="Source Code Pro"/>
                <a:sym typeface="Source Code Pro"/>
              </a:rPr>
              <a:t>Cómo</a:t>
            </a:r>
            <a:r>
              <a:rPr b="1" lang="es" sz="2000">
                <a:latin typeface="Source Code Pro"/>
                <a:ea typeface="Source Code Pro"/>
                <a:cs typeface="Source Code Pro"/>
                <a:sym typeface="Source Code Pro"/>
              </a:rPr>
              <a:t> es realmente</a:t>
            </a:r>
            <a:endParaRPr b="1" sz="2000">
              <a:latin typeface="Source Code Pro"/>
              <a:ea typeface="Source Code Pro"/>
              <a:cs typeface="Source Code Pro"/>
              <a:sym typeface="Source Code Pro"/>
            </a:endParaRPr>
          </a:p>
        </p:txBody>
      </p:sp>
      <p:pic>
        <p:nvPicPr>
          <p:cNvPr id="212" name="Google Shape;212;p29"/>
          <p:cNvPicPr preferRelativeResize="0"/>
          <p:nvPr/>
        </p:nvPicPr>
        <p:blipFill>
          <a:blip r:embed="rId4">
            <a:alphaModFix/>
          </a:blip>
          <a:stretch>
            <a:fillRect/>
          </a:stretch>
        </p:blipFill>
        <p:spPr>
          <a:xfrm>
            <a:off x="5621325" y="777400"/>
            <a:ext cx="2905775" cy="2899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0"/>
          <p:cNvPicPr preferRelativeResize="0"/>
          <p:nvPr/>
        </p:nvPicPr>
        <p:blipFill>
          <a:blip r:embed="rId3">
            <a:alphaModFix/>
          </a:blip>
          <a:stretch>
            <a:fillRect/>
          </a:stretch>
        </p:blipFill>
        <p:spPr>
          <a:xfrm>
            <a:off x="44600" y="0"/>
            <a:ext cx="5822675" cy="5143500"/>
          </a:xfrm>
          <a:prstGeom prst="rect">
            <a:avLst/>
          </a:prstGeom>
          <a:noFill/>
          <a:ln>
            <a:noFill/>
          </a:ln>
        </p:spPr>
      </p:pic>
      <p:sp>
        <p:nvSpPr>
          <p:cNvPr id="218" name="Google Shape;218;p30"/>
          <p:cNvSpPr txBox="1"/>
          <p:nvPr/>
        </p:nvSpPr>
        <p:spPr>
          <a:xfrm>
            <a:off x="5867275" y="435700"/>
            <a:ext cx="31770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s"/>
              <a:t>Aunque utiliza frases icónicas de Arnold Schwarzenegger, su sintaxis y estructura de programa son más parecidos a un lenguaje de programación convencional.</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s"/>
              <a:t>Debido a la naturaleza literaria y dramática del lenguaje de programación Shakespeare, los programas tienden a ser más verbosos y a requerir más líneas de código para lograr resultados equivalentes en comparación con lenguajes de programación más convencionales.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s"/>
              <a:t>Es Arnold Schawenneger!!!!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cxnSp>
        <p:nvCxnSpPr>
          <p:cNvPr id="223" name="Google Shape;223;p31"/>
          <p:cNvCxnSpPr/>
          <p:nvPr/>
        </p:nvCxnSpPr>
        <p:spPr>
          <a:xfrm>
            <a:off x="-6875" y="2291100"/>
            <a:ext cx="9150900" cy="0"/>
          </a:xfrm>
          <a:prstGeom prst="straightConnector1">
            <a:avLst/>
          </a:prstGeom>
          <a:noFill/>
          <a:ln cap="flat" cmpd="sng" w="19050">
            <a:solidFill>
              <a:schemeClr val="dk2"/>
            </a:solidFill>
            <a:prstDash val="solid"/>
            <a:round/>
            <a:headEnd len="sm" w="sm" type="none"/>
            <a:tailEnd len="sm" w="sm" type="none"/>
          </a:ln>
        </p:spPr>
      </p:cxnSp>
      <p:sp>
        <p:nvSpPr>
          <p:cNvPr id="224" name="Google Shape;224;p31"/>
          <p:cNvSpPr/>
          <p:nvPr/>
        </p:nvSpPr>
        <p:spPr>
          <a:xfrm>
            <a:off x="192575" y="1614050"/>
            <a:ext cx="2096700" cy="136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txBox="1"/>
          <p:nvPr/>
        </p:nvSpPr>
        <p:spPr>
          <a:xfrm>
            <a:off x="192575" y="1987150"/>
            <a:ext cx="2132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Historia</a:t>
            </a:r>
            <a:endParaRPr sz="3000">
              <a:solidFill>
                <a:schemeClr val="lt1"/>
              </a:solidFill>
              <a:latin typeface="Source Code Pro"/>
              <a:ea typeface="Source Code Pro"/>
              <a:cs typeface="Source Code Pro"/>
              <a:sym typeface="Source Code Pro"/>
            </a:endParaRPr>
          </a:p>
        </p:txBody>
      </p:sp>
      <p:sp>
        <p:nvSpPr>
          <p:cNvPr id="226" name="Google Shape;226;p31"/>
          <p:cNvSpPr/>
          <p:nvPr/>
        </p:nvSpPr>
        <p:spPr>
          <a:xfrm>
            <a:off x="2495550" y="1587675"/>
            <a:ext cx="2021100" cy="1253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p:cNvSpPr txBox="1"/>
          <p:nvPr/>
        </p:nvSpPr>
        <p:spPr>
          <a:xfrm>
            <a:off x="2028750" y="2129950"/>
            <a:ext cx="2954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Ejemplos</a:t>
            </a:r>
            <a:endParaRPr sz="30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t/>
            </a:r>
            <a:endParaRPr sz="3000">
              <a:solidFill>
                <a:schemeClr val="lt1"/>
              </a:solidFill>
              <a:latin typeface="Source Code Pro"/>
              <a:ea typeface="Source Code Pro"/>
              <a:cs typeface="Source Code Pro"/>
              <a:sym typeface="Source Code Pro"/>
            </a:endParaRPr>
          </a:p>
        </p:txBody>
      </p:sp>
      <p:sp>
        <p:nvSpPr>
          <p:cNvPr id="228" name="Google Shape;228;p31"/>
          <p:cNvSpPr/>
          <p:nvPr/>
        </p:nvSpPr>
        <p:spPr>
          <a:xfrm>
            <a:off x="4603650" y="1587675"/>
            <a:ext cx="2180400" cy="1292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txBox="1"/>
          <p:nvPr/>
        </p:nvSpPr>
        <p:spPr>
          <a:xfrm>
            <a:off x="4524975" y="1969150"/>
            <a:ext cx="2352300" cy="77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Benchmark</a:t>
            </a:r>
            <a:endParaRPr sz="30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t/>
            </a:r>
            <a:endParaRPr sz="1500">
              <a:solidFill>
                <a:schemeClr val="lt1"/>
              </a:solidFill>
              <a:latin typeface="Source Code Pro"/>
              <a:ea typeface="Source Code Pro"/>
              <a:cs typeface="Source Code Pro"/>
              <a:sym typeface="Source Code Pro"/>
            </a:endParaRPr>
          </a:p>
        </p:txBody>
      </p:sp>
      <p:sp>
        <p:nvSpPr>
          <p:cNvPr id="230" name="Google Shape;230;p31"/>
          <p:cNvSpPr/>
          <p:nvPr/>
        </p:nvSpPr>
        <p:spPr>
          <a:xfrm>
            <a:off x="6915300" y="1139575"/>
            <a:ext cx="2132700" cy="227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txBox="1"/>
          <p:nvPr/>
        </p:nvSpPr>
        <p:spPr>
          <a:xfrm>
            <a:off x="6520675" y="1987150"/>
            <a:ext cx="2954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Preguntas</a:t>
            </a:r>
            <a:endParaRPr sz="3000">
              <a:solidFill>
                <a:schemeClr val="lt1"/>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cxnSp>
        <p:nvCxnSpPr>
          <p:cNvPr id="68" name="Google Shape;68;p14"/>
          <p:cNvCxnSpPr/>
          <p:nvPr/>
        </p:nvCxnSpPr>
        <p:spPr>
          <a:xfrm>
            <a:off x="-6875" y="2291100"/>
            <a:ext cx="9150900" cy="0"/>
          </a:xfrm>
          <a:prstGeom prst="straightConnector1">
            <a:avLst/>
          </a:prstGeom>
          <a:noFill/>
          <a:ln cap="flat" cmpd="sng" w="19050">
            <a:solidFill>
              <a:schemeClr val="dk2"/>
            </a:solidFill>
            <a:prstDash val="solid"/>
            <a:round/>
            <a:headEnd len="sm" w="sm" type="none"/>
            <a:tailEnd len="sm" w="sm" type="none"/>
          </a:ln>
        </p:spPr>
      </p:cxnSp>
      <p:sp>
        <p:nvSpPr>
          <p:cNvPr id="69" name="Google Shape;69;p14"/>
          <p:cNvSpPr/>
          <p:nvPr/>
        </p:nvSpPr>
        <p:spPr>
          <a:xfrm>
            <a:off x="192575" y="1247375"/>
            <a:ext cx="2096700" cy="2040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nvSpPr>
        <p:spPr>
          <a:xfrm>
            <a:off x="192575" y="1987150"/>
            <a:ext cx="2132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Historia</a:t>
            </a:r>
            <a:endParaRPr sz="3000">
              <a:solidFill>
                <a:schemeClr val="lt1"/>
              </a:solidFill>
              <a:latin typeface="Source Code Pro"/>
              <a:ea typeface="Source Code Pro"/>
              <a:cs typeface="Source Code Pro"/>
              <a:sym typeface="Source Code Pro"/>
            </a:endParaRPr>
          </a:p>
        </p:txBody>
      </p:sp>
      <p:sp>
        <p:nvSpPr>
          <p:cNvPr id="71" name="Google Shape;71;p14"/>
          <p:cNvSpPr/>
          <p:nvPr/>
        </p:nvSpPr>
        <p:spPr>
          <a:xfrm>
            <a:off x="2495550" y="1626100"/>
            <a:ext cx="2021100" cy="1253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2024875" y="1987150"/>
            <a:ext cx="2954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Ejemplos</a:t>
            </a:r>
            <a:endParaRPr sz="3000">
              <a:solidFill>
                <a:schemeClr val="lt1"/>
              </a:solidFill>
              <a:latin typeface="Source Code Pro"/>
              <a:ea typeface="Source Code Pro"/>
              <a:cs typeface="Source Code Pro"/>
              <a:sym typeface="Source Code Pro"/>
            </a:endParaRPr>
          </a:p>
        </p:txBody>
      </p:sp>
      <p:sp>
        <p:nvSpPr>
          <p:cNvPr id="73" name="Google Shape;73;p14"/>
          <p:cNvSpPr/>
          <p:nvPr/>
        </p:nvSpPr>
        <p:spPr>
          <a:xfrm>
            <a:off x="4679850" y="1614050"/>
            <a:ext cx="2180400" cy="134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4601175" y="1969150"/>
            <a:ext cx="2352300" cy="77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Benchmark</a:t>
            </a:r>
            <a:endParaRPr sz="30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t/>
            </a:r>
            <a:endParaRPr sz="1500">
              <a:solidFill>
                <a:schemeClr val="lt1"/>
              </a:solidFill>
              <a:latin typeface="Source Code Pro"/>
              <a:ea typeface="Source Code Pro"/>
              <a:cs typeface="Source Code Pro"/>
              <a:sym typeface="Source Code Pro"/>
            </a:endParaRPr>
          </a:p>
        </p:txBody>
      </p:sp>
      <p:sp>
        <p:nvSpPr>
          <p:cNvPr id="75" name="Google Shape;75;p14"/>
          <p:cNvSpPr txBox="1"/>
          <p:nvPr/>
        </p:nvSpPr>
        <p:spPr>
          <a:xfrm>
            <a:off x="6520675" y="1987150"/>
            <a:ext cx="2954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Dudas</a:t>
            </a:r>
            <a:endParaRPr sz="3000">
              <a:solidFill>
                <a:schemeClr val="lt1"/>
              </a:solidFill>
              <a:latin typeface="Source Code Pro"/>
              <a:ea typeface="Source Code Pro"/>
              <a:cs typeface="Source Code Pro"/>
              <a:sym typeface="Source Code Pro"/>
            </a:endParaRPr>
          </a:p>
        </p:txBody>
      </p:sp>
      <p:sp>
        <p:nvSpPr>
          <p:cNvPr id="76" name="Google Shape;76;p14"/>
          <p:cNvSpPr/>
          <p:nvPr/>
        </p:nvSpPr>
        <p:spPr>
          <a:xfrm>
            <a:off x="6991500" y="1626100"/>
            <a:ext cx="2132700" cy="1253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6596875" y="1987150"/>
            <a:ext cx="2954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Preguntas</a:t>
            </a:r>
            <a:endParaRPr sz="3000">
              <a:solidFill>
                <a:schemeClr val="lt1"/>
              </a:solidFill>
              <a:latin typeface="Source Code Pro"/>
              <a:ea typeface="Source Code Pro"/>
              <a:cs typeface="Source Code Pro"/>
              <a:sym typeface="Source Code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0" y="1134450"/>
            <a:ext cx="5119526" cy="3839650"/>
          </a:xfrm>
          <a:prstGeom prst="rect">
            <a:avLst/>
          </a:prstGeom>
          <a:noFill/>
          <a:ln>
            <a:noFill/>
          </a:ln>
        </p:spPr>
      </p:pic>
      <p:sp>
        <p:nvSpPr>
          <p:cNvPr id="237" name="Google Shape;237;p32"/>
          <p:cNvSpPr txBox="1"/>
          <p:nvPr/>
        </p:nvSpPr>
        <p:spPr>
          <a:xfrm>
            <a:off x="1693975" y="207900"/>
            <a:ext cx="649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3000">
                <a:solidFill>
                  <a:schemeClr val="dk2"/>
                </a:solidFill>
                <a:latin typeface="Oswald"/>
                <a:ea typeface="Oswald"/>
                <a:cs typeface="Oswald"/>
                <a:sym typeface="Oswald"/>
              </a:rPr>
              <a:t>ArnoldC, ¿esta basado en que personaje?</a:t>
            </a:r>
            <a:endParaRPr sz="3000">
              <a:solidFill>
                <a:schemeClr val="dk2"/>
              </a:solidFill>
              <a:latin typeface="Oswald"/>
              <a:ea typeface="Oswald"/>
              <a:cs typeface="Oswald"/>
              <a:sym typeface="Oswald"/>
            </a:endParaRPr>
          </a:p>
        </p:txBody>
      </p:sp>
      <p:pic>
        <p:nvPicPr>
          <p:cNvPr id="238" name="Google Shape;238;p32"/>
          <p:cNvPicPr preferRelativeResize="0"/>
          <p:nvPr/>
        </p:nvPicPr>
        <p:blipFill>
          <a:blip r:embed="rId4">
            <a:alphaModFix/>
          </a:blip>
          <a:stretch>
            <a:fillRect/>
          </a:stretch>
        </p:blipFill>
        <p:spPr>
          <a:xfrm>
            <a:off x="5271924" y="983700"/>
            <a:ext cx="3872075" cy="39947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nvSpPr>
        <p:spPr>
          <a:xfrm>
            <a:off x="1693975" y="207900"/>
            <a:ext cx="649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3000">
                <a:solidFill>
                  <a:schemeClr val="dk2"/>
                </a:solidFill>
                <a:latin typeface="Oswald"/>
                <a:ea typeface="Oswald"/>
                <a:cs typeface="Oswald"/>
                <a:sym typeface="Oswald"/>
              </a:rPr>
              <a:t>Shakespeare</a:t>
            </a:r>
            <a:r>
              <a:rPr lang="es" sz="3000">
                <a:solidFill>
                  <a:schemeClr val="dk2"/>
                </a:solidFill>
                <a:latin typeface="Oswald"/>
                <a:ea typeface="Oswald"/>
                <a:cs typeface="Oswald"/>
                <a:sym typeface="Oswald"/>
              </a:rPr>
              <a:t>, ¿esta basado en que personaje?</a:t>
            </a:r>
            <a:endParaRPr sz="3000">
              <a:solidFill>
                <a:schemeClr val="dk2"/>
              </a:solidFill>
              <a:latin typeface="Oswald"/>
              <a:ea typeface="Oswald"/>
              <a:cs typeface="Oswald"/>
              <a:sym typeface="Oswald"/>
            </a:endParaRPr>
          </a:p>
        </p:txBody>
      </p:sp>
      <p:pic>
        <p:nvPicPr>
          <p:cNvPr id="244" name="Google Shape;244;p33"/>
          <p:cNvPicPr preferRelativeResize="0"/>
          <p:nvPr/>
        </p:nvPicPr>
        <p:blipFill>
          <a:blip r:embed="rId3">
            <a:alphaModFix/>
          </a:blip>
          <a:stretch>
            <a:fillRect/>
          </a:stretch>
        </p:blipFill>
        <p:spPr>
          <a:xfrm>
            <a:off x="506813" y="854400"/>
            <a:ext cx="3291913" cy="4289100"/>
          </a:xfrm>
          <a:prstGeom prst="rect">
            <a:avLst/>
          </a:prstGeom>
          <a:noFill/>
          <a:ln>
            <a:noFill/>
          </a:ln>
        </p:spPr>
      </p:pic>
      <p:pic>
        <p:nvPicPr>
          <p:cNvPr id="245" name="Google Shape;245;p33"/>
          <p:cNvPicPr preferRelativeResize="0"/>
          <p:nvPr/>
        </p:nvPicPr>
        <p:blipFill>
          <a:blip r:embed="rId4">
            <a:alphaModFix/>
          </a:blip>
          <a:stretch>
            <a:fillRect/>
          </a:stretch>
        </p:blipFill>
        <p:spPr>
          <a:xfrm>
            <a:off x="4103525" y="1538100"/>
            <a:ext cx="5040476" cy="28352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Ahora en serio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327100" y="1816950"/>
            <a:ext cx="4045200" cy="15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600"/>
              <a:t>Preguntas</a:t>
            </a:r>
            <a:endParaRPr sz="4800"/>
          </a:p>
        </p:txBody>
      </p:sp>
      <p:sp>
        <p:nvSpPr>
          <p:cNvPr id="256" name="Google Shape;256;p35"/>
          <p:cNvSpPr txBox="1"/>
          <p:nvPr>
            <p:ph idx="2" type="body"/>
          </p:nvPr>
        </p:nvSpPr>
        <p:spPr>
          <a:xfrm>
            <a:off x="4616200" y="207900"/>
            <a:ext cx="4527900" cy="421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a:t>¿Cómo se representan las instrucciones y comandos en ArnoldC? ¿Qué frases icónicas se utilizan para operaciones básicas?</a:t>
            </a:r>
            <a:endParaRPr b="1"/>
          </a:p>
          <a:p>
            <a:pPr indent="0" lvl="0" marL="0" rtl="0" algn="l">
              <a:spcBef>
                <a:spcPts val="1200"/>
              </a:spcBef>
              <a:spcAft>
                <a:spcPts val="0"/>
              </a:spcAft>
              <a:buNone/>
            </a:pPr>
            <a:r>
              <a:rPr b="1" lang="es"/>
              <a:t>¿Cómo se estructuran los programas en Shakespeare? ¿Qué son actos y escenas en este contexto? ¿Cómo se representan las variables y operaciones?</a:t>
            </a:r>
            <a:endParaRPr b="1"/>
          </a:p>
          <a:p>
            <a:pPr indent="0" lvl="0" marL="0" rtl="0" algn="l">
              <a:spcBef>
                <a:spcPts val="1200"/>
              </a:spcBef>
              <a:spcAft>
                <a:spcPts val="1200"/>
              </a:spcAft>
              <a:buNone/>
            </a:pPr>
            <a:r>
              <a:rPr b="1" lang="es"/>
              <a:t>¿Por que no se recomienda el uso empresarial de estos lenguajes?</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36"/>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3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264" name="Google Shape;264;p36"/>
          <p:cNvPicPr preferRelativeResize="0"/>
          <p:nvPr/>
        </p:nvPicPr>
        <p:blipFill>
          <a:blip r:embed="rId3">
            <a:alphaModFix/>
          </a:blip>
          <a:stretch>
            <a:fillRect/>
          </a:stretch>
        </p:blipFill>
        <p:spPr>
          <a:xfrm>
            <a:off x="-1" y="0"/>
            <a:ext cx="914399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2182750" y="380200"/>
            <a:ext cx="5016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84" name="Google Shape;84;p15"/>
          <p:cNvPicPr preferRelativeResize="0"/>
          <p:nvPr/>
        </p:nvPicPr>
        <p:blipFill>
          <a:blip r:embed="rId4">
            <a:alphaModFix/>
          </a:blip>
          <a:stretch>
            <a:fillRect/>
          </a:stretch>
        </p:blipFill>
        <p:spPr>
          <a:xfrm>
            <a:off x="-63200" y="192500"/>
            <a:ext cx="3975350" cy="5495499"/>
          </a:xfrm>
          <a:prstGeom prst="rect">
            <a:avLst/>
          </a:prstGeom>
          <a:noFill/>
          <a:ln>
            <a:noFill/>
          </a:ln>
        </p:spPr>
      </p:pic>
      <p:pic>
        <p:nvPicPr>
          <p:cNvPr id="85" name="Google Shape;85;p15"/>
          <p:cNvPicPr preferRelativeResize="0"/>
          <p:nvPr/>
        </p:nvPicPr>
        <p:blipFill>
          <a:blip r:embed="rId5">
            <a:alphaModFix/>
          </a:blip>
          <a:stretch>
            <a:fillRect/>
          </a:stretch>
        </p:blipFill>
        <p:spPr>
          <a:xfrm>
            <a:off x="4357600" y="716075"/>
            <a:ext cx="5981700" cy="437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1209000" y="131325"/>
            <a:ext cx="6726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Shakespeare language</a:t>
            </a:r>
            <a:endParaRPr/>
          </a:p>
        </p:txBody>
      </p:sp>
      <p:pic>
        <p:nvPicPr>
          <p:cNvPr id="91" name="Google Shape;91;p16"/>
          <p:cNvPicPr preferRelativeResize="0"/>
          <p:nvPr/>
        </p:nvPicPr>
        <p:blipFill>
          <a:blip r:embed="rId3">
            <a:alphaModFix/>
          </a:blip>
          <a:stretch>
            <a:fillRect/>
          </a:stretch>
        </p:blipFill>
        <p:spPr>
          <a:xfrm>
            <a:off x="5101525" y="1101025"/>
            <a:ext cx="4042474" cy="4042474"/>
          </a:xfrm>
          <a:prstGeom prst="rect">
            <a:avLst/>
          </a:prstGeom>
          <a:noFill/>
          <a:ln>
            <a:noFill/>
          </a:ln>
        </p:spPr>
      </p:pic>
      <p:sp>
        <p:nvSpPr>
          <p:cNvPr id="92" name="Google Shape;92;p16"/>
          <p:cNvSpPr txBox="1"/>
          <p:nvPr>
            <p:ph idx="1" type="body"/>
          </p:nvPr>
        </p:nvSpPr>
        <p:spPr>
          <a:xfrm>
            <a:off x="311700" y="1618200"/>
            <a:ext cx="5232300" cy="2950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Creadores: </a:t>
            </a:r>
            <a:endParaRPr sz="1400"/>
          </a:p>
          <a:p>
            <a:pPr indent="-317500" lvl="1" marL="914400" rtl="0" algn="l">
              <a:spcBef>
                <a:spcPts val="0"/>
              </a:spcBef>
              <a:spcAft>
                <a:spcPts val="0"/>
              </a:spcAft>
              <a:buSzPts val="1400"/>
              <a:buChar char="○"/>
            </a:pPr>
            <a:r>
              <a:rPr lang="es" sz="1400"/>
              <a:t>Jon Åslund</a:t>
            </a:r>
            <a:endParaRPr sz="1400"/>
          </a:p>
          <a:p>
            <a:pPr indent="-317500" lvl="1" marL="914400" rtl="0" algn="l">
              <a:spcBef>
                <a:spcPts val="0"/>
              </a:spcBef>
              <a:spcAft>
                <a:spcPts val="0"/>
              </a:spcAft>
              <a:buSzPts val="1400"/>
              <a:buChar char="○"/>
            </a:pPr>
            <a:r>
              <a:rPr lang="es" sz="1400"/>
              <a:t>Karl Wiberg</a:t>
            </a:r>
            <a:endParaRPr sz="1400"/>
          </a:p>
          <a:p>
            <a:pPr indent="-317500" lvl="1" marL="914400" rtl="0" algn="l">
              <a:lnSpc>
                <a:spcPct val="100000"/>
              </a:lnSpc>
              <a:spcBef>
                <a:spcPts val="0"/>
              </a:spcBef>
              <a:spcAft>
                <a:spcPts val="0"/>
              </a:spcAft>
              <a:buSzPts val="1400"/>
              <a:buChar char="○"/>
            </a:pPr>
            <a:r>
              <a:rPr lang="es" sz="1400"/>
              <a:t>Mismos creadores que el lenguaje de programación cheff.</a:t>
            </a:r>
            <a:endParaRPr sz="1400"/>
          </a:p>
          <a:p>
            <a:pPr indent="0" lvl="0" marL="914400" rtl="0" algn="l">
              <a:lnSpc>
                <a:spcPct val="100000"/>
              </a:lnSpc>
              <a:spcBef>
                <a:spcPts val="1600"/>
              </a:spcBef>
              <a:spcAft>
                <a:spcPts val="0"/>
              </a:spcAft>
              <a:buNone/>
            </a:pPr>
            <a:r>
              <a:t/>
            </a:r>
            <a:endParaRPr sz="1400"/>
          </a:p>
          <a:p>
            <a:pPr indent="-317500" lvl="0" marL="457200" rtl="0" algn="l">
              <a:spcBef>
                <a:spcPts val="0"/>
              </a:spcBef>
              <a:spcAft>
                <a:spcPts val="0"/>
              </a:spcAft>
              <a:buSzPts val="1400"/>
              <a:buChar char="●"/>
            </a:pPr>
            <a:r>
              <a:rPr lang="es" sz="1400"/>
              <a:t>Creado en el 2001</a:t>
            </a:r>
            <a:endParaRPr sz="1400"/>
          </a:p>
          <a:p>
            <a:pPr indent="-317500" lvl="1" marL="914400" rtl="0" algn="l">
              <a:spcBef>
                <a:spcPts val="0"/>
              </a:spcBef>
              <a:spcAft>
                <a:spcPts val="0"/>
              </a:spcAft>
              <a:buSzPts val="1400"/>
              <a:buChar char="○"/>
            </a:pPr>
            <a:r>
              <a:rPr lang="es" sz="1400"/>
              <a:t>Para un proyecto en la Universidad de Lund, Suecia</a:t>
            </a:r>
            <a:endParaRPr sz="1400"/>
          </a:p>
          <a:p>
            <a:pPr indent="-317500" lvl="1" marL="914400" rtl="0" algn="l">
              <a:spcBef>
                <a:spcPts val="0"/>
              </a:spcBef>
              <a:spcAft>
                <a:spcPts val="0"/>
              </a:spcAft>
              <a:buSzPts val="1400"/>
              <a:buChar char="○"/>
            </a:pPr>
            <a:r>
              <a:rPr lang="es" sz="1400"/>
              <a:t>Objetivo: Explorar cómo se podrían combinar el arte y la programación.</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65500" y="1816950"/>
            <a:ext cx="4045200" cy="15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600"/>
              <a:t>Shakespeare </a:t>
            </a:r>
            <a:endParaRPr sz="2600"/>
          </a:p>
          <a:p>
            <a:pPr indent="0" lvl="0" marL="0" rtl="0" algn="ctr">
              <a:spcBef>
                <a:spcPts val="0"/>
              </a:spcBef>
              <a:spcAft>
                <a:spcPts val="0"/>
              </a:spcAft>
              <a:buNone/>
            </a:pPr>
            <a:r>
              <a:rPr lang="es" sz="2600"/>
              <a:t>language</a:t>
            </a:r>
            <a:endParaRPr sz="4800"/>
          </a:p>
        </p:txBody>
      </p:sp>
      <p:sp>
        <p:nvSpPr>
          <p:cNvPr id="98" name="Google Shape;98;p17"/>
          <p:cNvSpPr txBox="1"/>
          <p:nvPr>
            <p:ph idx="2" type="body"/>
          </p:nvPr>
        </p:nvSpPr>
        <p:spPr>
          <a:xfrm>
            <a:off x="4939500" y="724200"/>
            <a:ext cx="37218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a:t>Paradigma orientado a objetos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s"/>
              <a:t>Los programas se escriben como diálogos (Comandos) entre personajes (Variables) que </a:t>
            </a:r>
            <a:r>
              <a:rPr b="1" lang="es"/>
              <a:t>interactúan</a:t>
            </a:r>
            <a:r>
              <a:rPr b="1" lang="es"/>
              <a:t> entre </a:t>
            </a:r>
            <a:r>
              <a:rPr b="1" lang="es"/>
              <a:t>sí</a:t>
            </a:r>
            <a:endParaRPr b="1"/>
          </a:p>
          <a:p>
            <a:pPr indent="0" lvl="0" marL="0" rtl="0" algn="l">
              <a:spcBef>
                <a:spcPts val="0"/>
              </a:spcBef>
              <a:spcAft>
                <a:spcPts val="0"/>
              </a:spcAft>
              <a:buNone/>
            </a:pPr>
            <a:r>
              <a:rPr lang="es" sz="1500"/>
              <a:t>Solo se pueden utilizar nombres de personajes de Shakespeare para variables. Nombres válidos: “Romeo”, “Juliet”, “Hamlet”. Nombres inválidos: “Batman”, “Arnold”</a:t>
            </a:r>
            <a:endParaRPr b="1"/>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ArnoldC</a:t>
            </a:r>
            <a:endParaRPr/>
          </a:p>
        </p:txBody>
      </p:sp>
      <p:sp>
        <p:nvSpPr>
          <p:cNvPr id="104" name="Google Shape;104;p18"/>
          <p:cNvSpPr txBox="1"/>
          <p:nvPr>
            <p:ph idx="1" type="body"/>
          </p:nvPr>
        </p:nvSpPr>
        <p:spPr>
          <a:xfrm>
            <a:off x="311700" y="1468825"/>
            <a:ext cx="4955100" cy="3099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s" sz="2200"/>
              <a:t>Creado por </a:t>
            </a:r>
            <a:r>
              <a:rPr lang="es" sz="2200" u="sng">
                <a:solidFill>
                  <a:schemeClr val="hlink"/>
                </a:solidFill>
                <a:hlinkClick r:id="rId3"/>
              </a:rPr>
              <a:t>Lauri Hartikka</a:t>
            </a:r>
            <a:r>
              <a:rPr lang="es" sz="2200"/>
              <a:t> en 2012.</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s" sz="2200"/>
              <a:t>Utiliza frases de las películas de Arnold Schwarzenegger como palabras clave y comandos.</a:t>
            </a:r>
            <a:endParaRPr sz="2200"/>
          </a:p>
          <a:p>
            <a:pPr indent="0" lvl="0" marL="0" rtl="0" algn="l">
              <a:spcBef>
                <a:spcPts val="1600"/>
              </a:spcBef>
              <a:spcAft>
                <a:spcPts val="1600"/>
              </a:spcAft>
              <a:buNone/>
            </a:pPr>
            <a:r>
              <a:t/>
            </a:r>
            <a:endParaRPr/>
          </a:p>
        </p:txBody>
      </p:sp>
      <p:pic>
        <p:nvPicPr>
          <p:cNvPr id="105" name="Google Shape;105;p18"/>
          <p:cNvPicPr preferRelativeResize="0"/>
          <p:nvPr/>
        </p:nvPicPr>
        <p:blipFill>
          <a:blip r:embed="rId4">
            <a:alphaModFix/>
          </a:blip>
          <a:stretch>
            <a:fillRect/>
          </a:stretch>
        </p:blipFill>
        <p:spPr>
          <a:xfrm>
            <a:off x="5300350" y="1520025"/>
            <a:ext cx="3810000" cy="285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ArnoldC</a:t>
            </a:r>
            <a:endParaRPr/>
          </a:p>
        </p:txBody>
      </p:sp>
      <p:sp>
        <p:nvSpPr>
          <p:cNvPr id="111" name="Google Shape;111;p19"/>
          <p:cNvSpPr txBox="1"/>
          <p:nvPr>
            <p:ph idx="1" type="body"/>
          </p:nvPr>
        </p:nvSpPr>
        <p:spPr>
          <a:xfrm>
            <a:off x="92400" y="1468825"/>
            <a:ext cx="50202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“Although the one-liners of Arnold Schwarzenegger are fairly well known the true semantics of the uttering is yet to be understood. This project tries to discover new meanings from the Arnold movies with the means of computer science.”</a:t>
            </a:r>
            <a:endParaRPr/>
          </a:p>
          <a:p>
            <a:pPr indent="0" lvl="0" marL="0" rtl="0" algn="l">
              <a:spcBef>
                <a:spcPts val="1600"/>
              </a:spcBef>
              <a:spcAft>
                <a:spcPts val="0"/>
              </a:spcAft>
              <a:buNone/>
            </a:pPr>
            <a:r>
              <a:rPr lang="es" u="sng">
                <a:solidFill>
                  <a:schemeClr val="hlink"/>
                </a:solidFill>
                <a:hlinkClick r:id="rId3"/>
              </a:rPr>
              <a:t>https://github.com/lhartikk/ArnoldC</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2200"/>
          </a:p>
          <a:p>
            <a:pPr indent="0" lvl="0" marL="0" rtl="0" algn="l">
              <a:spcBef>
                <a:spcPts val="1600"/>
              </a:spcBef>
              <a:spcAft>
                <a:spcPts val="1600"/>
              </a:spcAft>
              <a:buNone/>
            </a:pPr>
            <a:r>
              <a:t/>
            </a:r>
            <a:endParaRPr/>
          </a:p>
        </p:txBody>
      </p:sp>
      <p:pic>
        <p:nvPicPr>
          <p:cNvPr id="112" name="Google Shape;112;p19"/>
          <p:cNvPicPr preferRelativeResize="0"/>
          <p:nvPr/>
        </p:nvPicPr>
        <p:blipFill>
          <a:blip r:embed="rId4">
            <a:alphaModFix/>
          </a:blip>
          <a:stretch>
            <a:fillRect/>
          </a:stretch>
        </p:blipFill>
        <p:spPr>
          <a:xfrm>
            <a:off x="5035700" y="834775"/>
            <a:ext cx="4108450" cy="4105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cxnSp>
        <p:nvCxnSpPr>
          <p:cNvPr id="117" name="Google Shape;117;p20"/>
          <p:cNvCxnSpPr/>
          <p:nvPr/>
        </p:nvCxnSpPr>
        <p:spPr>
          <a:xfrm>
            <a:off x="-6875" y="2291100"/>
            <a:ext cx="9150900" cy="0"/>
          </a:xfrm>
          <a:prstGeom prst="straightConnector1">
            <a:avLst/>
          </a:prstGeom>
          <a:noFill/>
          <a:ln cap="flat" cmpd="sng" w="19050">
            <a:solidFill>
              <a:schemeClr val="dk2"/>
            </a:solidFill>
            <a:prstDash val="solid"/>
            <a:round/>
            <a:headEnd len="sm" w="sm" type="none"/>
            <a:tailEnd len="sm" w="sm" type="none"/>
          </a:ln>
        </p:spPr>
      </p:cxnSp>
      <p:sp>
        <p:nvSpPr>
          <p:cNvPr id="118" name="Google Shape;118;p20"/>
          <p:cNvSpPr/>
          <p:nvPr/>
        </p:nvSpPr>
        <p:spPr>
          <a:xfrm>
            <a:off x="192575" y="1614050"/>
            <a:ext cx="2096700" cy="1368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nvSpPr>
        <p:spPr>
          <a:xfrm>
            <a:off x="192575" y="1987150"/>
            <a:ext cx="2132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Historia</a:t>
            </a:r>
            <a:endParaRPr sz="3000">
              <a:solidFill>
                <a:schemeClr val="lt1"/>
              </a:solidFill>
              <a:latin typeface="Source Code Pro"/>
              <a:ea typeface="Source Code Pro"/>
              <a:cs typeface="Source Code Pro"/>
              <a:sym typeface="Source Code Pro"/>
            </a:endParaRPr>
          </a:p>
        </p:txBody>
      </p:sp>
      <p:sp>
        <p:nvSpPr>
          <p:cNvPr id="120" name="Google Shape;120;p20"/>
          <p:cNvSpPr/>
          <p:nvPr/>
        </p:nvSpPr>
        <p:spPr>
          <a:xfrm>
            <a:off x="2495550" y="1276575"/>
            <a:ext cx="2021100" cy="2060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nvSpPr>
        <p:spPr>
          <a:xfrm>
            <a:off x="2024875" y="1987150"/>
            <a:ext cx="2954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Ejemplos</a:t>
            </a:r>
            <a:endParaRPr sz="30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(BNF)</a:t>
            </a:r>
            <a:endParaRPr sz="3000">
              <a:solidFill>
                <a:schemeClr val="lt1"/>
              </a:solidFill>
              <a:latin typeface="Source Code Pro"/>
              <a:ea typeface="Source Code Pro"/>
              <a:cs typeface="Source Code Pro"/>
              <a:sym typeface="Source Code Pro"/>
            </a:endParaRPr>
          </a:p>
        </p:txBody>
      </p:sp>
      <p:sp>
        <p:nvSpPr>
          <p:cNvPr id="122" name="Google Shape;122;p20"/>
          <p:cNvSpPr/>
          <p:nvPr/>
        </p:nvSpPr>
        <p:spPr>
          <a:xfrm>
            <a:off x="4603650" y="1614050"/>
            <a:ext cx="2180400" cy="134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nvSpPr>
        <p:spPr>
          <a:xfrm>
            <a:off x="4524975" y="1969150"/>
            <a:ext cx="2352300" cy="77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Benchmark</a:t>
            </a:r>
            <a:endParaRPr sz="3000">
              <a:solidFill>
                <a:schemeClr val="lt1"/>
              </a:solidFill>
              <a:latin typeface="Source Code Pro"/>
              <a:ea typeface="Source Code Pro"/>
              <a:cs typeface="Source Code Pro"/>
              <a:sym typeface="Source Code Pro"/>
            </a:endParaRPr>
          </a:p>
          <a:p>
            <a:pPr indent="0" lvl="0" marL="0" rtl="0" algn="ctr">
              <a:spcBef>
                <a:spcPts val="0"/>
              </a:spcBef>
              <a:spcAft>
                <a:spcPts val="0"/>
              </a:spcAft>
              <a:buNone/>
            </a:pPr>
            <a:r>
              <a:t/>
            </a:r>
            <a:endParaRPr sz="1500">
              <a:solidFill>
                <a:schemeClr val="lt1"/>
              </a:solidFill>
              <a:latin typeface="Source Code Pro"/>
              <a:ea typeface="Source Code Pro"/>
              <a:cs typeface="Source Code Pro"/>
              <a:sym typeface="Source Code Pro"/>
            </a:endParaRPr>
          </a:p>
        </p:txBody>
      </p:sp>
      <p:sp>
        <p:nvSpPr>
          <p:cNvPr id="124" name="Google Shape;124;p20"/>
          <p:cNvSpPr/>
          <p:nvPr/>
        </p:nvSpPr>
        <p:spPr>
          <a:xfrm>
            <a:off x="6915300" y="1626100"/>
            <a:ext cx="2132700" cy="1253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nvSpPr>
        <p:spPr>
          <a:xfrm>
            <a:off x="6520675" y="1987150"/>
            <a:ext cx="29547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Source Code Pro"/>
                <a:ea typeface="Source Code Pro"/>
                <a:cs typeface="Source Code Pro"/>
                <a:sym typeface="Source Code Pro"/>
              </a:rPr>
              <a:t>Preguntas</a:t>
            </a:r>
            <a:endParaRPr sz="3000">
              <a:solidFill>
                <a:schemeClr val="lt1"/>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376225" y="-58375"/>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ArnoldC</a:t>
            </a:r>
            <a:endParaRPr/>
          </a:p>
        </p:txBody>
      </p:sp>
      <p:pic>
        <p:nvPicPr>
          <p:cNvPr descr="Ordenador portátil Chromebook abierto" id="131" name="Google Shape;131;p21"/>
          <p:cNvPicPr preferRelativeResize="0"/>
          <p:nvPr/>
        </p:nvPicPr>
        <p:blipFill>
          <a:blip r:embed="rId3">
            <a:alphaModFix/>
          </a:blip>
          <a:stretch>
            <a:fillRect/>
          </a:stretch>
        </p:blipFill>
        <p:spPr>
          <a:xfrm>
            <a:off x="1471775" y="621125"/>
            <a:ext cx="5591976" cy="3316000"/>
          </a:xfrm>
          <a:prstGeom prst="rect">
            <a:avLst/>
          </a:prstGeom>
          <a:noFill/>
          <a:ln>
            <a:noFill/>
          </a:ln>
        </p:spPr>
      </p:pic>
      <p:pic>
        <p:nvPicPr>
          <p:cNvPr id="132" name="Google Shape;132;p21"/>
          <p:cNvPicPr preferRelativeResize="0"/>
          <p:nvPr/>
        </p:nvPicPr>
        <p:blipFill>
          <a:blip r:embed="rId4">
            <a:alphaModFix/>
          </a:blip>
          <a:stretch>
            <a:fillRect/>
          </a:stretch>
        </p:blipFill>
        <p:spPr>
          <a:xfrm>
            <a:off x="7187425" y="1035425"/>
            <a:ext cx="1852324" cy="3349050"/>
          </a:xfrm>
          <a:prstGeom prst="rect">
            <a:avLst/>
          </a:prstGeom>
          <a:noFill/>
          <a:ln>
            <a:noFill/>
          </a:ln>
        </p:spPr>
      </p:pic>
      <p:pic>
        <p:nvPicPr>
          <p:cNvPr descr="Smartphone negro en posición vertical" id="133" name="Google Shape;133;p21"/>
          <p:cNvPicPr preferRelativeResize="0"/>
          <p:nvPr/>
        </p:nvPicPr>
        <p:blipFill>
          <a:blip r:embed="rId5">
            <a:alphaModFix/>
          </a:blip>
          <a:stretch>
            <a:fillRect/>
          </a:stretch>
        </p:blipFill>
        <p:spPr>
          <a:xfrm>
            <a:off x="7069312" y="697326"/>
            <a:ext cx="2088550" cy="4101901"/>
          </a:xfrm>
          <a:prstGeom prst="rect">
            <a:avLst/>
          </a:prstGeom>
          <a:noFill/>
          <a:ln>
            <a:noFill/>
          </a:ln>
        </p:spPr>
      </p:pic>
      <p:pic>
        <p:nvPicPr>
          <p:cNvPr id="134" name="Google Shape;134;p21"/>
          <p:cNvPicPr preferRelativeResize="0"/>
          <p:nvPr/>
        </p:nvPicPr>
        <p:blipFill>
          <a:blip r:embed="rId6">
            <a:alphaModFix/>
          </a:blip>
          <a:stretch>
            <a:fillRect/>
          </a:stretch>
        </p:blipFill>
        <p:spPr>
          <a:xfrm>
            <a:off x="2157325" y="890025"/>
            <a:ext cx="4118051" cy="2329300"/>
          </a:xfrm>
          <a:prstGeom prst="rect">
            <a:avLst/>
          </a:prstGeom>
          <a:noFill/>
          <a:ln>
            <a:noFill/>
          </a:ln>
        </p:spPr>
      </p:pic>
      <p:pic>
        <p:nvPicPr>
          <p:cNvPr id="135" name="Google Shape;135;p21"/>
          <p:cNvPicPr preferRelativeResize="0"/>
          <p:nvPr/>
        </p:nvPicPr>
        <p:blipFill>
          <a:blip r:embed="rId7">
            <a:alphaModFix/>
          </a:blip>
          <a:stretch>
            <a:fillRect/>
          </a:stretch>
        </p:blipFill>
        <p:spPr>
          <a:xfrm>
            <a:off x="1447800" y="3886200"/>
            <a:ext cx="5524500" cy="1181100"/>
          </a:xfrm>
          <a:prstGeom prst="rect">
            <a:avLst/>
          </a:prstGeom>
          <a:noFill/>
          <a:ln>
            <a:noFill/>
          </a:ln>
        </p:spPr>
      </p:pic>
      <p:sp>
        <p:nvSpPr>
          <p:cNvPr id="136" name="Google Shape;136;p21"/>
          <p:cNvSpPr txBox="1"/>
          <p:nvPr/>
        </p:nvSpPr>
        <p:spPr>
          <a:xfrm>
            <a:off x="423525" y="11675"/>
            <a:ext cx="33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7" name="Google Shape;137;p21"/>
          <p:cNvSpPr txBox="1"/>
          <p:nvPr/>
        </p:nvSpPr>
        <p:spPr>
          <a:xfrm>
            <a:off x="4874025" y="4604475"/>
            <a:ext cx="2133000" cy="8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Source Code Pro"/>
                <a:ea typeface="Source Code Pro"/>
                <a:cs typeface="Source Code Pro"/>
                <a:sym typeface="Source Code Pro"/>
              </a:rPr>
              <a:t>Declaim flag</a:t>
            </a:r>
            <a:endParaRPr>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1259341</vt:lpwstr>
  </property>
  <property fmtid="{D5CDD505-2E9C-101B-9397-08002B2CF9AE}" name="NXPowerLiteSettings" pid="3">
    <vt:lpwstr>F7000400038000</vt:lpwstr>
  </property>
  <property fmtid="{D5CDD505-2E9C-101B-9397-08002B2CF9AE}" name="NXPowerLiteVersion" pid="4">
    <vt:lpwstr>S10.0.0</vt:lpwstr>
  </property>
</Properties>
</file>