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412EE1-632F-42BE-A1A7-F5BDB124F23D}">
  <a:tblStyle styleId="{BE412EE1-632F-42BE-A1A7-F5BDB124F2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6fa144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6fa144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6fa144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6fa144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6fa144c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6fa144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6fa144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96fa144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569bbd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569bbd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96fa144c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96fa144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9569bbd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9569bbd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6fa144c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96fa144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repositorio.uchile.cl/handle/2250/1433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 intermedia: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Clasificación de Supernovas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115"/>
              <a:t>Por Joaquin Zepeda y Benjamín Irarrázabal</a:t>
            </a:r>
            <a:endParaRPr sz="51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115"/>
              <a:t>Profesor: Pablo Estevez  </a:t>
            </a:r>
            <a:endParaRPr sz="51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115"/>
              <a:t>Tutor: Pablo Montero</a:t>
            </a:r>
            <a:endParaRPr sz="51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del Proyecto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Clasificar curvas de luz de forma supervisada a partir de la base de datos provista por el equipo del Automatic Learning for the Rapid Classification of Events (ALeRCE).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Principales problemas para cumplir el objetivo: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-419">
                <a:solidFill>
                  <a:srgbClr val="000000"/>
                </a:solidFill>
              </a:rPr>
              <a:t>Gran desbalance entre los datos.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-419">
                <a:solidFill>
                  <a:srgbClr val="000000"/>
                </a:solidFill>
              </a:rPr>
              <a:t>La base de datos posee muestras con valores de tipo NaN que deberán ser corregidos.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-419">
                <a:solidFill>
                  <a:srgbClr val="000000"/>
                </a:solidFill>
              </a:rPr>
              <a:t>Existe un gran número de características provistas por los extractores que deben ser seleccionadas eficientemente.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 de la base de datos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La base de datos inicial cuenta con 128718 muestras.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Luego de limpiar outliers se eliminan 1071 muestras.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 los datos restantes, se les corrigen los valores de tipo NaN.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Luego de esto, se toman las columnas importantes que serán utilizadas para visualizar curvas y aplicar los extractores de características.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supernovas en la base de datos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435175" y="20642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{BE412EE1-632F-42BE-A1A7-F5BDB124F23D}</a:tableStyleId>
              </a:tblPr>
              <a:tblGrid>
                <a:gridCol w="2759075"/>
                <a:gridCol w="2759075"/>
                <a:gridCol w="2759075"/>
              </a:tblGrid>
              <a:tr h="4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Tipo de Supernova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Cantidad de Supernovas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Porcentaje c/r al total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SNIa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1540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74.47%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SLSN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1.64%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SNIIb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0.77%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SNIIn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2.03%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SNIbc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5.13%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SNII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15.96%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Visualización de algunas curvas de luz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25" y="1939575"/>
            <a:ext cx="2055025" cy="140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487" y="1939575"/>
            <a:ext cx="2055025" cy="140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9200" y="1939575"/>
            <a:ext cx="2088946" cy="140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425" y="3427350"/>
            <a:ext cx="2055026" cy="139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9336" y="3427350"/>
            <a:ext cx="2088951" cy="142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6161" y="3427350"/>
            <a:ext cx="2055025" cy="1402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687200" y="942275"/>
            <a:ext cx="44676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Extracción de </a:t>
            </a:r>
            <a:r>
              <a:rPr lang="es-419"/>
              <a:t>características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preliminares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29450" y="1930425"/>
            <a:ext cx="7226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latin typeface="Lato"/>
                <a:ea typeface="Lato"/>
                <a:cs typeface="Lato"/>
                <a:sym typeface="Lato"/>
              </a:rPr>
              <a:t>Selección de extractores ALeRCE: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SupernovaeDetectionFeatureExtractor(band_names)</a:t>
            </a:r>
            <a:r>
              <a:rPr lang="es-419" sz="1300">
                <a:latin typeface="Lato"/>
                <a:ea typeface="Lato"/>
                <a:cs typeface="Lato"/>
                <a:sym typeface="Lato"/>
              </a:rPr>
              <a:t>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Lato"/>
                <a:ea typeface="Lato"/>
                <a:cs typeface="Lato"/>
                <a:sym typeface="Lato"/>
              </a:rPr>
              <a:t>SNParametricModelExtractor(band_names),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IQRExtractor(band_names)</a:t>
            </a:r>
            <a:r>
              <a:rPr lang="es-419" sz="1300">
                <a:latin typeface="Lato"/>
                <a:ea typeface="Lato"/>
                <a:cs typeface="Lato"/>
                <a:sym typeface="Lato"/>
              </a:rPr>
              <a:t>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Lato"/>
                <a:ea typeface="Lato"/>
                <a:cs typeface="Lato"/>
                <a:sym typeface="Lato"/>
              </a:rPr>
              <a:t>MHPSExtractor(band_names),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Lato"/>
                <a:ea typeface="Lato"/>
                <a:cs typeface="Lato"/>
                <a:sym typeface="Lato"/>
              </a:rPr>
              <a:t>TurboFatsFeatureExtractor(band_names),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Lato"/>
                <a:ea typeface="Lato"/>
                <a:cs typeface="Lato"/>
                <a:sym typeface="Lato"/>
              </a:rPr>
              <a:t>GPDRWExtractor(band_names),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Lato"/>
                <a:ea typeface="Lato"/>
                <a:cs typeface="Lato"/>
                <a:sym typeface="Lato"/>
              </a:rPr>
              <a:t>PowerRateExtractor(band_names),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Lato"/>
                <a:ea typeface="Lato"/>
                <a:cs typeface="Lato"/>
                <a:sym typeface="Lato"/>
              </a:rPr>
              <a:t>PeriodExtractor(band_names),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Lato"/>
                <a:ea typeface="Lato"/>
                <a:cs typeface="Lato"/>
                <a:sym typeface="Lato"/>
              </a:rPr>
              <a:t>HarmonicsExtractor(band_names)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      Actualmente implementados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873100" y="4285800"/>
            <a:ext cx="103800" cy="11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650" y="1564025"/>
            <a:ext cx="3248226" cy="33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973438" y="1383900"/>
            <a:ext cx="1982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latin typeface="Lato"/>
                <a:ea typeface="Lato"/>
                <a:cs typeface="Lato"/>
                <a:sym typeface="Lato"/>
              </a:rPr>
              <a:t>Matriz de </a:t>
            </a:r>
            <a:r>
              <a:rPr lang="es-419" sz="700">
                <a:latin typeface="Lato"/>
                <a:ea typeface="Lato"/>
                <a:cs typeface="Lato"/>
                <a:sym typeface="Lato"/>
              </a:rPr>
              <a:t>correlación</a:t>
            </a:r>
            <a:r>
              <a:rPr lang="es-419" sz="700">
                <a:latin typeface="Lato"/>
                <a:ea typeface="Lato"/>
                <a:cs typeface="Lato"/>
                <a:sym typeface="Lato"/>
              </a:rPr>
              <a:t> de las </a:t>
            </a:r>
            <a:r>
              <a:rPr lang="es-419" sz="700">
                <a:latin typeface="Lato"/>
                <a:ea typeface="Lato"/>
                <a:cs typeface="Lato"/>
                <a:sym typeface="Lato"/>
              </a:rPr>
              <a:t>características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</a:t>
            </a:r>
            <a:r>
              <a:rPr lang="es-419"/>
              <a:t>clasificación</a:t>
            </a:r>
            <a:r>
              <a:rPr lang="es-419"/>
              <a:t> supervisada por utilizar*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Árboles</a:t>
            </a:r>
            <a:r>
              <a:rPr lang="es-419"/>
              <a:t> de </a:t>
            </a:r>
            <a:r>
              <a:rPr lang="es-419"/>
              <a:t>decisión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*En proceso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900" y="2078875"/>
            <a:ext cx="4911001" cy="2421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preliminares*</a:t>
            </a:r>
            <a:endParaRPr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729450" y="22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{BE412EE1-632F-42BE-A1A7-F5BDB124F23D}</a:tableStyleId>
              </a:tblPr>
              <a:tblGrid>
                <a:gridCol w="2685825"/>
                <a:gridCol w="2443675"/>
                <a:gridCol w="2463050"/>
              </a:tblGrid>
              <a:tr h="6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Clasificador \ Resultados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Porcentaje de clasificaciones correctas: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Porcentaje de clasificaciones incorrectas: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Árboles de Decisión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74.34%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25.66%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Árboles de Decisión realizando un previo PCA a los datos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73.85%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26.15%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0"/>
          <p:cNvSpPr txBox="1"/>
          <p:nvPr/>
        </p:nvSpPr>
        <p:spPr>
          <a:xfrm>
            <a:off x="769350" y="4338650"/>
            <a:ext cx="576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Lato"/>
                <a:ea typeface="Lato"/>
                <a:cs typeface="Lato"/>
                <a:sym typeface="Lato"/>
              </a:rPr>
              <a:t>*Utilizando 20 </a:t>
            </a:r>
            <a:r>
              <a:rPr lang="es-419" sz="1300">
                <a:latin typeface="Lato"/>
                <a:ea typeface="Lato"/>
                <a:cs typeface="Lato"/>
                <a:sym typeface="Lato"/>
              </a:rPr>
              <a:t>características</a:t>
            </a:r>
            <a:r>
              <a:rPr lang="es-419" sz="1300"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[1] </a:t>
            </a:r>
            <a:r>
              <a:rPr lang="es-419" sz="1200">
                <a:solidFill>
                  <a:srgbClr val="000000"/>
                </a:solidFill>
              </a:rPr>
              <a:t>CANO DELGADO, Ignacio. Clasificación fotométrica de supernovas. 2016 [en línea]  </a:t>
            </a:r>
            <a:r>
              <a:rPr lang="es-419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http://repositorio.uchile.cl/handle/2250/143348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/>
              <a:t>[2] </a:t>
            </a:r>
            <a:r>
              <a:rPr lang="es-419" sz="1200">
                <a:solidFill>
                  <a:srgbClr val="000000"/>
                </a:solidFill>
              </a:rPr>
              <a:t>Sánchez-Sáez, P., et al. "Alert Classification for the ALeRCE Broker System: The Light Curve Classifier." </a:t>
            </a:r>
            <a:r>
              <a:rPr i="1" lang="es-419" sz="1200">
                <a:solidFill>
                  <a:srgbClr val="000000"/>
                </a:solidFill>
              </a:rPr>
              <a:t>arXiv preprint arXiv:2008.03311</a:t>
            </a:r>
            <a:r>
              <a:rPr lang="es-419" sz="1200">
                <a:solidFill>
                  <a:srgbClr val="000000"/>
                </a:solidFill>
              </a:rPr>
              <a:t> (2020).</a:t>
            </a:r>
            <a:r>
              <a:rPr lang="es-419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000000"/>
                </a:solidFill>
                <a:highlight>
                  <a:srgbClr val="FFFFFF"/>
                </a:highlight>
              </a:rPr>
              <a:t>[3] Gao, Kaifeng &amp; Mei, Gang &amp; Piccialli, Francesco &amp; Cuomo, Salvatore &amp; Tu, Jingzhi &amp; Huo, Zenan. (2020). Julia Language in Machine Learning: Algorithms, Applications, and Open Issues. Computer Science Review. 100254-100259. 10.1016/j.cosrev.2020.100254.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