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6" r:id="rId6"/>
    <p:sldId id="261" r:id="rId7"/>
    <p:sldId id="259" r:id="rId8"/>
    <p:sldId id="264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4351C-6ABF-258C-7947-73A16890EBD6}" v="641" dt="2024-05-16T16:15:21.619"/>
    <p1510:client id="{FBB715C3-6D7B-225B-1752-2980AA00244E}" v="1075" dt="2024-05-16T12:48:2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62FF3-AF4D-4554-B4A2-42EBC90919FA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0A3997C2-2A5F-4AAA-BB50-645049B2E424}">
      <dgm:prSet phldrT="[Text]"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Tuning of Neural Network</a:t>
          </a:r>
          <a:endParaRPr lang="en-US" dirty="0"/>
        </a:p>
      </dgm:t>
    </dgm:pt>
    <dgm:pt modelId="{5D5CF36C-D56D-4845-9EEB-7B4069CF68BA}" type="parTrans" cxnId="{501662EB-CC32-4172-ACA2-D3E856374D1B}">
      <dgm:prSet/>
      <dgm:spPr/>
    </dgm:pt>
    <dgm:pt modelId="{9DFF567B-C014-4678-AA9C-B4732999C9CE}" type="sibTrans" cxnId="{501662EB-CC32-4172-ACA2-D3E856374D1B}">
      <dgm:prSet/>
      <dgm:spPr/>
    </dgm:pt>
    <dgm:pt modelId="{3ADF3413-122E-43A4-B3BF-07C81657C4D0}">
      <dgm:prSet phldrT="[Text]"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Convert Code into object-oriented design</a:t>
          </a:r>
          <a:endParaRPr lang="en-US" dirty="0"/>
        </a:p>
      </dgm:t>
    </dgm:pt>
    <dgm:pt modelId="{2BB32A16-75A9-43D6-B708-D564B7D5FC5E}" type="parTrans" cxnId="{BB545ADF-1E16-4D57-94B2-7247DD9A8729}">
      <dgm:prSet/>
      <dgm:spPr/>
    </dgm:pt>
    <dgm:pt modelId="{B473E04E-F091-43FC-BBB7-CF4662FCB430}" type="sibTrans" cxnId="{BB545ADF-1E16-4D57-94B2-7247DD9A8729}">
      <dgm:prSet/>
      <dgm:spPr/>
    </dgm:pt>
    <dgm:pt modelId="{B91D93CF-55E1-4384-BA73-BF5FA2108B6C}">
      <dgm:prSet phldrT="[Text]"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Deployment of application</a:t>
          </a:r>
          <a:endParaRPr lang="en-US" dirty="0"/>
        </a:p>
      </dgm:t>
    </dgm:pt>
    <dgm:pt modelId="{08DE7B30-22A1-4E30-AFB5-B2D49F6C9C1F}" type="parTrans" cxnId="{0EFDF970-3FAA-40FE-95A7-739DA21AD9D8}">
      <dgm:prSet/>
      <dgm:spPr/>
    </dgm:pt>
    <dgm:pt modelId="{6C8545CD-0614-441F-907D-3CC66F790F6F}" type="sibTrans" cxnId="{0EFDF970-3FAA-40FE-95A7-739DA21AD9D8}">
      <dgm:prSet/>
      <dgm:spPr/>
    </dgm:pt>
    <dgm:pt modelId="{5EE6852C-C99B-4838-B22B-8E6EC52DF38C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Add more method of accuracy evaluation</a:t>
          </a:r>
          <a:endParaRPr lang="en-US" dirty="0">
            <a:latin typeface="Tw Cen MT" panose="020B0602020104020603"/>
          </a:endParaRPr>
        </a:p>
      </dgm:t>
    </dgm:pt>
    <dgm:pt modelId="{23C6BDAA-1060-4030-9CF0-67A7D26C811E}" type="parTrans" cxnId="{0A0D8F11-30C1-475D-8D2A-A6BB88DB3BA1}">
      <dgm:prSet/>
      <dgm:spPr/>
    </dgm:pt>
    <dgm:pt modelId="{6F6A5A30-C641-4073-AFE7-DAEA4F49C024}" type="sibTrans" cxnId="{0A0D8F11-30C1-475D-8D2A-A6BB88DB3BA1}">
      <dgm:prSet/>
      <dgm:spPr/>
    </dgm:pt>
    <dgm:pt modelId="{D14B6B54-3871-4AA0-A6E3-6BE126AFA1A4}" type="pres">
      <dgm:prSet presAssocID="{5BA62FF3-AF4D-4554-B4A2-42EBC90919FA}" presName="Name0" presStyleCnt="0">
        <dgm:presLayoutVars>
          <dgm:dir/>
          <dgm:animLvl val="lvl"/>
          <dgm:resizeHandles val="exact"/>
        </dgm:presLayoutVars>
      </dgm:prSet>
      <dgm:spPr/>
    </dgm:pt>
    <dgm:pt modelId="{B75090CE-1AAD-444E-BF37-3FB16432EA5F}" type="pres">
      <dgm:prSet presAssocID="{5EE6852C-C99B-4838-B22B-8E6EC52DF38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B25C2B-AF8B-42F9-B3A7-BC331FBA4D03}" type="pres">
      <dgm:prSet presAssocID="{6F6A5A30-C641-4073-AFE7-DAEA4F49C024}" presName="parTxOnlySpace" presStyleCnt="0"/>
      <dgm:spPr/>
    </dgm:pt>
    <dgm:pt modelId="{24AEE80C-3903-4D7A-B00C-30E0A4BD180A}" type="pres">
      <dgm:prSet presAssocID="{0A3997C2-2A5F-4AAA-BB50-645049B2E42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8BE19-A998-4113-829B-5ED4B587B333}" type="pres">
      <dgm:prSet presAssocID="{9DFF567B-C014-4678-AA9C-B4732999C9CE}" presName="parTxOnlySpace" presStyleCnt="0"/>
      <dgm:spPr/>
    </dgm:pt>
    <dgm:pt modelId="{AEB454AB-8B59-4FC7-B198-B18AC2F63ACE}" type="pres">
      <dgm:prSet presAssocID="{3ADF3413-122E-43A4-B3BF-07C81657C4D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47172C6-510A-4AF3-BB36-5D8FBCCB8FED}" type="pres">
      <dgm:prSet presAssocID="{B473E04E-F091-43FC-BBB7-CF4662FCB430}" presName="parTxOnlySpace" presStyleCnt="0"/>
      <dgm:spPr/>
    </dgm:pt>
    <dgm:pt modelId="{86AAD977-9D91-4776-9E84-5C79407FDA02}" type="pres">
      <dgm:prSet presAssocID="{B91D93CF-55E1-4384-BA73-BF5FA2108B6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0D8F11-30C1-475D-8D2A-A6BB88DB3BA1}" srcId="{5BA62FF3-AF4D-4554-B4A2-42EBC90919FA}" destId="{5EE6852C-C99B-4838-B22B-8E6EC52DF38C}" srcOrd="0" destOrd="0" parTransId="{23C6BDAA-1060-4030-9CF0-67A7D26C811E}" sibTransId="{6F6A5A30-C641-4073-AFE7-DAEA4F49C024}"/>
    <dgm:cxn modelId="{C25E8216-A486-433A-8D75-A81DB851CE2B}" type="presOf" srcId="{5BA62FF3-AF4D-4554-B4A2-42EBC90919FA}" destId="{D14B6B54-3871-4AA0-A6E3-6BE126AFA1A4}" srcOrd="0" destOrd="0" presId="urn:microsoft.com/office/officeart/2005/8/layout/chevron1"/>
    <dgm:cxn modelId="{AB124A64-B217-4C7F-9F4F-7A2C494EA5E7}" type="presOf" srcId="{3ADF3413-122E-43A4-B3BF-07C81657C4D0}" destId="{AEB454AB-8B59-4FC7-B198-B18AC2F63ACE}" srcOrd="0" destOrd="0" presId="urn:microsoft.com/office/officeart/2005/8/layout/chevron1"/>
    <dgm:cxn modelId="{0EFDF970-3FAA-40FE-95A7-739DA21AD9D8}" srcId="{5BA62FF3-AF4D-4554-B4A2-42EBC90919FA}" destId="{B91D93CF-55E1-4384-BA73-BF5FA2108B6C}" srcOrd="3" destOrd="0" parTransId="{08DE7B30-22A1-4E30-AFB5-B2D49F6C9C1F}" sibTransId="{6C8545CD-0614-441F-907D-3CC66F790F6F}"/>
    <dgm:cxn modelId="{36829C76-7219-4A56-8A13-45E6A328AE22}" type="presOf" srcId="{0A3997C2-2A5F-4AAA-BB50-645049B2E424}" destId="{24AEE80C-3903-4D7A-B00C-30E0A4BD180A}" srcOrd="0" destOrd="0" presId="urn:microsoft.com/office/officeart/2005/8/layout/chevron1"/>
    <dgm:cxn modelId="{BAC044AE-725C-4A7A-9F9B-02B8AE2D89B6}" type="presOf" srcId="{B91D93CF-55E1-4384-BA73-BF5FA2108B6C}" destId="{86AAD977-9D91-4776-9E84-5C79407FDA02}" srcOrd="0" destOrd="0" presId="urn:microsoft.com/office/officeart/2005/8/layout/chevron1"/>
    <dgm:cxn modelId="{BB545ADF-1E16-4D57-94B2-7247DD9A8729}" srcId="{5BA62FF3-AF4D-4554-B4A2-42EBC90919FA}" destId="{3ADF3413-122E-43A4-B3BF-07C81657C4D0}" srcOrd="2" destOrd="0" parTransId="{2BB32A16-75A9-43D6-B708-D564B7D5FC5E}" sibTransId="{B473E04E-F091-43FC-BBB7-CF4662FCB430}"/>
    <dgm:cxn modelId="{501662EB-CC32-4172-ACA2-D3E856374D1B}" srcId="{5BA62FF3-AF4D-4554-B4A2-42EBC90919FA}" destId="{0A3997C2-2A5F-4AAA-BB50-645049B2E424}" srcOrd="1" destOrd="0" parTransId="{5D5CF36C-D56D-4845-9EEB-7B4069CF68BA}" sibTransId="{9DFF567B-C014-4678-AA9C-B4732999C9CE}"/>
    <dgm:cxn modelId="{8B9747FA-FD0E-4A22-AF89-A2CC0DDB4CA6}" type="presOf" srcId="{5EE6852C-C99B-4838-B22B-8E6EC52DF38C}" destId="{B75090CE-1AAD-444E-BF37-3FB16432EA5F}" srcOrd="0" destOrd="0" presId="urn:microsoft.com/office/officeart/2005/8/layout/chevron1"/>
    <dgm:cxn modelId="{47986F41-2EDA-4FF4-A6AA-787CDCAB0B55}" type="presParOf" srcId="{D14B6B54-3871-4AA0-A6E3-6BE126AFA1A4}" destId="{B75090CE-1AAD-444E-BF37-3FB16432EA5F}" srcOrd="0" destOrd="0" presId="urn:microsoft.com/office/officeart/2005/8/layout/chevron1"/>
    <dgm:cxn modelId="{8CFCE1A0-7A57-4177-8E84-D057A0FD0404}" type="presParOf" srcId="{D14B6B54-3871-4AA0-A6E3-6BE126AFA1A4}" destId="{F7B25C2B-AF8B-42F9-B3A7-BC331FBA4D03}" srcOrd="1" destOrd="0" presId="urn:microsoft.com/office/officeart/2005/8/layout/chevron1"/>
    <dgm:cxn modelId="{EAE2F06A-5C2D-4D52-BECC-DC8EFFAA8C19}" type="presParOf" srcId="{D14B6B54-3871-4AA0-A6E3-6BE126AFA1A4}" destId="{24AEE80C-3903-4D7A-B00C-30E0A4BD180A}" srcOrd="2" destOrd="0" presId="urn:microsoft.com/office/officeart/2005/8/layout/chevron1"/>
    <dgm:cxn modelId="{DEABAA05-E04F-40FA-88AB-D23169AE1689}" type="presParOf" srcId="{D14B6B54-3871-4AA0-A6E3-6BE126AFA1A4}" destId="{2838BE19-A998-4113-829B-5ED4B587B333}" srcOrd="3" destOrd="0" presId="urn:microsoft.com/office/officeart/2005/8/layout/chevron1"/>
    <dgm:cxn modelId="{59B0AAE8-E2FE-40D0-9970-E13D5CAE719C}" type="presParOf" srcId="{D14B6B54-3871-4AA0-A6E3-6BE126AFA1A4}" destId="{AEB454AB-8B59-4FC7-B198-B18AC2F63ACE}" srcOrd="4" destOrd="0" presId="urn:microsoft.com/office/officeart/2005/8/layout/chevron1"/>
    <dgm:cxn modelId="{AE70E1F6-E48D-4B60-B8C6-1632CA6E348D}" type="presParOf" srcId="{D14B6B54-3871-4AA0-A6E3-6BE126AFA1A4}" destId="{047172C6-510A-4AF3-BB36-5D8FBCCB8FED}" srcOrd="5" destOrd="0" presId="urn:microsoft.com/office/officeart/2005/8/layout/chevron1"/>
    <dgm:cxn modelId="{90D3C6E3-EE86-449D-9ABE-648D0C8F31FD}" type="presParOf" srcId="{D14B6B54-3871-4AA0-A6E3-6BE126AFA1A4}" destId="{86AAD977-9D91-4776-9E84-5C79407FDA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090CE-1AAD-444E-BF37-3FB16432EA5F}">
      <dsp:nvSpPr>
        <dsp:cNvPr id="0" name=""/>
        <dsp:cNvSpPr/>
      </dsp:nvSpPr>
      <dsp:spPr>
        <a:xfrm>
          <a:off x="5346" y="1206391"/>
          <a:ext cx="3112042" cy="124481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  <a:ea typeface="Calibri"/>
              <a:cs typeface="Calibri"/>
            </a:rPr>
            <a:t>Add more method of accuracy evaluation</a:t>
          </a:r>
          <a:endParaRPr lang="en-US" sz="2100" kern="1200" dirty="0">
            <a:latin typeface="Tw Cen MT" panose="020B0602020104020603"/>
          </a:endParaRPr>
        </a:p>
      </dsp:txBody>
      <dsp:txXfrm>
        <a:off x="627754" y="1206391"/>
        <a:ext cx="1867226" cy="1244816"/>
      </dsp:txXfrm>
    </dsp:sp>
    <dsp:sp modelId="{24AEE80C-3903-4D7A-B00C-30E0A4BD180A}">
      <dsp:nvSpPr>
        <dsp:cNvPr id="0" name=""/>
        <dsp:cNvSpPr/>
      </dsp:nvSpPr>
      <dsp:spPr>
        <a:xfrm>
          <a:off x="2806184" y="1206391"/>
          <a:ext cx="3112042" cy="124481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B0602020104020603"/>
            </a:rPr>
            <a:t>Tuning of Neural Network</a:t>
          </a:r>
          <a:endParaRPr lang="en-US" sz="2100" kern="1200" dirty="0"/>
        </a:p>
      </dsp:txBody>
      <dsp:txXfrm>
        <a:off x="3428592" y="1206391"/>
        <a:ext cx="1867226" cy="1244816"/>
      </dsp:txXfrm>
    </dsp:sp>
    <dsp:sp modelId="{AEB454AB-8B59-4FC7-B198-B18AC2F63ACE}">
      <dsp:nvSpPr>
        <dsp:cNvPr id="0" name=""/>
        <dsp:cNvSpPr/>
      </dsp:nvSpPr>
      <dsp:spPr>
        <a:xfrm>
          <a:off x="5607022" y="1206391"/>
          <a:ext cx="3112042" cy="124481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B0602020104020603"/>
            </a:rPr>
            <a:t>Convert Code into object-oriented design</a:t>
          </a:r>
          <a:endParaRPr lang="en-US" sz="2100" kern="1200" dirty="0"/>
        </a:p>
      </dsp:txBody>
      <dsp:txXfrm>
        <a:off x="6229430" y="1206391"/>
        <a:ext cx="1867226" cy="1244816"/>
      </dsp:txXfrm>
    </dsp:sp>
    <dsp:sp modelId="{86AAD977-9D91-4776-9E84-5C79407FDA02}">
      <dsp:nvSpPr>
        <dsp:cNvPr id="0" name=""/>
        <dsp:cNvSpPr/>
      </dsp:nvSpPr>
      <dsp:spPr>
        <a:xfrm>
          <a:off x="8407860" y="1206391"/>
          <a:ext cx="3112042" cy="124481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B0602020104020603"/>
            </a:rPr>
            <a:t>Deployment of application</a:t>
          </a:r>
          <a:endParaRPr lang="en-US" sz="2100" kern="1200" dirty="0"/>
        </a:p>
      </dsp:txBody>
      <dsp:txXfrm>
        <a:off x="9030268" y="1206391"/>
        <a:ext cx="1867226" cy="1244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cirp.org/journal/PaperInformation.aspx?PaperID=83356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geeksforgeeks.org/artificial-neural-networks-and-its-applications/" TargetMode="External"/><Relationship Id="rId5" Type="http://schemas.openxmlformats.org/officeDocument/2006/relationships/hyperlink" Target="https://www.smaat.org/" TargetMode="External"/><Relationship Id="rId4" Type="http://schemas.openxmlformats.org/officeDocument/2006/relationships/hyperlink" Target="https://github.com/joardan/NP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852" y="4684"/>
            <a:ext cx="6894890" cy="1743153"/>
          </a:xfrm>
        </p:spPr>
        <p:txBody>
          <a:bodyPr>
            <a:normAutofit/>
          </a:bodyPr>
          <a:lstStyle/>
          <a:p>
            <a:r>
              <a:rPr lang="en-US" sz="6000" dirty="0"/>
              <a:t>Computer vision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" name="Picture 16" descr="SMAAT">
            <a:extLst>
              <a:ext uri="{FF2B5EF4-FFF2-40B4-BE49-F238E27FC236}">
                <a16:creationId xmlns:a16="http://schemas.microsoft.com/office/drawing/2014/main" id="{06E26D49-3408-83EC-D9F6-18FD750C2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1" y="2126606"/>
            <a:ext cx="5822948" cy="2604786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79DD126-A0BA-8C34-A6CB-023420EEA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979323" y="1625071"/>
            <a:ext cx="3702010" cy="38062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356B9-5C4D-92C8-F8B6-FE953C09EC92}"/>
              </a:ext>
            </a:extLst>
          </p:cNvPr>
          <p:cNvSpPr txBox="1"/>
          <p:nvPr/>
        </p:nvSpPr>
        <p:spPr>
          <a:xfrm>
            <a:off x="3888317" y="6079066"/>
            <a:ext cx="89556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Speech Movement and Acoustic Analysis Tracking. Adapted from Speech Movement and Acoustic Analysis Tracking (SMAAT), 2020 (https://www.smaat.org/).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258" y="818527"/>
            <a:ext cx="12717991" cy="994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/>
              <a:t>Handwritten digits recognition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C24667-4AFA-765F-DC0B-454630909DD3}"/>
              </a:ext>
            </a:extLst>
          </p:cNvPr>
          <p:cNvSpPr txBox="1">
            <a:spLocks/>
          </p:cNvSpPr>
          <p:nvPr/>
        </p:nvSpPr>
        <p:spPr>
          <a:xfrm>
            <a:off x="1326090" y="1718035"/>
            <a:ext cx="9786408" cy="1299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Implementing a Neural Network from Scratch in C++ with the MNIST Dataset</a:t>
            </a:r>
            <a:endParaRPr lang="en-US" dirty="0">
              <a:solidFill>
                <a:schemeClr val="tx1">
                  <a:lumMod val="8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982-B0E1-1600-ACE8-5F845283C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18553" y="2367454"/>
            <a:ext cx="7347482" cy="38992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6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AE72C3A-CAF0-4666-9C69-E1583E2BE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61" name="Rectangle 260">
              <a:extLst>
                <a:ext uri="{FF2B5EF4-FFF2-40B4-BE49-F238E27FC236}">
                  <a16:creationId xmlns:a16="http://schemas.microsoft.com/office/drawing/2014/main" id="{E783793D-E45D-4199-8C05-2BBE0192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2" name="Picture 2">
              <a:extLst>
                <a:ext uri="{FF2B5EF4-FFF2-40B4-BE49-F238E27FC236}">
                  <a16:creationId xmlns:a16="http://schemas.microsoft.com/office/drawing/2014/main" id="{AF23A6BB-7543-431F-AB2D-6478728A0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group of planets in different colors&#10;&#10;Description automatically generated">
            <a:extLst>
              <a:ext uri="{FF2B5EF4-FFF2-40B4-BE49-F238E27FC236}">
                <a16:creationId xmlns:a16="http://schemas.microsoft.com/office/drawing/2014/main" id="{407287BE-E28D-3E68-D7A0-BF9B7A81E5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62" r="14404" b="-2"/>
          <a:stretch/>
        </p:blipFill>
        <p:spPr>
          <a:xfrm>
            <a:off x="20" y="1"/>
            <a:ext cx="4647927" cy="4295776"/>
          </a:xfrm>
          <a:prstGeom prst="rect">
            <a:avLst/>
          </a:prstGeom>
        </p:spPr>
      </p:pic>
      <p:pic>
        <p:nvPicPr>
          <p:cNvPr id="6" name="Picture 5" descr="A person wearing glasses and headphones&#10;&#10;Description automatically generated">
            <a:extLst>
              <a:ext uri="{FF2B5EF4-FFF2-40B4-BE49-F238E27FC236}">
                <a16:creationId xmlns:a16="http://schemas.microsoft.com/office/drawing/2014/main" id="{D8E0ACC7-96B6-FD56-ABE5-1D63C50078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801" r="1" b="3469"/>
          <a:stretch/>
        </p:blipFill>
        <p:spPr>
          <a:xfrm>
            <a:off x="-1" y="4289538"/>
            <a:ext cx="4644769" cy="2568462"/>
          </a:xfrm>
          <a:prstGeom prst="rect">
            <a:avLst/>
          </a:prstGeom>
        </p:spPr>
      </p:pic>
      <p:pic>
        <p:nvPicPr>
          <p:cNvPr id="3" name="Picture 2" descr="A group of people with masks on their faces posing for a photo&#10;&#10;Description automatically generated">
            <a:extLst>
              <a:ext uri="{FF2B5EF4-FFF2-40B4-BE49-F238E27FC236}">
                <a16:creationId xmlns:a16="http://schemas.microsoft.com/office/drawing/2014/main" id="{3B558764-0D12-C385-A487-8488F88D96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373"/>
          <a:stretch/>
        </p:blipFill>
        <p:spPr>
          <a:xfrm>
            <a:off x="4651122" y="10"/>
            <a:ext cx="7537703" cy="6857990"/>
          </a:xfrm>
          <a:prstGeom prst="rect">
            <a:avLst/>
          </a:prstGeom>
        </p:spPr>
      </p:pic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CBDD5D8-375F-4A35-AF47-8D46BDF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7947" y="0"/>
            <a:ext cx="0" cy="6858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A798FC4-476B-4AB9-93DF-BF7E6B5C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07874FA-441A-4761-8228-307F4D24C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1" name="Rectangle 5">
                <a:extLst>
                  <a:ext uri="{FF2B5EF4-FFF2-40B4-BE49-F238E27FC236}">
                    <a16:creationId xmlns:a16="http://schemas.microsoft.com/office/drawing/2014/main" id="{0792D6D3-BEB6-41A5-A549-37832FA613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6">
                <a:extLst>
                  <a:ext uri="{FF2B5EF4-FFF2-40B4-BE49-F238E27FC236}">
                    <a16:creationId xmlns:a16="http://schemas.microsoft.com/office/drawing/2014/main" id="{EF452B0B-7393-4F8C-9899-A5342216B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7">
                <a:extLst>
                  <a:ext uri="{FF2B5EF4-FFF2-40B4-BE49-F238E27FC236}">
                    <a16:creationId xmlns:a16="http://schemas.microsoft.com/office/drawing/2014/main" id="{FF2AD944-20F9-4AD5-B0D6-5FD47318F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8">
                <a:extLst>
                  <a:ext uri="{FF2B5EF4-FFF2-40B4-BE49-F238E27FC236}">
                    <a16:creationId xmlns:a16="http://schemas.microsoft.com/office/drawing/2014/main" id="{49244B25-0688-4410-885C-1D2FFDC2CF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9">
                <a:extLst>
                  <a:ext uri="{FF2B5EF4-FFF2-40B4-BE49-F238E27FC236}">
                    <a16:creationId xmlns:a16="http://schemas.microsoft.com/office/drawing/2014/main" id="{A58F8238-393D-445B-91F3-1ED5E46A76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0">
                <a:extLst>
                  <a:ext uri="{FF2B5EF4-FFF2-40B4-BE49-F238E27FC236}">
                    <a16:creationId xmlns:a16="http://schemas.microsoft.com/office/drawing/2014/main" id="{13E63DF1-C47D-4B1C-A817-FEA041542F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1">
                <a:extLst>
                  <a:ext uri="{FF2B5EF4-FFF2-40B4-BE49-F238E27FC236}">
                    <a16:creationId xmlns:a16="http://schemas.microsoft.com/office/drawing/2014/main" id="{049EDD0D-3214-4A87-8F92-8EF3EC724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2">
                <a:extLst>
                  <a:ext uri="{FF2B5EF4-FFF2-40B4-BE49-F238E27FC236}">
                    <a16:creationId xmlns:a16="http://schemas.microsoft.com/office/drawing/2014/main" id="{F678FE97-380F-46B8-AA7C-CEF0A871F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3">
                <a:extLst>
                  <a:ext uri="{FF2B5EF4-FFF2-40B4-BE49-F238E27FC236}">
                    <a16:creationId xmlns:a16="http://schemas.microsoft.com/office/drawing/2014/main" id="{4B58E437-E734-4F0F-AB65-3A5FEB08B2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4">
                <a:extLst>
                  <a:ext uri="{FF2B5EF4-FFF2-40B4-BE49-F238E27FC236}">
                    <a16:creationId xmlns:a16="http://schemas.microsoft.com/office/drawing/2014/main" id="{A72F6457-25C4-48A3-98A1-430680F269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5">
                <a:extLst>
                  <a:ext uri="{FF2B5EF4-FFF2-40B4-BE49-F238E27FC236}">
                    <a16:creationId xmlns:a16="http://schemas.microsoft.com/office/drawing/2014/main" id="{2EBF2F70-B28A-43F7-9048-2DEA40839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Line 16">
                <a:extLst>
                  <a:ext uri="{FF2B5EF4-FFF2-40B4-BE49-F238E27FC236}">
                    <a16:creationId xmlns:a16="http://schemas.microsoft.com/office/drawing/2014/main" id="{9E920E72-8CED-43C1-A34D-D5595B666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3" name="Freeform 17">
                <a:extLst>
                  <a:ext uri="{FF2B5EF4-FFF2-40B4-BE49-F238E27FC236}">
                    <a16:creationId xmlns:a16="http://schemas.microsoft.com/office/drawing/2014/main" id="{BA5FBD87-6954-455C-9AF1-6A5B2F142C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8">
                <a:extLst>
                  <a:ext uri="{FF2B5EF4-FFF2-40B4-BE49-F238E27FC236}">
                    <a16:creationId xmlns:a16="http://schemas.microsoft.com/office/drawing/2014/main" id="{6A8C5724-748B-4448-9C05-17BA47387C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19">
                <a:extLst>
                  <a:ext uri="{FF2B5EF4-FFF2-40B4-BE49-F238E27FC236}">
                    <a16:creationId xmlns:a16="http://schemas.microsoft.com/office/drawing/2014/main" id="{C839561F-1AF3-4981-B22F-E9ACA676E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0">
                <a:extLst>
                  <a:ext uri="{FF2B5EF4-FFF2-40B4-BE49-F238E27FC236}">
                    <a16:creationId xmlns:a16="http://schemas.microsoft.com/office/drawing/2014/main" id="{3582C64D-9385-4753-8CC7-0147BC2CA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Rectangle 21">
                <a:extLst>
                  <a:ext uri="{FF2B5EF4-FFF2-40B4-BE49-F238E27FC236}">
                    <a16:creationId xmlns:a16="http://schemas.microsoft.com/office/drawing/2014/main" id="{5F0CC5EE-B49B-4ABB-ABF8-7AF81A038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2">
                <a:extLst>
                  <a:ext uri="{FF2B5EF4-FFF2-40B4-BE49-F238E27FC236}">
                    <a16:creationId xmlns:a16="http://schemas.microsoft.com/office/drawing/2014/main" id="{644C80C0-19A0-455C-98D2-166786088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3">
                <a:extLst>
                  <a:ext uri="{FF2B5EF4-FFF2-40B4-BE49-F238E27FC236}">
                    <a16:creationId xmlns:a16="http://schemas.microsoft.com/office/drawing/2014/main" id="{28484ACD-24BC-4653-B370-20FDFB015F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4">
                <a:extLst>
                  <a:ext uri="{FF2B5EF4-FFF2-40B4-BE49-F238E27FC236}">
                    <a16:creationId xmlns:a16="http://schemas.microsoft.com/office/drawing/2014/main" id="{9B616E7A-3429-4B3F-AA3A-5154A09D37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5">
                <a:extLst>
                  <a:ext uri="{FF2B5EF4-FFF2-40B4-BE49-F238E27FC236}">
                    <a16:creationId xmlns:a16="http://schemas.microsoft.com/office/drawing/2014/main" id="{82E80232-2596-40D9-BBCB-EA7B1D70A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6">
                <a:extLst>
                  <a:ext uri="{FF2B5EF4-FFF2-40B4-BE49-F238E27FC236}">
                    <a16:creationId xmlns:a16="http://schemas.microsoft.com/office/drawing/2014/main" id="{23231684-3104-4D1B-B20E-1EFBC4120E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7">
                <a:extLst>
                  <a:ext uri="{FF2B5EF4-FFF2-40B4-BE49-F238E27FC236}">
                    <a16:creationId xmlns:a16="http://schemas.microsoft.com/office/drawing/2014/main" id="{74FE5672-2A88-4AB0-97C2-39540FC7CF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8">
                <a:extLst>
                  <a:ext uri="{FF2B5EF4-FFF2-40B4-BE49-F238E27FC236}">
                    <a16:creationId xmlns:a16="http://schemas.microsoft.com/office/drawing/2014/main" id="{1D0475A8-8A5E-4ED7-97C1-308F8FCAB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9">
                <a:extLst>
                  <a:ext uri="{FF2B5EF4-FFF2-40B4-BE49-F238E27FC236}">
                    <a16:creationId xmlns:a16="http://schemas.microsoft.com/office/drawing/2014/main" id="{D67121F5-0E4E-4C73-AD2F-7EABD18BDB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30">
                <a:extLst>
                  <a:ext uri="{FF2B5EF4-FFF2-40B4-BE49-F238E27FC236}">
                    <a16:creationId xmlns:a16="http://schemas.microsoft.com/office/drawing/2014/main" id="{B73F1401-6814-4861-91C5-CF2B882B0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31">
                <a:extLst>
                  <a:ext uri="{FF2B5EF4-FFF2-40B4-BE49-F238E27FC236}">
                    <a16:creationId xmlns:a16="http://schemas.microsoft.com/office/drawing/2014/main" id="{3AD0FFA2-459C-4F4C-BB2F-CA3501BA8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4785CFA6-2D9A-41CD-AE75-1707831B5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1" name="Freeform 32">
                <a:extLst>
                  <a:ext uri="{FF2B5EF4-FFF2-40B4-BE49-F238E27FC236}">
                    <a16:creationId xmlns:a16="http://schemas.microsoft.com/office/drawing/2014/main" id="{351BF318-1FFA-4B63-98CB-C24433DD5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3">
                <a:extLst>
                  <a:ext uri="{FF2B5EF4-FFF2-40B4-BE49-F238E27FC236}">
                    <a16:creationId xmlns:a16="http://schemas.microsoft.com/office/drawing/2014/main" id="{A705708C-F764-498D-A229-5FB95B9C47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4">
                <a:extLst>
                  <a:ext uri="{FF2B5EF4-FFF2-40B4-BE49-F238E27FC236}">
                    <a16:creationId xmlns:a16="http://schemas.microsoft.com/office/drawing/2014/main" id="{B5A75E8F-AA13-4885-8AEF-B9BCDCEBFB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5">
                <a:extLst>
                  <a:ext uri="{FF2B5EF4-FFF2-40B4-BE49-F238E27FC236}">
                    <a16:creationId xmlns:a16="http://schemas.microsoft.com/office/drawing/2014/main" id="{73AB44DD-DB3F-4E82-8214-A9EC52E0E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6">
                <a:extLst>
                  <a:ext uri="{FF2B5EF4-FFF2-40B4-BE49-F238E27FC236}">
                    <a16:creationId xmlns:a16="http://schemas.microsoft.com/office/drawing/2014/main" id="{4601856A-C590-493F-B8FF-5B3944CF2B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7">
                <a:extLst>
                  <a:ext uri="{FF2B5EF4-FFF2-40B4-BE49-F238E27FC236}">
                    <a16:creationId xmlns:a16="http://schemas.microsoft.com/office/drawing/2014/main" id="{82CC6BC4-1ECF-4277-BD0E-A4EB8E95F3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8">
                <a:extLst>
                  <a:ext uri="{FF2B5EF4-FFF2-40B4-BE49-F238E27FC236}">
                    <a16:creationId xmlns:a16="http://schemas.microsoft.com/office/drawing/2014/main" id="{8E00E43A-29A1-4F34-89EC-D5E49E6D9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9">
                <a:extLst>
                  <a:ext uri="{FF2B5EF4-FFF2-40B4-BE49-F238E27FC236}">
                    <a16:creationId xmlns:a16="http://schemas.microsoft.com/office/drawing/2014/main" id="{324DAF95-0E97-4144-BDFC-3FE59BF846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40">
                <a:extLst>
                  <a:ext uri="{FF2B5EF4-FFF2-40B4-BE49-F238E27FC236}">
                    <a16:creationId xmlns:a16="http://schemas.microsoft.com/office/drawing/2014/main" id="{B9AD4CC8-ABDE-4595-AAC9-3B55D968C4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Rectangle 41">
                <a:extLst>
                  <a:ext uri="{FF2B5EF4-FFF2-40B4-BE49-F238E27FC236}">
                    <a16:creationId xmlns:a16="http://schemas.microsoft.com/office/drawing/2014/main" id="{0F70F7E0-1442-4EF4-8857-8DE0DE239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695A90B-11BB-DCA4-AD92-616D7778FE16}"/>
              </a:ext>
            </a:extLst>
          </p:cNvPr>
          <p:cNvSpPr/>
          <p:nvPr/>
        </p:nvSpPr>
        <p:spPr>
          <a:xfrm>
            <a:off x="5725583" y="211666"/>
            <a:ext cx="5132917" cy="1238250"/>
          </a:xfrm>
          <a:prstGeom prst="round2DiagRect">
            <a:avLst/>
          </a:prstGeom>
          <a:solidFill>
            <a:schemeClr val="bg1"/>
          </a:solidFill>
          <a:effectLst>
            <a:outerShdw blurRad="63500" dist="317500" dir="228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225" y="84667"/>
            <a:ext cx="4088997" cy="111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Opencv library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B2737591-5F98-4A41-95D4-DEF828893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325371" y="1966965"/>
            <a:ext cx="0" cy="4645152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66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413" y="-36573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pic>
        <p:nvPicPr>
          <p:cNvPr id="24" name="Content Placeholder 23" descr="A close up of numbers&#10;&#10;Description automatically generated">
            <a:extLst>
              <a:ext uri="{FF2B5EF4-FFF2-40B4-BE49-F238E27FC236}">
                <a16:creationId xmlns:a16="http://schemas.microsoft.com/office/drawing/2014/main" id="{D179659C-2D33-8EAF-9C88-954DA39AD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7161" y="139367"/>
            <a:ext cx="5164667" cy="3147619"/>
          </a:xfrm>
        </p:spPr>
      </p:pic>
      <p:pic>
        <p:nvPicPr>
          <p:cNvPr id="25" name="Picture 2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8578BE4D-E32F-B08F-1E3E-5EC96EE02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833" y="704077"/>
            <a:ext cx="6096000" cy="3714180"/>
          </a:xfrm>
          <a:prstGeom prst="rect">
            <a:avLst/>
          </a:prstGeom>
        </p:spPr>
      </p:pic>
      <p:pic>
        <p:nvPicPr>
          <p:cNvPr id="35" name="Picture 3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9FB3DF27-471F-DFCC-6C19-73838748C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17" y="4881804"/>
            <a:ext cx="7493000" cy="14441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5FA141-CFF5-5714-5C21-11DDD903EBC9}"/>
              </a:ext>
            </a:extLst>
          </p:cNvPr>
          <p:cNvSpPr txBox="1"/>
          <p:nvPr/>
        </p:nvSpPr>
        <p:spPr>
          <a:xfrm>
            <a:off x="285750" y="3291416"/>
            <a:ext cx="56832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1. Transform </a:t>
            </a:r>
            <a:r>
              <a:rPr lang="en-US" sz="2400" dirty="0" err="1">
                <a:ea typeface="+mn-lt"/>
                <a:cs typeface="+mn-lt"/>
              </a:rPr>
              <a:t>coloured</a:t>
            </a:r>
            <a:r>
              <a:rPr lang="en-US" sz="2400" dirty="0">
                <a:ea typeface="+mn-lt"/>
                <a:cs typeface="+mn-lt"/>
              </a:rPr>
              <a:t> image into greyscale</a:t>
            </a: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A2D3A5-2698-8579-ADA2-3A2D8ECB78A6}"/>
              </a:ext>
            </a:extLst>
          </p:cNvPr>
          <p:cNvSpPr txBox="1"/>
          <p:nvPr/>
        </p:nvSpPr>
        <p:spPr>
          <a:xfrm>
            <a:off x="8329080" y="4413248"/>
            <a:ext cx="49847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2. Locate and box in numbers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276420-A0EA-BA1F-D034-4E5950B844A3}"/>
              </a:ext>
            </a:extLst>
          </p:cNvPr>
          <p:cNvSpPr txBox="1"/>
          <p:nvPr/>
        </p:nvSpPr>
        <p:spPr>
          <a:xfrm>
            <a:off x="7926915" y="5746748"/>
            <a:ext cx="49847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3. Cut and blur to 28x28 pixels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8DECB48-02A7-A6C9-50EA-5A83F0BB2161}"/>
              </a:ext>
            </a:extLst>
          </p:cNvPr>
          <p:cNvSpPr/>
          <p:nvPr/>
        </p:nvSpPr>
        <p:spPr>
          <a:xfrm>
            <a:off x="5080000" y="2264834"/>
            <a:ext cx="1015999" cy="3704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9288243-1727-9DE9-3C75-A3E095AE4B64}"/>
              </a:ext>
            </a:extLst>
          </p:cNvPr>
          <p:cNvSpPr/>
          <p:nvPr/>
        </p:nvSpPr>
        <p:spPr>
          <a:xfrm>
            <a:off x="6349999" y="4191000"/>
            <a:ext cx="338667" cy="7831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ificial Neural Networks and its Applications - GeeksforGeeks">
            <a:extLst>
              <a:ext uri="{FF2B5EF4-FFF2-40B4-BE49-F238E27FC236}">
                <a16:creationId xmlns:a16="http://schemas.microsoft.com/office/drawing/2014/main" id="{8A5B82B6-E251-61DB-9EF2-98622305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63" y="26989"/>
            <a:ext cx="9505848" cy="60817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AAC52-F805-7E37-A1B5-335A88F0059B}"/>
              </a:ext>
            </a:extLst>
          </p:cNvPr>
          <p:cNvSpPr txBox="1"/>
          <p:nvPr/>
        </p:nvSpPr>
        <p:spPr>
          <a:xfrm>
            <a:off x="1873250" y="5281083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784 Neurons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ABB2C-F262-988B-97CC-FDF4E5B787FD}"/>
              </a:ext>
            </a:extLst>
          </p:cNvPr>
          <p:cNvSpPr txBox="1"/>
          <p:nvPr/>
        </p:nvSpPr>
        <p:spPr>
          <a:xfrm>
            <a:off x="4116915" y="5651499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Neurons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9D816-2773-48D0-810F-92B55E9D5CCF}"/>
              </a:ext>
            </a:extLst>
          </p:cNvPr>
          <p:cNvSpPr txBox="1"/>
          <p:nvPr/>
        </p:nvSpPr>
        <p:spPr>
          <a:xfrm>
            <a:off x="6392334" y="5651499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Neurons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05631-1BD0-E258-1C6E-0EDF63520C93}"/>
              </a:ext>
            </a:extLst>
          </p:cNvPr>
          <p:cNvSpPr txBox="1"/>
          <p:nvPr/>
        </p:nvSpPr>
        <p:spPr>
          <a:xfrm>
            <a:off x="8572500" y="5196417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Neurons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6EEDF-79F1-653B-A165-226D66B1DF82}"/>
              </a:ext>
            </a:extLst>
          </p:cNvPr>
          <p:cNvSpPr txBox="1"/>
          <p:nvPr/>
        </p:nvSpPr>
        <p:spPr>
          <a:xfrm>
            <a:off x="205317" y="6216650"/>
            <a:ext cx="119824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Artificial Neural Networks and its Applications. Adapted from Harkiran, 2023, GeeksforGeeks (https://www.geeksforgeeks.org/artificial-neural-networks-and-its-applications/).</a:t>
            </a:r>
          </a:p>
        </p:txBody>
      </p:sp>
    </p:spTree>
    <p:extLst>
      <p:ext uri="{BB962C8B-B14F-4D97-AF65-F5344CB8AC3E}">
        <p14:creationId xmlns:p14="http://schemas.microsoft.com/office/powerpoint/2010/main" val="41660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6A8B72-6686-5B3F-AB22-A70E3651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ea typeface="+mj-lt"/>
                <a:cs typeface="+mj-lt"/>
              </a:rPr>
              <a:t>Results</a:t>
            </a:r>
            <a:endParaRPr lang="en-US" sz="6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8BF6-3475-B3FA-6941-68D096F5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Correct: 17608, out of 20000</a:t>
            </a:r>
          </a:p>
          <a:p>
            <a:r>
              <a:rPr lang="en-US" dirty="0">
                <a:ea typeface="+mn-lt"/>
                <a:cs typeface="+mn-lt"/>
              </a:rPr>
              <a:t>Correct: 17652, out of 20000</a:t>
            </a:r>
          </a:p>
          <a:p>
            <a:r>
              <a:rPr lang="en-US" dirty="0">
                <a:ea typeface="+mn-lt"/>
                <a:cs typeface="+mn-lt"/>
              </a:rPr>
              <a:t>Correct: 17669, out of 20000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Total of 52929 out of 60000 correct predictions</a:t>
            </a:r>
          </a:p>
          <a:p>
            <a:r>
              <a:rPr lang="en-US" sz="3200" dirty="0">
                <a:ea typeface="+mn-lt"/>
                <a:cs typeface="+mn-lt"/>
              </a:rPr>
              <a:t>Average Accuracy: 88.215 %</a:t>
            </a:r>
            <a:endParaRPr lang="en-US" sz="3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0563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748F-8842-8D5C-B05E-F85B427E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31" y="1201225"/>
            <a:ext cx="2218762" cy="147857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F70D0CA-6751-E381-5632-69AADE263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906646"/>
              </p:ext>
            </p:extLst>
          </p:nvPr>
        </p:nvGraphicFramePr>
        <p:xfrm>
          <a:off x="433916" y="1600200"/>
          <a:ext cx="1152524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79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140497"/>
            <a:ext cx="9912355" cy="819355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804573"/>
            <a:ext cx="9912354" cy="23366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3727019"/>
            <a:ext cx="9910859" cy="1325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ea typeface="+mn-lt"/>
                <a:cs typeface="+mn-lt"/>
                <a:hlinkClick r:id="rId4"/>
              </a:rPr>
              <a:t>https://github.com/joardan/NPSC</a:t>
            </a:r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06199-407C-1E2A-0401-3AB545636B84}"/>
              </a:ext>
            </a:extLst>
          </p:cNvPr>
          <p:cNvSpPr txBox="1"/>
          <p:nvPr/>
        </p:nvSpPr>
        <p:spPr>
          <a:xfrm>
            <a:off x="994832" y="4815415"/>
            <a:ext cx="101388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FFFFFF"/>
                </a:solidFill>
                <a:latin typeface="Tw Cen MT"/>
              </a:rPr>
              <a:t>Speech Movement and Acoustic Analysis Tracking (SMAAT). (2020). Speech Movement and Acoustic Analysis Tracking (SMAAT). SMAAT. </a:t>
            </a:r>
            <a:r>
              <a:rPr lang="en-US" sz="1600" b="0" i="0" u="sng" strike="noStrike" baseline="0" dirty="0">
                <a:solidFill>
                  <a:srgbClr val="22FFFF"/>
                </a:solidFill>
                <a:latin typeface="Tw Cen MT"/>
                <a:hlinkClick r:id="rId5"/>
              </a:rPr>
              <a:t>https://www.smaat.org/</a:t>
            </a:r>
            <a:r>
              <a:rPr lang="en-US" sz="1600" b="0" i="0" dirty="0">
                <a:latin typeface="Tw Cen MT"/>
              </a:rPr>
              <a:t>​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F6169-EDDD-3CD7-A983-030E5129F181}"/>
              </a:ext>
            </a:extLst>
          </p:cNvPr>
          <p:cNvSpPr txBox="1"/>
          <p:nvPr/>
        </p:nvSpPr>
        <p:spPr>
          <a:xfrm>
            <a:off x="994830" y="5397499"/>
            <a:ext cx="102446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Harkiran. </a:t>
            </a:r>
            <a:r>
              <a:rPr lang="en-US" sz="1600" b="0" i="0" u="none" strike="noStrike" baseline="0" dirty="0">
                <a:ea typeface="+mn-lt"/>
                <a:cs typeface="+mn-lt"/>
              </a:rPr>
              <a:t>(</a:t>
            </a:r>
            <a:r>
              <a:rPr lang="en-US" sz="1600" dirty="0">
                <a:ea typeface="+mn-lt"/>
                <a:cs typeface="+mn-lt"/>
              </a:rPr>
              <a:t>2023, June 2</a:t>
            </a:r>
            <a:r>
              <a:rPr lang="en-US" sz="1600" b="0" i="0" u="none" strike="noStrike" baseline="0" dirty="0">
                <a:ea typeface="+mn-lt"/>
                <a:cs typeface="+mn-lt"/>
              </a:rPr>
              <a:t>). </a:t>
            </a:r>
            <a:r>
              <a:rPr lang="en-US" sz="1600" dirty="0">
                <a:ea typeface="+mn-lt"/>
                <a:cs typeface="+mn-lt"/>
              </a:rPr>
              <a:t>Artificial neural networks </a:t>
            </a:r>
            <a:r>
              <a:rPr lang="en-US" sz="1600" b="0" i="0" u="none" strike="noStrike" baseline="0" dirty="0">
                <a:ea typeface="+mn-lt"/>
                <a:cs typeface="+mn-lt"/>
              </a:rPr>
              <a:t>and </a:t>
            </a:r>
            <a:r>
              <a:rPr lang="en-US" sz="1600" dirty="0">
                <a:ea typeface="+mn-lt"/>
                <a:cs typeface="+mn-lt"/>
              </a:rPr>
              <a:t>its applications. </a:t>
            </a:r>
            <a:r>
              <a:rPr lang="en-US" sz="1600" dirty="0" err="1">
                <a:ea typeface="+mn-lt"/>
                <a:cs typeface="+mn-lt"/>
              </a:rPr>
              <a:t>GeeksforGeeks</a:t>
            </a:r>
            <a:r>
              <a:rPr lang="en-US" sz="1600" dirty="0">
                <a:ea typeface="+mn-lt"/>
                <a:cs typeface="+mn-lt"/>
              </a:rPr>
              <a:t>. </a:t>
            </a:r>
            <a:r>
              <a:rPr lang="en-US" sz="16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https://www.geeksforgeeks.org/artificial-neural-networks-and-its-applications/</a:t>
            </a:r>
            <a:endParaRPr lang="en-US" sz="1600">
              <a:ea typeface="+mn-lt"/>
              <a:cs typeface="+mn-lt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Computer vision</vt:lpstr>
      <vt:lpstr>Handwritten digits recognition</vt:lpstr>
      <vt:lpstr>Opencv library</vt:lpstr>
      <vt:lpstr>Process</vt:lpstr>
      <vt:lpstr>PowerPoint Presentation</vt:lpstr>
      <vt:lpstr>Results</vt:lpstr>
      <vt:lpstr>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/>
  <cp:lastModifiedBy/>
  <cp:revision>590</cp:revision>
  <dcterms:created xsi:type="dcterms:W3CDTF">2024-05-16T04:01:13Z</dcterms:created>
  <dcterms:modified xsi:type="dcterms:W3CDTF">2024-05-16T16:15:56Z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