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6"/>
  </p:notesMasterIdLst>
  <p:sldIdLst>
    <p:sldId id="264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7" r:id="rId11"/>
    <p:sldId id="278" r:id="rId12"/>
    <p:sldId id="276" r:id="rId13"/>
    <p:sldId id="26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F5A53-9A93-4418-886A-7CD7FEC35CA6}" type="datetimeFigureOut">
              <a:rPr lang="es-ES" smtClean="0"/>
              <a:t>19/04/2018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4F9C4-2999-4AB1-8E1C-D1C73E1484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791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84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83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46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19/04/2018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3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19/04/2018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893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19/04/2018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98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19/04/2018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19/04/2018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759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113867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19/04/2018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4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19/04/2018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25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19/04/2018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845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19/04/2018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63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19/04/2018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42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19/04/2018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9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19/04/2018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15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4.jpe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s-ES" dirty="0"/>
              <a:t>Algoritmo</a:t>
            </a:r>
            <a:br>
              <a:rPr lang="es-ES" dirty="0"/>
            </a:br>
            <a:r>
              <a:rPr lang="es-ES" i="1" dirty="0"/>
              <a:t>k-</a:t>
            </a:r>
            <a:r>
              <a:rPr lang="es-ES" i="1" dirty="0" err="1"/>
              <a:t>means</a:t>
            </a:r>
            <a:endParaRPr lang="es-ES" i="1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Javier Argente Micó y José Lluch Palop</a:t>
            </a:r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97EEBA40-E138-4C2B-80BF-7E5CA0A0D1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9" b="84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79CC0D2-5CBF-461A-B6EA-AD6779F6E476}"/>
              </a:ext>
            </a:extLst>
          </p:cNvPr>
          <p:cNvSpPr txBox="1"/>
          <p:nvPr/>
        </p:nvSpPr>
        <p:spPr>
          <a:xfrm>
            <a:off x="1090042" y="398772"/>
            <a:ext cx="8678426" cy="877933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	Proceso de aplicación del agrupamiento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A4A6803-97AA-46AA-ACDD-068F95C38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716" y="3049481"/>
            <a:ext cx="3093154" cy="8544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1EA4158-6B34-4647-8ECA-73C6FA74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961" y="4383258"/>
            <a:ext cx="2152305" cy="91909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7DD9B2D-9A9E-4AA6-BA53-DCBD6E49CEB0}"/>
              </a:ext>
            </a:extLst>
          </p:cNvPr>
          <p:cNvSpPr txBox="1"/>
          <p:nvPr/>
        </p:nvSpPr>
        <p:spPr>
          <a:xfrm>
            <a:off x="9008423" y="4610903"/>
            <a:ext cx="48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=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CEE0486-3C88-4411-9931-E7104301A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971" y="4393710"/>
            <a:ext cx="2236655" cy="908641"/>
          </a:xfrm>
          <a:prstGeom prst="rect">
            <a:avLst/>
          </a:prstGeom>
        </p:spPr>
      </p:pic>
      <p:pic>
        <p:nvPicPr>
          <p:cNvPr id="14" name="Imagen 13" descr="Ejemplo Numerico">
            <a:extLst>
              <a:ext uri="{FF2B5EF4-FFF2-40B4-BE49-F238E27FC236}">
                <a16:creationId xmlns:a16="http://schemas.microsoft.com/office/drawing/2014/main" id="{A3674D31-D705-448E-8A84-8DC1928E0FD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2" y="2025442"/>
            <a:ext cx="5229225" cy="3581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627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79CC0D2-5CBF-461A-B6EA-AD6779F6E476}"/>
              </a:ext>
            </a:extLst>
          </p:cNvPr>
          <p:cNvSpPr txBox="1"/>
          <p:nvPr/>
        </p:nvSpPr>
        <p:spPr>
          <a:xfrm>
            <a:off x="1090041" y="398772"/>
            <a:ext cx="8756485" cy="877933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	Heurística para decidir los centroides 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6663131-B3FB-4EBB-8464-CC8A963141FC}"/>
              </a:ext>
            </a:extLst>
          </p:cNvPr>
          <p:cNvSpPr/>
          <p:nvPr/>
        </p:nvSpPr>
        <p:spPr>
          <a:xfrm>
            <a:off x="1759876" y="3226726"/>
            <a:ext cx="2356339" cy="12924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2 alternativas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1C283B4-F90E-4B13-888F-B395503C15F4}"/>
              </a:ext>
            </a:extLst>
          </p:cNvPr>
          <p:cNvSpPr/>
          <p:nvPr/>
        </p:nvSpPr>
        <p:spPr>
          <a:xfrm>
            <a:off x="6833037" y="2222206"/>
            <a:ext cx="2927839" cy="13276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K elementos aleatorios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BB0C8D0-63BC-4A9D-BDA8-9C952B3E62CE}"/>
              </a:ext>
            </a:extLst>
          </p:cNvPr>
          <p:cNvSpPr/>
          <p:nvPr/>
        </p:nvSpPr>
        <p:spPr>
          <a:xfrm>
            <a:off x="6833037" y="4341885"/>
            <a:ext cx="2927839" cy="13276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Primeros K elementos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D831992D-1F58-45D0-B127-9A30766ED8E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4116215" y="2886025"/>
            <a:ext cx="2716822" cy="986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03439BF3-EA30-4C00-9342-AEB4D99AC92D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4116215" y="3872961"/>
            <a:ext cx="2716822" cy="1132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9B89A62-E0AA-43F7-9B84-6A59DAEF0C6E}"/>
              </a:ext>
            </a:extLst>
          </p:cNvPr>
          <p:cNvSpPr txBox="1"/>
          <p:nvPr/>
        </p:nvSpPr>
        <p:spPr>
          <a:xfrm>
            <a:off x="1090042" y="398772"/>
            <a:ext cx="7077808" cy="877933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800">
                <a:latin typeface="+mj-lt"/>
                <a:ea typeface="+mj-ea"/>
                <a:cs typeface="+mj-cs"/>
              </a:defRPr>
            </a:lvl1pPr>
          </a:lstStyle>
          <a:p>
            <a:endParaRPr lang="es-ES" dirty="0"/>
          </a:p>
          <a:p>
            <a:r>
              <a:rPr lang="es-ES" dirty="0"/>
              <a:t>	Variaciones del algoritmo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F476E84-6F62-49EE-8FDA-09ED8849C32B}"/>
              </a:ext>
            </a:extLst>
          </p:cNvPr>
          <p:cNvSpPr txBox="1"/>
          <p:nvPr/>
        </p:nvSpPr>
        <p:spPr>
          <a:xfrm>
            <a:off x="1090042" y="1526021"/>
            <a:ext cx="437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Problema: elección de los centroides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937484-1FD7-4222-A578-98C166BD5473}"/>
              </a:ext>
            </a:extLst>
          </p:cNvPr>
          <p:cNvSpPr txBox="1"/>
          <p:nvPr/>
        </p:nvSpPr>
        <p:spPr>
          <a:xfrm>
            <a:off x="1090042" y="2307021"/>
            <a:ext cx="294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Alternativa: </a:t>
            </a:r>
            <a:r>
              <a:rPr lang="es-ES" i="1" dirty="0"/>
              <a:t>k-</a:t>
            </a:r>
            <a:r>
              <a:rPr lang="es-ES" i="1" dirty="0" err="1"/>
              <a:t>means</a:t>
            </a:r>
            <a:r>
              <a:rPr lang="es-ES" i="1" dirty="0"/>
              <a:t>++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9D7B106-4117-46EA-8CCF-D72BE9CEB4C7}"/>
              </a:ext>
            </a:extLst>
          </p:cNvPr>
          <p:cNvSpPr/>
          <p:nvPr/>
        </p:nvSpPr>
        <p:spPr>
          <a:xfrm>
            <a:off x="4468712" y="3203635"/>
            <a:ext cx="7236069" cy="31959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s-ES" b="1" dirty="0"/>
              <a:t>Escoger entre los puntos datos aleatoriamente.</a:t>
            </a:r>
          </a:p>
          <a:p>
            <a:pPr marL="342900" indent="-342900" algn="ctr">
              <a:buAutoNum type="arabicPeriod"/>
            </a:pPr>
            <a:endParaRPr lang="es-ES" b="1" dirty="0"/>
          </a:p>
          <a:p>
            <a:pPr marL="342900" indent="-342900" algn="ctr">
              <a:buAutoNum type="arabicPeriod"/>
            </a:pPr>
            <a:r>
              <a:rPr lang="es-ES" b="1" dirty="0"/>
              <a:t>Para cada punto, calcular D(x).</a:t>
            </a:r>
          </a:p>
          <a:p>
            <a:pPr marL="342900" indent="-342900" algn="ctr">
              <a:buAutoNum type="arabicPeriod"/>
            </a:pPr>
            <a:endParaRPr lang="es-ES" b="1" dirty="0"/>
          </a:p>
          <a:p>
            <a:pPr marL="342900" indent="-342900" algn="ctr">
              <a:buAutoNum type="arabicPeriod"/>
            </a:pPr>
            <a:r>
              <a:rPr lang="es-ES" b="1" dirty="0"/>
              <a:t>Escoger nuevo punto como nuevo centro (Distribución de probabilidad ponderada).</a:t>
            </a:r>
          </a:p>
          <a:p>
            <a:pPr marL="342900" indent="-342900" algn="ctr">
              <a:buAutoNum type="arabicPeriod"/>
            </a:pPr>
            <a:endParaRPr lang="es-ES" b="1" dirty="0"/>
          </a:p>
          <a:p>
            <a:pPr marL="342900" indent="-342900" algn="ctr">
              <a:buAutoNum type="arabicPeriod"/>
            </a:pPr>
            <a:r>
              <a:rPr lang="es-ES" b="1" dirty="0"/>
              <a:t>Repetir 2 y 3.</a:t>
            </a:r>
          </a:p>
          <a:p>
            <a:pPr marL="342900" indent="-342900" algn="ctr">
              <a:buAutoNum type="arabicPeriod"/>
            </a:pPr>
            <a:endParaRPr lang="es-ES" b="1" dirty="0"/>
          </a:p>
          <a:p>
            <a:pPr marL="342900" indent="-342900" algn="ctr">
              <a:buAutoNum type="arabicPeriod"/>
            </a:pPr>
            <a:r>
              <a:rPr lang="es-ES" b="1" dirty="0"/>
              <a:t>Continuar con </a:t>
            </a:r>
            <a:r>
              <a:rPr lang="es-ES" b="1" i="1" dirty="0"/>
              <a:t>k-</a:t>
            </a:r>
            <a:r>
              <a:rPr lang="es-ES" b="1" i="1" dirty="0" err="1"/>
              <a:t>means</a:t>
            </a:r>
            <a:r>
              <a:rPr lang="es-ES" b="1" i="1" dirty="0"/>
              <a:t> </a:t>
            </a:r>
            <a:r>
              <a:rPr lang="es-ES" b="1" dirty="0"/>
              <a:t>estándar.</a:t>
            </a:r>
          </a:p>
        </p:txBody>
      </p:sp>
    </p:spTree>
    <p:extLst>
      <p:ext uri="{BB962C8B-B14F-4D97-AF65-F5344CB8AC3E}">
        <p14:creationId xmlns:p14="http://schemas.microsoft.com/office/powerpoint/2010/main" val="850537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accent1">
                <a:lumMod val="5000"/>
                <a:lumOff val="9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A6B56-67DC-40A7-8EF9-6E43210E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86710"/>
            <a:ext cx="9980682" cy="1096962"/>
          </a:xfrm>
        </p:spPr>
        <p:txBody>
          <a:bodyPr/>
          <a:lstStyle/>
          <a:p>
            <a:r>
              <a:rPr lang="es-ES" dirty="0"/>
              <a:t>Aplicaciones del algoritmo.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02423-163D-4513-9894-221CF66B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Cualquier ámbito en el que se puedan normalizar y agrupar datos.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Encuestas políticas (electorado de derecha, izquierda, centro)</a:t>
            </a:r>
          </a:p>
          <a:p>
            <a:pPr lvl="1"/>
            <a:r>
              <a:rPr lang="es-ES" dirty="0"/>
              <a:t>Procesado de imágenes en Histología (Estudio del tejido de órganos) -&gt; Cáncer</a:t>
            </a:r>
          </a:p>
          <a:p>
            <a:pPr lvl="1"/>
            <a:r>
              <a:rPr lang="es-ES" dirty="0"/>
              <a:t>Mejoras en motores de búsqueda (Agrupamiento de resultados de búsquedas)</a:t>
            </a:r>
          </a:p>
          <a:p>
            <a:pPr lvl="1"/>
            <a:endParaRPr lang="es-ES" dirty="0"/>
          </a:p>
          <a:p>
            <a:r>
              <a:rPr lang="es-ES" dirty="0"/>
              <a:t>Tres campos distintos utilizando la misma herramienta. 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66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s-ES" dirty="0"/>
              <a:t>Algoritmo</a:t>
            </a:r>
            <a:br>
              <a:rPr lang="es-ES" dirty="0"/>
            </a:br>
            <a:r>
              <a:rPr lang="es-ES" i="1" dirty="0"/>
              <a:t>k-</a:t>
            </a:r>
            <a:r>
              <a:rPr lang="es-ES" i="1" dirty="0" err="1"/>
              <a:t>means</a:t>
            </a:r>
            <a:endParaRPr lang="es-ES" i="1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Javier Argente Micó y José Lluch Palop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F07FF063-D145-4904-8D7E-91959C555D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r="4288"/>
          <a:stretch>
            <a:fillRect/>
          </a:stretch>
        </p:blipFill>
        <p:spPr>
          <a:xfrm>
            <a:off x="6970553" y="1310656"/>
            <a:ext cx="5210937" cy="4208604"/>
          </a:xfrm>
        </p:spPr>
      </p:pic>
    </p:spTree>
    <p:extLst>
      <p:ext uri="{BB962C8B-B14F-4D97-AF65-F5344CB8AC3E}">
        <p14:creationId xmlns:p14="http://schemas.microsoft.com/office/powerpoint/2010/main" val="358999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Índice de contenido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Descripción y un poco de historia.</a:t>
            </a:r>
          </a:p>
          <a:p>
            <a:pPr rtl="0"/>
            <a:r>
              <a:rPr lang="es-ES" dirty="0"/>
              <a:t>El algoritmo.</a:t>
            </a:r>
          </a:p>
          <a:p>
            <a:pPr rtl="0"/>
            <a:r>
              <a:rPr lang="es-ES" dirty="0"/>
              <a:t>Aplicaciones del algoritmo.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AA469-5624-4F0F-9BA6-BF56F3AD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e Historia.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528FAB-CEEA-40BC-8425-78AF19358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Herramienta matemática para agrupar datos de un conjunto en particiones</a:t>
            </a:r>
          </a:p>
          <a:p>
            <a:endParaRPr lang="es-ES" dirty="0"/>
          </a:p>
          <a:p>
            <a:r>
              <a:rPr lang="es-ES" dirty="0"/>
              <a:t>Origen se remonta a 1957, pero se publica en 1982 como técnica de modulación por impulsos codificados.</a:t>
            </a:r>
          </a:p>
          <a:p>
            <a:endParaRPr lang="es-ES" dirty="0"/>
          </a:p>
          <a:p>
            <a:r>
              <a:rPr lang="es-ES" dirty="0"/>
              <a:t>Es el siglo XXI donde se aprecia el verdadero potencial debido al contexto tecnológico.</a:t>
            </a:r>
          </a:p>
        </p:txBody>
      </p:sp>
    </p:spTree>
    <p:extLst>
      <p:ext uri="{BB962C8B-B14F-4D97-AF65-F5344CB8AC3E}">
        <p14:creationId xmlns:p14="http://schemas.microsoft.com/office/powerpoint/2010/main" val="2086110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7E3E0-5880-4242-BD03-A7D6875D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algoritmo.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D834A-8ACA-4BF2-B4D3-2CC5B456D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1679028"/>
          </a:xfrm>
        </p:spPr>
        <p:txBody>
          <a:bodyPr/>
          <a:lstStyle/>
          <a:p>
            <a:r>
              <a:rPr lang="es-ES" dirty="0"/>
              <a:t>Proceso de aplicación del agrupamiento.</a:t>
            </a:r>
          </a:p>
          <a:p>
            <a:r>
              <a:rPr lang="es-ES" dirty="0"/>
              <a:t>Heurística para decidir los centroides.</a:t>
            </a:r>
          </a:p>
          <a:p>
            <a:r>
              <a:rPr lang="es-ES" dirty="0"/>
              <a:t>Variaciones del Algoritmo.</a:t>
            </a:r>
          </a:p>
        </p:txBody>
      </p:sp>
    </p:spTree>
    <p:extLst>
      <p:ext uri="{BB962C8B-B14F-4D97-AF65-F5344CB8AC3E}">
        <p14:creationId xmlns:p14="http://schemas.microsoft.com/office/powerpoint/2010/main" val="3867587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E729F-CF27-493E-9902-3576B2F0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202320"/>
            <a:ext cx="9980682" cy="1096962"/>
          </a:xfrm>
        </p:spPr>
        <p:txBody>
          <a:bodyPr/>
          <a:lstStyle/>
          <a:p>
            <a:r>
              <a:rPr lang="es-ES" dirty="0"/>
              <a:t>	Proceso de aplicación del agrupamiento</a:t>
            </a:r>
          </a:p>
        </p:txBody>
      </p:sp>
      <p:pic>
        <p:nvPicPr>
          <p:cNvPr id="4" name="Imagen 3" descr="Ejemplo Numerico">
            <a:extLst>
              <a:ext uri="{FF2B5EF4-FFF2-40B4-BE49-F238E27FC236}">
                <a16:creationId xmlns:a16="http://schemas.microsoft.com/office/drawing/2014/main" id="{2B52E4A3-CC59-496D-9512-DF9C12AADE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492467"/>
            <a:ext cx="6831724" cy="5244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397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E873904-BA42-4428-BFEB-3E80FA159AD0}"/>
              </a:ext>
            </a:extLst>
          </p:cNvPr>
          <p:cNvSpPr txBox="1"/>
          <p:nvPr/>
        </p:nvSpPr>
        <p:spPr>
          <a:xfrm>
            <a:off x="6696402" y="4694445"/>
            <a:ext cx="272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Medicina Peso Índice PH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4DBAC7-2F88-4212-ADD9-635D56B1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402" y="2057387"/>
            <a:ext cx="2075718" cy="2312062"/>
          </a:xfrm>
          <a:prstGeom prst="rect">
            <a:avLst/>
          </a:prstGeom>
        </p:spPr>
      </p:pic>
      <p:pic>
        <p:nvPicPr>
          <p:cNvPr id="7" name="Imagen 6" descr="Ejemplo Numerico">
            <a:extLst>
              <a:ext uri="{FF2B5EF4-FFF2-40B4-BE49-F238E27FC236}">
                <a16:creationId xmlns:a16="http://schemas.microsoft.com/office/drawing/2014/main" id="{42D584FB-1A02-4F94-A97C-4E0BDAC281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" y="1983810"/>
            <a:ext cx="4780893" cy="35236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767AAB9-DF53-468E-A9C4-97A5A3747EDD}"/>
              </a:ext>
            </a:extLst>
          </p:cNvPr>
          <p:cNvSpPr txBox="1"/>
          <p:nvPr/>
        </p:nvSpPr>
        <p:spPr>
          <a:xfrm>
            <a:off x="1090042" y="398772"/>
            <a:ext cx="8678426" cy="877933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	Proceso de aplicación del agrupamiento</a:t>
            </a:r>
          </a:p>
        </p:txBody>
      </p:sp>
    </p:spTree>
    <p:extLst>
      <p:ext uri="{BB962C8B-B14F-4D97-AF65-F5344CB8AC3E}">
        <p14:creationId xmlns:p14="http://schemas.microsoft.com/office/powerpoint/2010/main" val="317783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Ejemplo Numerico">
            <a:extLst>
              <a:ext uri="{FF2B5EF4-FFF2-40B4-BE49-F238E27FC236}">
                <a16:creationId xmlns:a16="http://schemas.microsoft.com/office/drawing/2014/main" id="{AB802321-0F5F-4060-9643-8A947F273E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44" y="1950781"/>
            <a:ext cx="4783015" cy="3479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51F25AF-7403-459B-8319-E6C017253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385" y="1950781"/>
            <a:ext cx="3145814" cy="9696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4B15FD-4CD6-45CB-9B28-1B72C64B7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530" y="3489702"/>
            <a:ext cx="2319337" cy="95152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65168CC-B298-44C7-BC81-7B3E58F9C6FE}"/>
              </a:ext>
            </a:extLst>
          </p:cNvPr>
          <p:cNvSpPr txBox="1"/>
          <p:nvPr/>
        </p:nvSpPr>
        <p:spPr>
          <a:xfrm>
            <a:off x="1090042" y="398772"/>
            <a:ext cx="8678426" cy="877933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	Proceso de aplicación del agrupamiento</a:t>
            </a:r>
          </a:p>
        </p:txBody>
      </p:sp>
    </p:spTree>
    <p:extLst>
      <p:ext uri="{BB962C8B-B14F-4D97-AF65-F5344CB8AC3E}">
        <p14:creationId xmlns:p14="http://schemas.microsoft.com/office/powerpoint/2010/main" val="594715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C6A010A-50E2-4A2B-A493-7C268EAEF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08" y="3428195"/>
            <a:ext cx="3135146" cy="823912"/>
          </a:xfrm>
          <a:prstGeom prst="rect">
            <a:avLst/>
          </a:prstGeom>
        </p:spPr>
      </p:pic>
      <p:pic>
        <p:nvPicPr>
          <p:cNvPr id="6" name="Imagen 5" descr="Ejemplo Numerico">
            <a:extLst>
              <a:ext uri="{FF2B5EF4-FFF2-40B4-BE49-F238E27FC236}">
                <a16:creationId xmlns:a16="http://schemas.microsoft.com/office/drawing/2014/main" id="{718A10BE-4DE1-4B85-9242-6A85F1731B3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76" y="2065166"/>
            <a:ext cx="5230837" cy="36802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614689-DED1-4FE5-9D00-CC6AB5BC2A19}"/>
              </a:ext>
            </a:extLst>
          </p:cNvPr>
          <p:cNvSpPr txBox="1"/>
          <p:nvPr/>
        </p:nvSpPr>
        <p:spPr>
          <a:xfrm>
            <a:off x="1090042" y="398772"/>
            <a:ext cx="8678426" cy="877933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	Proceso de aplicación del agrupamiento</a:t>
            </a:r>
          </a:p>
        </p:txBody>
      </p:sp>
    </p:spTree>
    <p:extLst>
      <p:ext uri="{BB962C8B-B14F-4D97-AF65-F5344CB8AC3E}">
        <p14:creationId xmlns:p14="http://schemas.microsoft.com/office/powerpoint/2010/main" val="2866478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CE5649-8E48-4E7C-8E4C-B0564E1D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903" y="2061732"/>
            <a:ext cx="3621758" cy="9785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F04EC5E-0302-4D8C-9CD5-54CD1E6C2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903" y="3326887"/>
            <a:ext cx="2291447" cy="9785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B9C0A1-8A1E-434D-A02A-920528F0A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903" y="4658488"/>
            <a:ext cx="5118222" cy="876300"/>
          </a:xfrm>
          <a:prstGeom prst="rect">
            <a:avLst/>
          </a:prstGeom>
        </p:spPr>
      </p:pic>
      <p:pic>
        <p:nvPicPr>
          <p:cNvPr id="8" name="Imagen 7" descr="Ejemplo Numerico">
            <a:extLst>
              <a:ext uri="{FF2B5EF4-FFF2-40B4-BE49-F238E27FC236}">
                <a16:creationId xmlns:a16="http://schemas.microsoft.com/office/drawing/2014/main" id="{6F28549E-D362-44FD-8483-36E188A5CF2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2" y="2025442"/>
            <a:ext cx="5229225" cy="358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B5676D2-3DEA-4D70-BC0C-07394D49B9F8}"/>
              </a:ext>
            </a:extLst>
          </p:cNvPr>
          <p:cNvSpPr txBox="1"/>
          <p:nvPr/>
        </p:nvSpPr>
        <p:spPr>
          <a:xfrm>
            <a:off x="1090042" y="398772"/>
            <a:ext cx="8678426" cy="877933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	Proceso de aplicación del agrupamiento</a:t>
            </a:r>
          </a:p>
        </p:txBody>
      </p:sp>
    </p:spTree>
    <p:extLst>
      <p:ext uri="{BB962C8B-B14F-4D97-AF65-F5344CB8AC3E}">
        <p14:creationId xmlns:p14="http://schemas.microsoft.com/office/powerpoint/2010/main" val="4150751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cademic Literature">
    <a:dk1>
      <a:srgbClr val="514843"/>
    </a:dk1>
    <a:lt1>
      <a:srgbClr val="FFFFFF"/>
    </a:lt1>
    <a:dk2>
      <a:srgbClr val="000000"/>
    </a:dk2>
    <a:lt2>
      <a:srgbClr val="FFFFF3"/>
    </a:lt2>
    <a:accent1>
      <a:srgbClr val="514843"/>
    </a:accent1>
    <a:accent2>
      <a:srgbClr val="6D7D66"/>
    </a:accent2>
    <a:accent3>
      <a:srgbClr val="525A6A"/>
    </a:accent3>
    <a:accent4>
      <a:srgbClr val="827266"/>
    </a:accent4>
    <a:accent5>
      <a:srgbClr val="AE9A7E"/>
    </a:accent5>
    <a:accent6>
      <a:srgbClr val="A8A39E"/>
    </a:accent6>
    <a:hlink>
      <a:srgbClr val="59704F"/>
    </a:hlink>
    <a:folHlink>
      <a:srgbClr val="A8A39E"/>
    </a:folHlink>
  </a:clrScheme>
</a:themeOverride>
</file>

<file path=ppt/theme/themeOverride2.xml><?xml version="1.0" encoding="utf-8"?>
<a:themeOverride xmlns:a="http://schemas.openxmlformats.org/drawingml/2006/main">
  <a:clrScheme name="Academic Literature">
    <a:dk1>
      <a:srgbClr val="514843"/>
    </a:dk1>
    <a:lt1>
      <a:srgbClr val="FFFFFF"/>
    </a:lt1>
    <a:dk2>
      <a:srgbClr val="000000"/>
    </a:dk2>
    <a:lt2>
      <a:srgbClr val="FFFFF3"/>
    </a:lt2>
    <a:accent1>
      <a:srgbClr val="514843"/>
    </a:accent1>
    <a:accent2>
      <a:srgbClr val="6D7D66"/>
    </a:accent2>
    <a:accent3>
      <a:srgbClr val="525A6A"/>
    </a:accent3>
    <a:accent4>
      <a:srgbClr val="827266"/>
    </a:accent4>
    <a:accent5>
      <a:srgbClr val="AE9A7E"/>
    </a:accent5>
    <a:accent6>
      <a:srgbClr val="A8A39E"/>
    </a:accent6>
    <a:hlink>
      <a:srgbClr val="59704F"/>
    </a:hlink>
    <a:folHlink>
      <a:srgbClr val="A8A39E"/>
    </a:folHlink>
  </a:clrScheme>
</a:themeOverride>
</file>

<file path=ppt/theme/themeOverride3.xml><?xml version="1.0" encoding="utf-8"?>
<a:themeOverride xmlns:a="http://schemas.openxmlformats.org/drawingml/2006/main">
  <a:clrScheme name="Academic Literature">
    <a:dk1>
      <a:srgbClr val="514843"/>
    </a:dk1>
    <a:lt1>
      <a:srgbClr val="FFFFFF"/>
    </a:lt1>
    <a:dk2>
      <a:srgbClr val="000000"/>
    </a:dk2>
    <a:lt2>
      <a:srgbClr val="FFFFF3"/>
    </a:lt2>
    <a:accent1>
      <a:srgbClr val="514843"/>
    </a:accent1>
    <a:accent2>
      <a:srgbClr val="6D7D66"/>
    </a:accent2>
    <a:accent3>
      <a:srgbClr val="525A6A"/>
    </a:accent3>
    <a:accent4>
      <a:srgbClr val="827266"/>
    </a:accent4>
    <a:accent5>
      <a:srgbClr val="AE9A7E"/>
    </a:accent5>
    <a:accent6>
      <a:srgbClr val="A8A39E"/>
    </a:accent6>
    <a:hlink>
      <a:srgbClr val="59704F"/>
    </a:hlink>
    <a:folHlink>
      <a:srgbClr val="A8A39E"/>
    </a:folHlink>
  </a:clrScheme>
</a:themeOverride>
</file>

<file path=ppt/theme/themeOverride4.xml><?xml version="1.0" encoding="utf-8"?>
<a:themeOverride xmlns:a="http://schemas.openxmlformats.org/drawingml/2006/main">
  <a:clrScheme name="Academic Literature">
    <a:dk1>
      <a:srgbClr val="514843"/>
    </a:dk1>
    <a:lt1>
      <a:srgbClr val="FFFFFF"/>
    </a:lt1>
    <a:dk2>
      <a:srgbClr val="000000"/>
    </a:dk2>
    <a:lt2>
      <a:srgbClr val="FFFFF3"/>
    </a:lt2>
    <a:accent1>
      <a:srgbClr val="514843"/>
    </a:accent1>
    <a:accent2>
      <a:srgbClr val="6D7D66"/>
    </a:accent2>
    <a:accent3>
      <a:srgbClr val="525A6A"/>
    </a:accent3>
    <a:accent4>
      <a:srgbClr val="827266"/>
    </a:accent4>
    <a:accent5>
      <a:srgbClr val="AE9A7E"/>
    </a:accent5>
    <a:accent6>
      <a:srgbClr val="A8A39E"/>
    </a:accent6>
    <a:hlink>
      <a:srgbClr val="59704F"/>
    </a:hlink>
    <a:folHlink>
      <a:srgbClr val="A8A39E"/>
    </a:folHlink>
  </a:clrScheme>
</a:themeOverride>
</file>

<file path=ppt/theme/themeOverride5.xml><?xml version="1.0" encoding="utf-8"?>
<a:themeOverride xmlns:a="http://schemas.openxmlformats.org/drawingml/2006/main">
  <a:clrScheme name="Academic Literature">
    <a:dk1>
      <a:srgbClr val="514843"/>
    </a:dk1>
    <a:lt1>
      <a:srgbClr val="FFFFFF"/>
    </a:lt1>
    <a:dk2>
      <a:srgbClr val="000000"/>
    </a:dk2>
    <a:lt2>
      <a:srgbClr val="FFFFF3"/>
    </a:lt2>
    <a:accent1>
      <a:srgbClr val="514843"/>
    </a:accent1>
    <a:accent2>
      <a:srgbClr val="6D7D66"/>
    </a:accent2>
    <a:accent3>
      <a:srgbClr val="525A6A"/>
    </a:accent3>
    <a:accent4>
      <a:srgbClr val="827266"/>
    </a:accent4>
    <a:accent5>
      <a:srgbClr val="AE9A7E"/>
    </a:accent5>
    <a:accent6>
      <a:srgbClr val="A8A39E"/>
    </a:accent6>
    <a:hlink>
      <a:srgbClr val="59704F"/>
    </a:hlink>
    <a:folHlink>
      <a:srgbClr val="A8A39E"/>
    </a:folHlink>
  </a:clrScheme>
</a:themeOverride>
</file>

<file path=ppt/theme/themeOverride6.xml><?xml version="1.0" encoding="utf-8"?>
<a:themeOverride xmlns:a="http://schemas.openxmlformats.org/drawingml/2006/main">
  <a:clrScheme name="Academic Literature">
    <a:dk1>
      <a:srgbClr val="514843"/>
    </a:dk1>
    <a:lt1>
      <a:srgbClr val="FFFFFF"/>
    </a:lt1>
    <a:dk2>
      <a:srgbClr val="000000"/>
    </a:dk2>
    <a:lt2>
      <a:srgbClr val="FFFFF3"/>
    </a:lt2>
    <a:accent1>
      <a:srgbClr val="514843"/>
    </a:accent1>
    <a:accent2>
      <a:srgbClr val="6D7D66"/>
    </a:accent2>
    <a:accent3>
      <a:srgbClr val="525A6A"/>
    </a:accent3>
    <a:accent4>
      <a:srgbClr val="827266"/>
    </a:accent4>
    <a:accent5>
      <a:srgbClr val="AE9A7E"/>
    </a:accent5>
    <a:accent6>
      <a:srgbClr val="A8A39E"/>
    </a:accent6>
    <a:hlink>
      <a:srgbClr val="59704F"/>
    </a:hlink>
    <a:folHlink>
      <a:srgbClr val="A8A39E"/>
    </a:folHlink>
  </a:clrScheme>
</a:themeOverride>
</file>

<file path=ppt/theme/themeOverride7.xml><?xml version="1.0" encoding="utf-8"?>
<a:themeOverride xmlns:a="http://schemas.openxmlformats.org/drawingml/2006/main">
  <a:clrScheme name="Academic Literature">
    <a:dk1>
      <a:srgbClr val="514843"/>
    </a:dk1>
    <a:lt1>
      <a:srgbClr val="FFFFFF"/>
    </a:lt1>
    <a:dk2>
      <a:srgbClr val="000000"/>
    </a:dk2>
    <a:lt2>
      <a:srgbClr val="FFFFF3"/>
    </a:lt2>
    <a:accent1>
      <a:srgbClr val="514843"/>
    </a:accent1>
    <a:accent2>
      <a:srgbClr val="6D7D66"/>
    </a:accent2>
    <a:accent3>
      <a:srgbClr val="525A6A"/>
    </a:accent3>
    <a:accent4>
      <a:srgbClr val="827266"/>
    </a:accent4>
    <a:accent5>
      <a:srgbClr val="AE9A7E"/>
    </a:accent5>
    <a:accent6>
      <a:srgbClr val="A8A39E"/>
    </a:accent6>
    <a:hlink>
      <a:srgbClr val="59704F"/>
    </a:hlink>
    <a:folHlink>
      <a:srgbClr val="A8A39E"/>
    </a:folHlink>
  </a:clrScheme>
</a:themeOverride>
</file>

<file path=ppt/theme/themeOverride8.xml><?xml version="1.0" encoding="utf-8"?>
<a:themeOverride xmlns:a="http://schemas.openxmlformats.org/drawingml/2006/main">
  <a:clrScheme name="Academic Literature">
    <a:dk1>
      <a:srgbClr val="514843"/>
    </a:dk1>
    <a:lt1>
      <a:srgbClr val="FFFFFF"/>
    </a:lt1>
    <a:dk2>
      <a:srgbClr val="000000"/>
    </a:dk2>
    <a:lt2>
      <a:srgbClr val="FFFFF3"/>
    </a:lt2>
    <a:accent1>
      <a:srgbClr val="514843"/>
    </a:accent1>
    <a:accent2>
      <a:srgbClr val="6D7D66"/>
    </a:accent2>
    <a:accent3>
      <a:srgbClr val="525A6A"/>
    </a:accent3>
    <a:accent4>
      <a:srgbClr val="827266"/>
    </a:accent4>
    <a:accent5>
      <a:srgbClr val="AE9A7E"/>
    </a:accent5>
    <a:accent6>
      <a:srgbClr val="A8A39E"/>
    </a:accent6>
    <a:hlink>
      <a:srgbClr val="59704F"/>
    </a:hlink>
    <a:folHlink>
      <a:srgbClr val="A8A39E"/>
    </a:folHlink>
  </a:clrScheme>
</a:themeOverride>
</file>

<file path=ppt/theme/themeOverride9.xml><?xml version="1.0" encoding="utf-8"?>
<a:themeOverride xmlns:a="http://schemas.openxmlformats.org/drawingml/2006/main">
  <a:clrScheme name="Academic Literature">
    <a:dk1>
      <a:srgbClr val="514843"/>
    </a:dk1>
    <a:lt1>
      <a:srgbClr val="FFFFFF"/>
    </a:lt1>
    <a:dk2>
      <a:srgbClr val="000000"/>
    </a:dk2>
    <a:lt2>
      <a:srgbClr val="FFFFF3"/>
    </a:lt2>
    <a:accent1>
      <a:srgbClr val="514843"/>
    </a:accent1>
    <a:accent2>
      <a:srgbClr val="6D7D66"/>
    </a:accent2>
    <a:accent3>
      <a:srgbClr val="525A6A"/>
    </a:accent3>
    <a:accent4>
      <a:srgbClr val="827266"/>
    </a:accent4>
    <a:accent5>
      <a:srgbClr val="AE9A7E"/>
    </a:accent5>
    <a:accent6>
      <a:srgbClr val="A8A39E"/>
    </a:accent6>
    <a:hlink>
      <a:srgbClr val="59704F"/>
    </a:hlink>
    <a:folHlink>
      <a:srgbClr val="A8A39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225</Words>
  <Application>Microsoft Office PowerPoint</Application>
  <PresentationFormat>Panorámica</PresentationFormat>
  <Paragraphs>54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Euphemia</vt:lpstr>
      <vt:lpstr>Plantagenet Cherokee</vt:lpstr>
      <vt:lpstr>Wingdings</vt:lpstr>
      <vt:lpstr>Literatura académica 16 × 9</vt:lpstr>
      <vt:lpstr>Algoritmo k-means</vt:lpstr>
      <vt:lpstr>Índice de contenido</vt:lpstr>
      <vt:lpstr>Descripción e Historia.</vt:lpstr>
      <vt:lpstr>El algoritmo.</vt:lpstr>
      <vt:lpstr> Proceso de aplicación del agrupamiento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Aplicaciones del algoritmo.</vt:lpstr>
      <vt:lpstr>Algoritmo k-means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Argente Micó</dc:creator>
  <cp:lastModifiedBy>Jose Lluch</cp:lastModifiedBy>
  <cp:revision>30</cp:revision>
  <dcterms:created xsi:type="dcterms:W3CDTF">2018-04-19T07:24:22Z</dcterms:created>
  <dcterms:modified xsi:type="dcterms:W3CDTF">2018-04-19T11:13:27Z</dcterms:modified>
</cp:coreProperties>
</file>