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024A-B331-4512-8A00-C3488B103C44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4F1-03DB-43B7-A7E2-91722203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35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024A-B331-4512-8A00-C3488B103C44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4F1-03DB-43B7-A7E2-91722203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1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024A-B331-4512-8A00-C3488B103C44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4F1-03DB-43B7-A7E2-91722203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521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024A-B331-4512-8A00-C3488B103C44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4F1-03DB-43B7-A7E2-91722203C932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552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024A-B331-4512-8A00-C3488B103C44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4F1-03DB-43B7-A7E2-91722203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678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024A-B331-4512-8A00-C3488B103C44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4F1-03DB-43B7-A7E2-91722203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253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024A-B331-4512-8A00-C3488B103C44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4F1-03DB-43B7-A7E2-91722203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72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024A-B331-4512-8A00-C3488B103C44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4F1-03DB-43B7-A7E2-91722203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62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024A-B331-4512-8A00-C3488B103C44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4F1-03DB-43B7-A7E2-91722203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43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024A-B331-4512-8A00-C3488B103C44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4F1-03DB-43B7-A7E2-91722203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34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024A-B331-4512-8A00-C3488B103C44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4F1-03DB-43B7-A7E2-91722203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2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024A-B331-4512-8A00-C3488B103C44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4F1-03DB-43B7-A7E2-91722203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828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024A-B331-4512-8A00-C3488B103C44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4F1-03DB-43B7-A7E2-91722203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6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024A-B331-4512-8A00-C3488B103C44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4F1-03DB-43B7-A7E2-91722203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39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024A-B331-4512-8A00-C3488B103C44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4F1-03DB-43B7-A7E2-91722203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6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024A-B331-4512-8A00-C3488B103C44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4F1-03DB-43B7-A7E2-91722203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69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024A-B331-4512-8A00-C3488B103C44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4F1-03DB-43B7-A7E2-91722203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88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B4024A-B331-4512-8A00-C3488B103C44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94F1-03DB-43B7-A7E2-91722203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089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574DF77-41C1-4986-86F1-E59B3B4EDE93}"/>
              </a:ext>
            </a:extLst>
          </p:cNvPr>
          <p:cNvSpPr txBox="1"/>
          <p:nvPr/>
        </p:nvSpPr>
        <p:spPr>
          <a:xfrm>
            <a:off x="1951892" y="457200"/>
            <a:ext cx="707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3.1 – Proceso de aplicación del agrupamiento</a:t>
            </a:r>
          </a:p>
        </p:txBody>
      </p:sp>
      <p:pic>
        <p:nvPicPr>
          <p:cNvPr id="5" name="Imagen 4" descr="Ejemplo Numerico">
            <a:extLst>
              <a:ext uri="{FF2B5EF4-FFF2-40B4-BE49-F238E27FC236}">
                <a16:creationId xmlns:a16="http://schemas.microsoft.com/office/drawing/2014/main" id="{729DC6FA-BC7E-43A2-A659-5A41CB06D9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522" y="1385960"/>
            <a:ext cx="5996354" cy="4830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47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574DF77-41C1-4986-86F1-E59B3B4EDE93}"/>
              </a:ext>
            </a:extLst>
          </p:cNvPr>
          <p:cNvSpPr txBox="1"/>
          <p:nvPr/>
        </p:nvSpPr>
        <p:spPr>
          <a:xfrm>
            <a:off x="1951892" y="457200"/>
            <a:ext cx="707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3.1 – Proceso de aplicación del agrupamiento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6893B1E-58BB-4C3F-B42F-D028F4B181B1}"/>
              </a:ext>
            </a:extLst>
          </p:cNvPr>
          <p:cNvSpPr txBox="1"/>
          <p:nvPr/>
        </p:nvSpPr>
        <p:spPr>
          <a:xfrm>
            <a:off x="1327272" y="2127739"/>
            <a:ext cx="272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Medicina Peso Índice PH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9E37FE7-1BFA-40F8-910A-755D5F9E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21" y="2902560"/>
            <a:ext cx="2075718" cy="2312062"/>
          </a:xfrm>
          <a:prstGeom prst="rect">
            <a:avLst/>
          </a:prstGeom>
        </p:spPr>
      </p:pic>
      <p:pic>
        <p:nvPicPr>
          <p:cNvPr id="6" name="Imagen 5" descr="Ejemplo Numerico">
            <a:extLst>
              <a:ext uri="{FF2B5EF4-FFF2-40B4-BE49-F238E27FC236}">
                <a16:creationId xmlns:a16="http://schemas.microsoft.com/office/drawing/2014/main" id="{E6D1D5EA-0C41-4CB4-9B0F-7ECE207D20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208" y="2426951"/>
            <a:ext cx="4541812" cy="3263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08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574DF77-41C1-4986-86F1-E59B3B4EDE93}"/>
              </a:ext>
            </a:extLst>
          </p:cNvPr>
          <p:cNvSpPr txBox="1"/>
          <p:nvPr/>
        </p:nvSpPr>
        <p:spPr>
          <a:xfrm>
            <a:off x="1951892" y="457200"/>
            <a:ext cx="707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3.1 – Proceso de aplicación del agrupamiento</a:t>
            </a:r>
          </a:p>
        </p:txBody>
      </p:sp>
      <p:pic>
        <p:nvPicPr>
          <p:cNvPr id="7" name="Imagen 6" descr="Ejemplo Numerico">
            <a:extLst>
              <a:ext uri="{FF2B5EF4-FFF2-40B4-BE49-F238E27FC236}">
                <a16:creationId xmlns:a16="http://schemas.microsoft.com/office/drawing/2014/main" id="{2609F1FE-1B70-410E-A043-DF7A07ACD6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61" y="2118946"/>
            <a:ext cx="4783015" cy="3479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0DF2F25-A169-4C5D-9928-90066635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601" y="2399038"/>
            <a:ext cx="3145814" cy="9696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112FD47-1E0E-4ADD-8F8F-1067D02D0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601" y="4238869"/>
            <a:ext cx="2319337" cy="9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4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574DF77-41C1-4986-86F1-E59B3B4EDE93}"/>
              </a:ext>
            </a:extLst>
          </p:cNvPr>
          <p:cNvSpPr txBox="1"/>
          <p:nvPr/>
        </p:nvSpPr>
        <p:spPr>
          <a:xfrm>
            <a:off x="1951892" y="457200"/>
            <a:ext cx="707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3.1 – Proceso de aplicación del agrupamiento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8C847FC-2672-41BF-9C47-37DB219E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57" y="3017044"/>
            <a:ext cx="3135146" cy="823912"/>
          </a:xfrm>
          <a:prstGeom prst="rect">
            <a:avLst/>
          </a:prstGeom>
        </p:spPr>
      </p:pic>
      <p:pic>
        <p:nvPicPr>
          <p:cNvPr id="8" name="Imagen 7" descr="Ejemplo Numerico">
            <a:extLst>
              <a:ext uri="{FF2B5EF4-FFF2-40B4-BE49-F238E27FC236}">
                <a16:creationId xmlns:a16="http://schemas.microsoft.com/office/drawing/2014/main" id="{B468728C-51F1-4811-BA23-5BF71EA3F2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516" y="1855176"/>
            <a:ext cx="5230837" cy="3680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924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574DF77-41C1-4986-86F1-E59B3B4EDE93}"/>
              </a:ext>
            </a:extLst>
          </p:cNvPr>
          <p:cNvSpPr txBox="1"/>
          <p:nvPr/>
        </p:nvSpPr>
        <p:spPr>
          <a:xfrm>
            <a:off x="1951892" y="457200"/>
            <a:ext cx="707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3.1 – Proceso de aplicación del agrupamiento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DB9439-ED72-4D5F-AF2C-82075A366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77" y="1790701"/>
            <a:ext cx="3621758" cy="9785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0F67E2A-6A27-40B2-A4F4-954DC32AD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77" y="3388703"/>
            <a:ext cx="2291447" cy="9785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2EE9869-789E-40CE-9286-BF54B93C9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77" y="4986705"/>
            <a:ext cx="5118222" cy="876300"/>
          </a:xfrm>
          <a:prstGeom prst="rect">
            <a:avLst/>
          </a:prstGeom>
        </p:spPr>
      </p:pic>
      <p:pic>
        <p:nvPicPr>
          <p:cNvPr id="9" name="Imagen 8" descr="Ejemplo Numerico">
            <a:extLst>
              <a:ext uri="{FF2B5EF4-FFF2-40B4-BE49-F238E27FC236}">
                <a16:creationId xmlns:a16="http://schemas.microsoft.com/office/drawing/2014/main" id="{16D6FAE9-DA01-497C-B970-24B3BF544AE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4" y="1843454"/>
            <a:ext cx="5229225" cy="3581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843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574DF77-41C1-4986-86F1-E59B3B4EDE93}"/>
              </a:ext>
            </a:extLst>
          </p:cNvPr>
          <p:cNvSpPr txBox="1"/>
          <p:nvPr/>
        </p:nvSpPr>
        <p:spPr>
          <a:xfrm>
            <a:off x="1951892" y="457200"/>
            <a:ext cx="707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3.1 – Proceso de aplicación del agrupamiento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25A2923-E659-47C6-98DD-CBFA60C00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790" y="2214563"/>
            <a:ext cx="3293120" cy="9096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CC2DB89-0176-4021-B54F-079EF33D4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896" y="4127698"/>
            <a:ext cx="2381250" cy="96738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0502FC8-891E-497F-B382-CA07805F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555" y="4116571"/>
            <a:ext cx="2291447" cy="97851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6F7D337-4114-406E-89F7-9F7602D41A12}"/>
              </a:ext>
            </a:extLst>
          </p:cNvPr>
          <p:cNvSpPr txBox="1"/>
          <p:nvPr/>
        </p:nvSpPr>
        <p:spPr>
          <a:xfrm>
            <a:off x="5436908" y="4344216"/>
            <a:ext cx="512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6864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574DF77-41C1-4986-86F1-E59B3B4EDE93}"/>
              </a:ext>
            </a:extLst>
          </p:cNvPr>
          <p:cNvSpPr txBox="1"/>
          <p:nvPr/>
        </p:nvSpPr>
        <p:spPr>
          <a:xfrm>
            <a:off x="1951892" y="457200"/>
            <a:ext cx="707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3.2 – Heurística para decidir los centroides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2732B73-79D0-4C41-87E8-DB3E50F8C367}"/>
              </a:ext>
            </a:extLst>
          </p:cNvPr>
          <p:cNvSpPr/>
          <p:nvPr/>
        </p:nvSpPr>
        <p:spPr>
          <a:xfrm>
            <a:off x="1213338" y="2984988"/>
            <a:ext cx="2356339" cy="12924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2 alternativas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7260EEF-9E8B-440B-93D4-677776831701}"/>
              </a:ext>
            </a:extLst>
          </p:cNvPr>
          <p:cNvSpPr/>
          <p:nvPr/>
        </p:nvSpPr>
        <p:spPr>
          <a:xfrm>
            <a:off x="6286499" y="1980468"/>
            <a:ext cx="2927839" cy="13276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K elementos aleatorios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04F5C40-A4C4-47EC-9F42-B22D10DF1826}"/>
              </a:ext>
            </a:extLst>
          </p:cNvPr>
          <p:cNvSpPr/>
          <p:nvPr/>
        </p:nvSpPr>
        <p:spPr>
          <a:xfrm>
            <a:off x="6286499" y="4100147"/>
            <a:ext cx="2927839" cy="13276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Primeros K elementos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1144BEBB-A32A-4437-88CA-EA77F573EE3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3569677" y="2644287"/>
            <a:ext cx="2716822" cy="986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EAFAA471-0F85-4F49-91AC-7268C526439D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3569677" y="3631223"/>
            <a:ext cx="2716822" cy="1132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35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574DF77-41C1-4986-86F1-E59B3B4EDE93}"/>
              </a:ext>
            </a:extLst>
          </p:cNvPr>
          <p:cNvSpPr txBox="1"/>
          <p:nvPr/>
        </p:nvSpPr>
        <p:spPr>
          <a:xfrm>
            <a:off x="1951892" y="457200"/>
            <a:ext cx="707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3.3 – Variaciones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EAAB73C-171D-4B94-844A-0F76E0CDB355}"/>
              </a:ext>
            </a:extLst>
          </p:cNvPr>
          <p:cNvSpPr txBox="1"/>
          <p:nvPr/>
        </p:nvSpPr>
        <p:spPr>
          <a:xfrm>
            <a:off x="2066193" y="1441938"/>
            <a:ext cx="437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Problema: elección de los centroides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7288099-28C0-4DC7-A9B4-1B7B9A9851C9}"/>
              </a:ext>
            </a:extLst>
          </p:cNvPr>
          <p:cNvSpPr txBox="1"/>
          <p:nvPr/>
        </p:nvSpPr>
        <p:spPr>
          <a:xfrm>
            <a:off x="2066193" y="2149677"/>
            <a:ext cx="294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Alternativa: k-</a:t>
            </a:r>
            <a:r>
              <a:rPr lang="es-ES" dirty="0" err="1"/>
              <a:t>means</a:t>
            </a:r>
            <a:r>
              <a:rPr lang="es-ES" dirty="0"/>
              <a:t>++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602A16D-6524-4F2F-8A66-8E95CC5485A5}"/>
              </a:ext>
            </a:extLst>
          </p:cNvPr>
          <p:cNvSpPr/>
          <p:nvPr/>
        </p:nvSpPr>
        <p:spPr>
          <a:xfrm>
            <a:off x="2417884" y="3130062"/>
            <a:ext cx="7236069" cy="31959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s-ES" b="1" dirty="0"/>
              <a:t>Escoger entre los puntos datos aleatoriamente.</a:t>
            </a:r>
          </a:p>
          <a:p>
            <a:pPr marL="342900" indent="-342900" algn="ctr">
              <a:buAutoNum type="arabicPeriod"/>
            </a:pPr>
            <a:endParaRPr lang="es-ES" b="1" dirty="0"/>
          </a:p>
          <a:p>
            <a:pPr marL="342900" indent="-342900" algn="ctr">
              <a:buAutoNum type="arabicPeriod"/>
            </a:pPr>
            <a:r>
              <a:rPr lang="es-ES" b="1" dirty="0"/>
              <a:t>Para cada punto, calcular D(x).</a:t>
            </a:r>
          </a:p>
          <a:p>
            <a:pPr marL="342900" indent="-342900" algn="ctr">
              <a:buAutoNum type="arabicPeriod"/>
            </a:pPr>
            <a:endParaRPr lang="es-ES" b="1" dirty="0"/>
          </a:p>
          <a:p>
            <a:pPr marL="342900" indent="-342900" algn="ctr">
              <a:buAutoNum type="arabicPeriod"/>
            </a:pPr>
            <a:r>
              <a:rPr lang="es-ES" b="1" dirty="0"/>
              <a:t>Escoger nuevo punto como nuevo centro (Distribución de probabilidad ponderada).</a:t>
            </a:r>
          </a:p>
          <a:p>
            <a:pPr marL="342900" indent="-342900" algn="ctr">
              <a:buAutoNum type="arabicPeriod"/>
            </a:pPr>
            <a:endParaRPr lang="es-ES" b="1" dirty="0"/>
          </a:p>
          <a:p>
            <a:pPr marL="342900" indent="-342900" algn="ctr">
              <a:buAutoNum type="arabicPeriod"/>
            </a:pPr>
            <a:r>
              <a:rPr lang="es-ES" b="1" dirty="0"/>
              <a:t>Repetir 2 y 3.</a:t>
            </a:r>
          </a:p>
          <a:p>
            <a:pPr marL="342900" indent="-342900" algn="ctr">
              <a:buAutoNum type="arabicPeriod"/>
            </a:pPr>
            <a:endParaRPr lang="es-ES" b="1" dirty="0"/>
          </a:p>
          <a:p>
            <a:pPr marL="342900" indent="-342900" algn="ctr">
              <a:buAutoNum type="arabicPeriod"/>
            </a:pPr>
            <a:r>
              <a:rPr lang="es-ES" b="1" dirty="0"/>
              <a:t>Continuar con k-</a:t>
            </a:r>
            <a:r>
              <a:rPr lang="es-ES" b="1" dirty="0" err="1"/>
              <a:t>means</a:t>
            </a:r>
            <a:r>
              <a:rPr lang="es-ES" b="1" dirty="0"/>
              <a:t> estándar.</a:t>
            </a:r>
          </a:p>
        </p:txBody>
      </p:sp>
    </p:spTree>
    <p:extLst>
      <p:ext uri="{BB962C8B-B14F-4D97-AF65-F5344CB8AC3E}">
        <p14:creationId xmlns:p14="http://schemas.microsoft.com/office/powerpoint/2010/main" val="2785351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113</Words>
  <Application>Microsoft Office PowerPoint</Application>
  <PresentationFormat>Panorámica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Argente Micó</dc:creator>
  <cp:lastModifiedBy>Javier Argente Micó</cp:lastModifiedBy>
  <cp:revision>23</cp:revision>
  <dcterms:created xsi:type="dcterms:W3CDTF">2018-04-19T07:24:22Z</dcterms:created>
  <dcterms:modified xsi:type="dcterms:W3CDTF">2018-04-19T09:33:44Z</dcterms:modified>
</cp:coreProperties>
</file>