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85" r:id="rId10"/>
    <p:sldId id="288" r:id="rId11"/>
    <p:sldId id="289" r:id="rId12"/>
    <p:sldId id="258" r:id="rId13"/>
    <p:sldId id="272" r:id="rId14"/>
    <p:sldId id="273" r:id="rId15"/>
    <p:sldId id="264" r:id="rId16"/>
    <p:sldId id="274" r:id="rId17"/>
    <p:sldId id="275" r:id="rId18"/>
    <p:sldId id="278" r:id="rId19"/>
    <p:sldId id="276" r:id="rId20"/>
    <p:sldId id="277" r:id="rId21"/>
    <p:sldId id="279" r:id="rId22"/>
    <p:sldId id="281" r:id="rId23"/>
    <p:sldId id="290" r:id="rId24"/>
    <p:sldId id="294" r:id="rId25"/>
    <p:sldId id="295" r:id="rId26"/>
    <p:sldId id="296" r:id="rId27"/>
    <p:sldId id="280" r:id="rId28"/>
    <p:sldId id="282" r:id="rId29"/>
    <p:sldId id="287" r:id="rId30"/>
    <p:sldId id="291" r:id="rId31"/>
    <p:sldId id="292" r:id="rId32"/>
    <p:sldId id="293" r:id="rId33"/>
    <p:sldId id="283" r:id="rId34"/>
    <p:sldId id="286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BCB9-C0B2-4A3D-81CF-34285A9D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10159-07AC-41DA-B981-E61E0C2B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A030B-A0D4-466B-9E3E-39AD50D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FD1D5-0326-40B5-A9CE-C7D84093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C4D53-85C5-4912-8DE4-69E0EA6F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9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0B4D-FAC9-4BED-80F2-C8E27A22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91836-BC3C-465C-BAEB-55D97D65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7B0B-A4D9-4995-8291-F15B0063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E55B3-983F-401B-BEC8-BBEEAA84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72017-D37C-46AB-9EE3-53D725F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29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29152-E6C4-4834-BE1E-33CA7BA6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9FB500-CA5D-49D1-A0BF-AC3B9AFA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6C7D6-50B0-4AC4-8BEB-DAFDCA8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8F2ED-87F2-4089-B843-3D84D3D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31724-5699-4FBA-AE7C-327DCB3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22F3-A7CF-4206-A5D7-9DF9F701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D9633-9410-44D2-BF17-BCD61B1E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4E41D-050E-4AD8-B7BD-1B327EC4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34E51-6164-4CCD-8716-B4285B6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A9CC2-4A5D-4AED-8192-340E738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2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210F-01F8-4FBA-BEE0-F2B4AE03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28E1A-E162-46D8-873A-12FF236F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F3C4B-C983-443B-9D2E-4C37D2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BA6DA-8CAA-4F23-9C99-F7A58DA4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6D3FD-C0AB-4F59-8219-1A5A4B9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9F32-C011-4B70-AEB6-2DA7F47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D9E73-AD3F-40FF-8300-E78417B87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9C2F7-EA30-469C-AAC3-7F4C7885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6E31E-BE8A-45A5-8911-D04187C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E2992-EC51-4FB4-9BA6-3DCEAA6B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EA229-1E3A-4C8F-ADCF-4D55471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8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9335-16F4-440B-83EC-522ED924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D09CD-9E3A-43D3-B622-D0EBFB0F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B95A7-49A9-47E1-BBF3-ABBD5E0B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B646F3-63C2-4F8F-8779-7D549947B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D503A-9C84-4321-8737-CCC631FE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3A252-F58B-4454-BF3D-B63B62B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3AFEF4-364C-4991-A20C-5F29A61F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C18BCD-590F-4872-B341-AADFA14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3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22EB-A864-44EC-B5BF-2FD3715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64AE54-E919-4B71-B97C-5D680CDA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8835D-46B5-46F7-AF30-1D8C4557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EAC273-EDCE-4337-A8E3-B61AEC51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BF8DB0-A6F0-44EE-991B-54D33B26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6E97E-06FA-4BB1-8449-24F7266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D5F85-7EF5-47A5-BCAF-5FB0B95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9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E1F23-11C1-4B09-AF2A-744DB4C2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9BC2C-E808-4506-8E85-28E603FD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770E5-9586-432E-942C-0B4C7069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921C7-AF66-4A98-AEB5-43A094F4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8CE72-83FC-425D-B8EC-6D2A34D2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13EFF-3285-474D-B822-73711962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7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26DE-FC23-4A31-AE97-27B3B060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7AE0DD-1DD0-40C9-BFE1-114D3233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A3605-8D1B-4227-97DC-6E048102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9AB9A-FF60-449A-9020-1657160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2E996-54AD-4500-A329-2F41883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74C6B-6BF3-4381-87BE-3C9B5644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9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DFD42F-BB83-4943-B614-6D10CEE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28DF5-EBF5-40A5-89C8-674AFB79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E31B2-3460-43D2-9169-2CC52961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F126-63EA-4B82-BA20-396E369DBACB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4E125-D08E-4CFA-9878-5D90E1D0D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71F97-D0C4-4675-A101-37E3DFF8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3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73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7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5.sv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9.png"/><Relationship Id="rId10" Type="http://schemas.openxmlformats.org/officeDocument/2006/relationships/image" Target="../media/image26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2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Forma&#10;&#10;Descripción generada automáticamente">
            <a:extLst>
              <a:ext uri="{FF2B5EF4-FFF2-40B4-BE49-F238E27FC236}">
                <a16:creationId xmlns:a16="http://schemas.microsoft.com/office/drawing/2014/main" id="{E6F465DE-4AAC-4A03-ACA0-17CB8B1C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1" y="5518672"/>
            <a:ext cx="1228578" cy="11716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0E6FC5-0756-4FF8-8841-4101A46D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71" y="5416062"/>
            <a:ext cx="1441938" cy="14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915D35F1-F2E1-4C2C-B388-13A4F0A77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Operator Approach to epidemic systems:</a:t>
            </a:r>
            <a:br>
              <a:rPr lang="en-US" sz="4000" dirty="0"/>
            </a:br>
            <a:r>
              <a:rPr lang="en-US" sz="4000" dirty="0"/>
              <a:t>Part  I. Single node dynamics on models of few variables</a:t>
            </a:r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E3B59812-5DD3-452A-AF24-F0AAD38D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José Alejandro Rojas Venegas</a:t>
            </a:r>
          </a:p>
          <a:p>
            <a:r>
              <a:rPr lang="es-MX" dirty="0"/>
              <a:t>Grupo de </a:t>
            </a:r>
            <a:r>
              <a:rPr lang="es-MX" dirty="0" err="1"/>
              <a:t>Sociofísica</a:t>
            </a:r>
            <a:r>
              <a:rPr lang="es-MX" dirty="0"/>
              <a:t> y </a:t>
            </a:r>
            <a:r>
              <a:rPr lang="es-MX" dirty="0" err="1"/>
              <a:t>Econofísica</a:t>
            </a:r>
            <a:endParaRPr lang="es-MX" dirty="0"/>
          </a:p>
          <a:p>
            <a:r>
              <a:rPr lang="es-CO" dirty="0"/>
              <a:t>Departamento de Física, Facultad de Ciencias</a:t>
            </a:r>
          </a:p>
          <a:p>
            <a:r>
              <a:rPr lang="es-CO" dirty="0"/>
              <a:t>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274708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5827-4AE1-4225-8C35-10B2703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operator notation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EAF8B07-32BE-49AF-84A6-571A77A351EC}"/>
              </a:ext>
            </a:extLst>
          </p:cNvPr>
          <p:cNvCxnSpPr>
            <a:cxnSpLocks/>
          </p:cNvCxnSpPr>
          <p:nvPr/>
        </p:nvCxnSpPr>
        <p:spPr>
          <a:xfrm>
            <a:off x="2835965" y="2825275"/>
            <a:ext cx="0" cy="178648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33A5C57-24C5-4D72-A0B7-FCC5EE76D5DB}"/>
              </a:ext>
            </a:extLst>
          </p:cNvPr>
          <p:cNvSpPr txBox="1"/>
          <p:nvPr/>
        </p:nvSpPr>
        <p:spPr>
          <a:xfrm>
            <a:off x="551621" y="4738723"/>
            <a:ext cx="4280452" cy="6463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Ahora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nuestra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cantidad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interés</a:t>
            </a:r>
            <a:r>
              <a:rPr lang="en-US" dirty="0">
                <a:latin typeface="+mj-lt"/>
              </a:rPr>
              <a:t> es </a:t>
            </a:r>
            <a:r>
              <a:rPr lang="en-US" dirty="0" err="1">
                <a:latin typeface="+mj-lt"/>
              </a:rPr>
              <a:t>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cambio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estado</a:t>
            </a:r>
            <a:r>
              <a:rPr lang="en-US" dirty="0">
                <a:latin typeface="+mj-lt"/>
              </a:rPr>
              <a:t> phi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tiempo</a:t>
            </a:r>
            <a:r>
              <a:rPr lang="en-US" dirty="0">
                <a:latin typeface="+mj-lt"/>
              </a:rPr>
              <a:t>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4A69C-0F17-4747-B3EC-F046B9C8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0" y="1872044"/>
            <a:ext cx="1507435" cy="9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D3CDCE1-7A3C-41E3-BF3B-ABF16230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74" y="2155547"/>
            <a:ext cx="995364" cy="49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5041837-B815-4B73-BB97-6F99E3179E25}"/>
              </a:ext>
            </a:extLst>
          </p:cNvPr>
          <p:cNvCxnSpPr>
            <a:cxnSpLocks/>
          </p:cNvCxnSpPr>
          <p:nvPr/>
        </p:nvCxnSpPr>
        <p:spPr>
          <a:xfrm>
            <a:off x="5280992" y="2348659"/>
            <a:ext cx="10270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68E940D-F665-4850-8A68-98B0767D58E3}"/>
              </a:ext>
            </a:extLst>
          </p:cNvPr>
          <p:cNvSpPr txBox="1"/>
          <p:nvPr/>
        </p:nvSpPr>
        <p:spPr>
          <a:xfrm>
            <a:off x="6455464" y="1941250"/>
            <a:ext cx="4280452" cy="92333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La </a:t>
            </a:r>
            <a:r>
              <a:rPr lang="en-US" dirty="0" err="1">
                <a:latin typeface="+mj-lt"/>
              </a:rPr>
              <a:t>dinámica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está</a:t>
            </a:r>
            <a:r>
              <a:rPr lang="en-US" dirty="0">
                <a:latin typeface="+mj-lt"/>
              </a:rPr>
              <a:t> dada por un </a:t>
            </a:r>
            <a:r>
              <a:rPr lang="en-US" dirty="0" err="1">
                <a:latin typeface="+mj-lt"/>
              </a:rPr>
              <a:t>operador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Hamiltoniano</a:t>
            </a:r>
            <a:r>
              <a:rPr lang="en-US" dirty="0">
                <a:latin typeface="+mj-lt"/>
              </a:rPr>
              <a:t> que describe </a:t>
            </a:r>
            <a:r>
              <a:rPr lang="en-US" dirty="0" err="1">
                <a:latin typeface="+mj-lt"/>
              </a:rPr>
              <a:t>unívocamente</a:t>
            </a:r>
            <a:r>
              <a:rPr lang="en-US" dirty="0">
                <a:latin typeface="+mj-lt"/>
              </a:rPr>
              <a:t> las </a:t>
            </a:r>
            <a:r>
              <a:rPr lang="en-US" dirty="0" err="1">
                <a:latin typeface="+mj-lt"/>
              </a:rPr>
              <a:t>transiciones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sistema</a:t>
            </a:r>
            <a:endParaRPr lang="en-US" dirty="0">
              <a:latin typeface="+mj-lt"/>
            </a:endParaRP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D7659A30-29BE-41FB-B47A-3C24B2E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030" y="4107828"/>
            <a:ext cx="4499320" cy="127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770FE5C-F15F-49E4-BCC8-48CA5FBE00F1}"/>
              </a:ext>
            </a:extLst>
          </p:cNvPr>
          <p:cNvCxnSpPr>
            <a:cxnSpLocks/>
          </p:cNvCxnSpPr>
          <p:nvPr/>
        </p:nvCxnSpPr>
        <p:spPr>
          <a:xfrm flipH="1">
            <a:off x="8595690" y="3048001"/>
            <a:ext cx="1" cy="94542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AF622AB-E381-48BA-876C-D12FFD4C2B63}"/>
              </a:ext>
            </a:extLst>
          </p:cNvPr>
          <p:cNvSpPr txBox="1"/>
          <p:nvPr/>
        </p:nvSpPr>
        <p:spPr>
          <a:xfrm>
            <a:off x="6308035" y="5569546"/>
            <a:ext cx="4280452" cy="923330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Los </a:t>
            </a:r>
            <a:r>
              <a:rPr lang="en-US" dirty="0" err="1">
                <a:latin typeface="+mj-lt"/>
              </a:rPr>
              <a:t>operadores</a:t>
            </a:r>
            <a:r>
              <a:rPr lang="en-US" dirty="0">
                <a:latin typeface="+mj-lt"/>
              </a:rPr>
              <a:t> a y a </a:t>
            </a:r>
            <a:r>
              <a:rPr lang="en-US" dirty="0" err="1">
                <a:latin typeface="+mj-lt"/>
              </a:rPr>
              <a:t>daga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sobre</a:t>
            </a:r>
            <a:r>
              <a:rPr lang="en-US" dirty="0">
                <a:latin typeface="+mj-lt"/>
              </a:rPr>
              <a:t> los </a:t>
            </a:r>
            <a:r>
              <a:rPr lang="en-US" dirty="0" err="1">
                <a:latin typeface="+mj-lt"/>
              </a:rPr>
              <a:t>estados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susceptibles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mientras</a:t>
            </a:r>
            <a:r>
              <a:rPr lang="en-US" dirty="0">
                <a:latin typeface="+mj-lt"/>
              </a:rPr>
              <a:t> los b y b </a:t>
            </a:r>
            <a:r>
              <a:rPr lang="en-US" dirty="0" err="1">
                <a:latin typeface="+mj-lt"/>
              </a:rPr>
              <a:t>daga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sobre</a:t>
            </a:r>
            <a:r>
              <a:rPr lang="en-US" dirty="0">
                <a:latin typeface="+mj-lt"/>
              </a:rPr>
              <a:t> los </a:t>
            </a:r>
            <a:r>
              <a:rPr lang="en-US" dirty="0" err="1">
                <a:latin typeface="+mj-lt"/>
              </a:rPr>
              <a:t>infecciosos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531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5827-4AE1-4225-8C35-10B2703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operator notation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4A69C-0F17-4747-B3EC-F046B9C8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130" y="1872044"/>
            <a:ext cx="1507435" cy="9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D3CDCE1-7A3C-41E3-BF3B-ABF162308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74" y="2155547"/>
            <a:ext cx="995364" cy="49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85041837-B815-4B73-BB97-6F99E3179E25}"/>
              </a:ext>
            </a:extLst>
          </p:cNvPr>
          <p:cNvCxnSpPr>
            <a:cxnSpLocks/>
          </p:cNvCxnSpPr>
          <p:nvPr/>
        </p:nvCxnSpPr>
        <p:spPr>
          <a:xfrm>
            <a:off x="5280992" y="2348659"/>
            <a:ext cx="10270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5E8CF53-6407-4DF6-8F49-64A3C2528286}"/>
              </a:ext>
            </a:extLst>
          </p:cNvPr>
          <p:cNvCxnSpPr>
            <a:cxnSpLocks/>
          </p:cNvCxnSpPr>
          <p:nvPr/>
        </p:nvCxnSpPr>
        <p:spPr>
          <a:xfrm>
            <a:off x="5280992" y="2514311"/>
            <a:ext cx="1027043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4E9D10-7DD4-424F-8DAA-EBC524D5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189" y="2186226"/>
            <a:ext cx="4419600" cy="4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AA65543-9FB7-460B-B112-0FB3DE2D267A}"/>
              </a:ext>
            </a:extLst>
          </p:cNvPr>
          <p:cNvSpPr txBox="1"/>
          <p:nvPr/>
        </p:nvSpPr>
        <p:spPr>
          <a:xfrm>
            <a:off x="1603513" y="3429000"/>
            <a:ext cx="7375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analítica</a:t>
            </a:r>
            <a:r>
              <a:rPr lang="en-US" dirty="0"/>
              <a:t> que un </a:t>
            </a:r>
            <a:r>
              <a:rPr lang="en-US" dirty="0" err="1"/>
              <a:t>sistema</a:t>
            </a:r>
            <a:r>
              <a:rPr lang="en-US" dirty="0"/>
              <a:t> lineal.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Para </a:t>
            </a:r>
            <a:r>
              <a:rPr lang="en-US" dirty="0" err="1"/>
              <a:t>obtener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 debe </a:t>
            </a:r>
            <a:r>
              <a:rPr lang="en-US" dirty="0" err="1"/>
              <a:t>obtenerse</a:t>
            </a:r>
            <a:r>
              <a:rPr lang="en-US" dirty="0"/>
              <a:t> la </a:t>
            </a:r>
            <a:r>
              <a:rPr lang="en-US" dirty="0" err="1"/>
              <a:t>representación</a:t>
            </a:r>
            <a:r>
              <a:rPr lang="en-US" dirty="0"/>
              <a:t> </a:t>
            </a:r>
            <a:r>
              <a:rPr lang="en-US" dirty="0" err="1"/>
              <a:t>matricial</a:t>
            </a:r>
            <a:r>
              <a:rPr lang="en-US" dirty="0"/>
              <a:t> de H</a:t>
            </a:r>
          </a:p>
          <a:p>
            <a:r>
              <a:rPr lang="en-US" dirty="0"/>
              <a:t>     </a:t>
            </a:r>
            <a:r>
              <a:rPr lang="en-US" dirty="0" err="1"/>
              <a:t>mediante</a:t>
            </a:r>
            <a:r>
              <a:rPr lang="en-US" dirty="0"/>
              <a:t>: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7F74B3C2-7814-4520-8B04-D0167916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91" y="4988822"/>
            <a:ext cx="3967661" cy="58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7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form in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F9F2217-9EC8-49A5-9B4C-C8832A141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211" y="2119314"/>
            <a:ext cx="5709578" cy="63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CCEEDB8-6395-49B8-9670-90AE8304F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7" y="3574302"/>
            <a:ext cx="11144865" cy="207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09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form: Common notation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555489-84E1-4358-9BE4-C8D32B608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4968"/>
            <a:ext cx="5213471" cy="16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47DF63-DD61-4CDA-8BB9-A0D05972B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103" y="2877280"/>
            <a:ext cx="2786502" cy="143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echa: a la izquierda y derecha 2">
            <a:extLst>
              <a:ext uri="{FF2B5EF4-FFF2-40B4-BE49-F238E27FC236}">
                <a16:creationId xmlns:a16="http://schemas.microsoft.com/office/drawing/2014/main" id="{C2D04ED8-EFBE-4673-A358-D000115553D7}"/>
              </a:ext>
            </a:extLst>
          </p:cNvPr>
          <p:cNvSpPr/>
          <p:nvPr/>
        </p:nvSpPr>
        <p:spPr>
          <a:xfrm>
            <a:off x="6096000" y="3225102"/>
            <a:ext cx="1181687" cy="735037"/>
          </a:xfrm>
          <a:prstGeom prst="leftRightArrow">
            <a:avLst>
              <a:gd name="adj1" fmla="val 42345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7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89B303-7291-441D-88F6-6D6A1CB8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2006771"/>
            <a:ext cx="67246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93B7AF-9380-4F69-A71F-369DD8AE3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70520"/>
            <a:ext cx="110109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51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simulations: pre-build functions in SIS models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C06A0CD2-DE8C-4FB7-83D0-DC1E360D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3511"/>
            <a:ext cx="4676775" cy="4181475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320FF05-3B03-4102-BFE9-1143C0FB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5064"/>
            <a:ext cx="5639113" cy="20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6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evaluate exp(Q)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EBE621-E68A-4ED3-AEC6-0A5AB74F1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583" y="866614"/>
            <a:ext cx="3653526" cy="42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42724A1-3BF3-449A-85BA-BBC2079E9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53" y="1690688"/>
            <a:ext cx="5852172" cy="438912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BD6ED27-C7E2-4AE7-B11B-1F1E8D291CB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017390" y="2087055"/>
            <a:ext cx="0" cy="3308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D247D17-686B-45CE-9541-3EFAD2FC9B80}"/>
              </a:ext>
            </a:extLst>
          </p:cNvPr>
          <p:cNvSpPr txBox="1"/>
          <p:nvPr/>
        </p:nvSpPr>
        <p:spPr>
          <a:xfrm>
            <a:off x="7258929" y="2417857"/>
            <a:ext cx="351692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Q matrix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1E01EEE-63ED-4BE4-871F-6CA41A4BBF49}"/>
              </a:ext>
            </a:extLst>
          </p:cNvPr>
          <p:cNvSpPr txBox="1"/>
          <p:nvPr/>
        </p:nvSpPr>
        <p:spPr>
          <a:xfrm>
            <a:off x="7258929" y="1717723"/>
            <a:ext cx="351692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3298A87-8F74-4D60-B268-988A2CE7896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017390" y="2787189"/>
            <a:ext cx="0" cy="3308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58926E-1C76-4B70-B168-D0C6F21B885F}"/>
              </a:ext>
            </a:extLst>
          </p:cNvPr>
          <p:cNvSpPr txBox="1"/>
          <p:nvPr/>
        </p:nvSpPr>
        <p:spPr>
          <a:xfrm>
            <a:off x="7258929" y="3117991"/>
            <a:ext cx="351692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t=0 and define p(0)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04A0D0-109C-4A7D-8E2A-BBDB4935E476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9017390" y="3487323"/>
            <a:ext cx="0" cy="3308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762C360-5D3A-414E-AB2E-942201F0DA47}"/>
              </a:ext>
            </a:extLst>
          </p:cNvPr>
          <p:cNvSpPr txBox="1"/>
          <p:nvPr/>
        </p:nvSpPr>
        <p:spPr>
          <a:xfrm>
            <a:off x="7258929" y="3818125"/>
            <a:ext cx="351692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t and calculate p(0)exp(Qt)</a:t>
            </a: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E1BC9A66-DBF0-4D1C-B686-24717571DA2C}"/>
              </a:ext>
            </a:extLst>
          </p:cNvPr>
          <p:cNvSpPr/>
          <p:nvPr/>
        </p:nvSpPr>
        <p:spPr>
          <a:xfrm>
            <a:off x="9017391" y="3671668"/>
            <a:ext cx="2307101" cy="942535"/>
          </a:xfrm>
          <a:custGeom>
            <a:avLst/>
            <a:gdLst>
              <a:gd name="connsiteX0" fmla="*/ 0 w 2307101"/>
              <a:gd name="connsiteY0" fmla="*/ 534572 h 942535"/>
              <a:gd name="connsiteX1" fmla="*/ 0 w 2307101"/>
              <a:gd name="connsiteY1" fmla="*/ 942535 h 942535"/>
              <a:gd name="connsiteX2" fmla="*/ 2293034 w 2307101"/>
              <a:gd name="connsiteY2" fmla="*/ 942535 h 942535"/>
              <a:gd name="connsiteX3" fmla="*/ 2307101 w 2307101"/>
              <a:gd name="connsiteY3" fmla="*/ 0 h 942535"/>
              <a:gd name="connsiteX4" fmla="*/ 84406 w 2307101"/>
              <a:gd name="connsiteY4" fmla="*/ 0 h 94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7101" h="942535">
                <a:moveTo>
                  <a:pt x="0" y="534572"/>
                </a:moveTo>
                <a:lnTo>
                  <a:pt x="0" y="942535"/>
                </a:lnTo>
                <a:lnTo>
                  <a:pt x="2293034" y="942535"/>
                </a:lnTo>
                <a:lnTo>
                  <a:pt x="2307101" y="0"/>
                </a:lnTo>
                <a:lnTo>
                  <a:pt x="84406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A981556-496F-4CDD-931A-0AA9504FE36F}"/>
              </a:ext>
            </a:extLst>
          </p:cNvPr>
          <p:cNvCxnSpPr>
            <a:cxnSpLocks/>
          </p:cNvCxnSpPr>
          <p:nvPr/>
        </p:nvCxnSpPr>
        <p:spPr>
          <a:xfrm>
            <a:off x="9015044" y="4614203"/>
            <a:ext cx="0" cy="3308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8FC9DD2-7031-4A0D-8A5F-EBCECE5911DB}"/>
              </a:ext>
            </a:extLst>
          </p:cNvPr>
          <p:cNvSpPr txBox="1"/>
          <p:nvPr/>
        </p:nvSpPr>
        <p:spPr>
          <a:xfrm>
            <a:off x="7256583" y="4945005"/>
            <a:ext cx="3516922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392CA31-C6CD-44F6-8524-2B4790C73111}"/>
              </a:ext>
            </a:extLst>
          </p:cNvPr>
          <p:cNvSpPr txBox="1"/>
          <p:nvPr/>
        </p:nvSpPr>
        <p:spPr>
          <a:xfrm>
            <a:off x="6185374" y="5498682"/>
            <a:ext cx="5509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calculate the dynamics of a 3000x3000 matrix with only 100 points on time, one would need </a:t>
            </a:r>
            <a:r>
              <a:rPr lang="es-CO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~</a:t>
            </a:r>
            <a:r>
              <a:rPr lang="en-US" dirty="0"/>
              <a:t>3 hours.</a:t>
            </a:r>
          </a:p>
          <a:p>
            <a:r>
              <a:rPr lang="en-US" dirty="0"/>
              <a:t>Error grows as time evolves. </a:t>
            </a:r>
          </a:p>
        </p:txBody>
      </p:sp>
    </p:spTree>
    <p:extLst>
      <p:ext uri="{BB962C8B-B14F-4D97-AF65-F5344CB8AC3E}">
        <p14:creationId xmlns:p14="http://schemas.microsoft.com/office/powerpoint/2010/main" val="1607418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computing efficiency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EDA5110-5D0A-4486-821B-86541D65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166" y="3072312"/>
            <a:ext cx="4428644" cy="52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22A3048-3573-404B-A9E7-0783498B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946" y="5380842"/>
            <a:ext cx="5509084" cy="47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72D7AC-7925-453A-B0B2-450F47F2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06372"/>
            <a:ext cx="10073148" cy="31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A645D7F-F1A7-42B0-BDAB-449AACE01C86}"/>
              </a:ext>
            </a:extLst>
          </p:cNvPr>
          <p:cNvSpPr txBox="1"/>
          <p:nvPr/>
        </p:nvSpPr>
        <p:spPr>
          <a:xfrm>
            <a:off x="784505" y="1629198"/>
            <a:ext cx="550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 </a:t>
            </a:r>
            <a:r>
              <a:rPr lang="es-MX" dirty="0" err="1"/>
              <a:t>this</a:t>
            </a:r>
            <a:r>
              <a:rPr lang="es-MX" dirty="0"/>
              <a:t> Master </a:t>
            </a:r>
            <a:r>
              <a:rPr lang="es-MX" dirty="0" err="1"/>
              <a:t>Equation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Markovian</a:t>
            </a:r>
            <a:r>
              <a:rPr lang="es-MX" dirty="0"/>
              <a:t>: </a:t>
            </a:r>
            <a:endParaRPr lang="en-US" dirty="0"/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C5EED10-35CD-4AE3-AE64-A358478BD6A5}"/>
              </a:ext>
            </a:extLst>
          </p:cNvPr>
          <p:cNvCxnSpPr/>
          <p:nvPr/>
        </p:nvCxnSpPr>
        <p:spPr>
          <a:xfrm>
            <a:off x="1693488" y="4412975"/>
            <a:ext cx="76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45782FE-D573-476D-87B4-EAF2534F5085}"/>
              </a:ext>
            </a:extLst>
          </p:cNvPr>
          <p:cNvCxnSpPr/>
          <p:nvPr/>
        </p:nvCxnSpPr>
        <p:spPr>
          <a:xfrm>
            <a:off x="3539291" y="4240696"/>
            <a:ext cx="0" cy="344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257CFF17-A729-4DE7-B83A-7D65CED8EF80}"/>
              </a:ext>
            </a:extLst>
          </p:cNvPr>
          <p:cNvSpPr txBox="1"/>
          <p:nvPr/>
        </p:nvSpPr>
        <p:spPr>
          <a:xfrm>
            <a:off x="3289166" y="385638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17D6D4F-738D-4073-B7D8-0165E461D59C}"/>
              </a:ext>
            </a:extLst>
          </p:cNvPr>
          <p:cNvSpPr txBox="1"/>
          <p:nvPr/>
        </p:nvSpPr>
        <p:spPr>
          <a:xfrm>
            <a:off x="3289166" y="4676398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t’=t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3618A07-4D25-4F24-8142-E442182CED74}"/>
              </a:ext>
            </a:extLst>
          </p:cNvPr>
          <p:cNvCxnSpPr/>
          <p:nvPr/>
        </p:nvCxnSpPr>
        <p:spPr>
          <a:xfrm>
            <a:off x="4817228" y="4240696"/>
            <a:ext cx="0" cy="344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859F076-DA44-4E0B-8184-29E40FE2FFD3}"/>
              </a:ext>
            </a:extLst>
          </p:cNvPr>
          <p:cNvSpPr txBox="1"/>
          <p:nvPr/>
        </p:nvSpPr>
        <p:spPr>
          <a:xfrm>
            <a:off x="4474025" y="384486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t=t_1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298572-1D6F-400F-A614-7AD57DE84F82}"/>
              </a:ext>
            </a:extLst>
          </p:cNvPr>
          <p:cNvSpPr txBox="1"/>
          <p:nvPr/>
        </p:nvSpPr>
        <p:spPr>
          <a:xfrm>
            <a:off x="4474025" y="467639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t’=</a:t>
            </a:r>
            <a:r>
              <a:rPr lang="en-US" dirty="0" err="1"/>
              <a:t>t+dt</a:t>
            </a:r>
            <a:endParaRPr lang="en-US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A4059CC-3113-4509-B2B9-C5DFFCD0FE7D}"/>
              </a:ext>
            </a:extLst>
          </p:cNvPr>
          <p:cNvCxnSpPr/>
          <p:nvPr/>
        </p:nvCxnSpPr>
        <p:spPr>
          <a:xfrm>
            <a:off x="6096000" y="4240696"/>
            <a:ext cx="0" cy="3445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E1EB9D-E4AD-46E2-9AD9-EA2B7301FEF7}"/>
              </a:ext>
            </a:extLst>
          </p:cNvPr>
          <p:cNvSpPr txBox="1"/>
          <p:nvPr/>
        </p:nvSpPr>
        <p:spPr>
          <a:xfrm>
            <a:off x="5752797" y="386750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t=t_2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CF4250F-2B75-4725-9B4A-49E7CA5F2FE5}"/>
              </a:ext>
            </a:extLst>
          </p:cNvPr>
          <p:cNvSpPr txBox="1"/>
          <p:nvPr/>
        </p:nvSpPr>
        <p:spPr>
          <a:xfrm>
            <a:off x="5679058" y="46571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t’=</a:t>
            </a:r>
            <a:r>
              <a:rPr lang="en-US" dirty="0" err="1"/>
              <a:t>t+dt+dt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4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SIS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A064D5-6CB3-488F-BD85-DACAE8A46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19" y="5112191"/>
            <a:ext cx="1199124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B28E65B8-647D-4450-8453-748ECE1AB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257" y="4213035"/>
            <a:ext cx="24288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29C8D225-EF13-459D-9CCE-CF97971D5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1820"/>
            <a:ext cx="4114551" cy="317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268B3D-8C93-4AD2-90EB-3B1D2CD46421}"/>
              </a:ext>
            </a:extLst>
          </p:cNvPr>
          <p:cNvSpPr txBox="1"/>
          <p:nvPr/>
        </p:nvSpPr>
        <p:spPr>
          <a:xfrm>
            <a:off x="838200" y="2064378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Resolveremos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 de 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r>
              <a:rPr lang="en-US" dirty="0"/>
              <a:t> del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infecciosos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SIS.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matriz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1001x1001 y </a:t>
            </a:r>
            <a:r>
              <a:rPr lang="en-US" dirty="0" err="1"/>
              <a:t>veremos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mapa</a:t>
            </a:r>
            <a:r>
              <a:rPr lang="en-US" dirty="0"/>
              <a:t> de color.</a:t>
            </a:r>
          </a:p>
        </p:txBody>
      </p:sp>
    </p:spTree>
    <p:extLst>
      <p:ext uri="{BB962C8B-B14F-4D97-AF65-F5344CB8AC3E}">
        <p14:creationId xmlns:p14="http://schemas.microsoft.com/office/powerpoint/2010/main" val="305952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SIS model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A4BF0B-4F53-4584-A6BA-803FAB9C9009}"/>
              </a:ext>
            </a:extLst>
          </p:cNvPr>
          <p:cNvSpPr txBox="1"/>
          <p:nvPr/>
        </p:nvSpPr>
        <p:spPr>
          <a:xfrm>
            <a:off x="838200" y="3525456"/>
            <a:ext cx="1938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 (y) as a function of time</a:t>
            </a:r>
          </a:p>
          <a:p>
            <a:r>
              <a:rPr lang="en-US" dirty="0"/>
              <a:t>(x)</a:t>
            </a:r>
          </a:p>
        </p:txBody>
      </p:sp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EDDC578-93C7-4CE6-9462-672B56C5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52" y="1813329"/>
            <a:ext cx="6466495" cy="48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5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14" y="403683"/>
            <a:ext cx="10515600" cy="1325563"/>
          </a:xfrm>
        </p:spPr>
        <p:txBody>
          <a:bodyPr/>
          <a:lstStyle/>
          <a:p>
            <a:r>
              <a:rPr lang="en-US" dirty="0"/>
              <a:t>The master equation</a:t>
            </a:r>
          </a:p>
        </p:txBody>
      </p:sp>
      <p:pic>
        <p:nvPicPr>
          <p:cNvPr id="2050" name="Picture 2" descr="Download Pixel Grid - Grids Png - Full Size PNG Image - PNGkit">
            <a:extLst>
              <a:ext uri="{FF2B5EF4-FFF2-40B4-BE49-F238E27FC236}">
                <a16:creationId xmlns:a16="http://schemas.microsoft.com/office/drawing/2014/main" id="{4ED56243-ABCF-42E1-A538-50B7669B9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1" r="20267"/>
          <a:stretch/>
        </p:blipFill>
        <p:spPr bwMode="auto">
          <a:xfrm>
            <a:off x="1298728" y="2551471"/>
            <a:ext cx="5134897" cy="27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AE2A3-E91E-4030-8CC9-767C6AA63AE2}"/>
              </a:ext>
            </a:extLst>
          </p:cNvPr>
          <p:cNvCxnSpPr/>
          <p:nvPr/>
        </p:nvCxnSpPr>
        <p:spPr>
          <a:xfrm flipV="1">
            <a:off x="674114" y="2642419"/>
            <a:ext cx="0" cy="263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F4867-DB96-4A5A-BF92-08A0AA2B5A66}"/>
              </a:ext>
            </a:extLst>
          </p:cNvPr>
          <p:cNvSpPr txBox="1"/>
          <p:nvPr/>
        </p:nvSpPr>
        <p:spPr>
          <a:xfrm rot="16200000">
            <a:off x="-631956" y="3777733"/>
            <a:ext cx="21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Infectious individuals</a:t>
            </a:r>
          </a:p>
        </p:txBody>
      </p:sp>
      <p:pic>
        <p:nvPicPr>
          <p:cNvPr id="8" name="Gráfico 7" descr="Perfil de hombre con relleno sólido">
            <a:extLst>
              <a:ext uri="{FF2B5EF4-FFF2-40B4-BE49-F238E27FC236}">
                <a16:creationId xmlns:a16="http://schemas.microsoft.com/office/drawing/2014/main" id="{1BCB36AF-FF04-4CB9-B465-85587810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503" y="3962399"/>
            <a:ext cx="284871" cy="284871"/>
          </a:xfrm>
          <a:prstGeom prst="rect">
            <a:avLst/>
          </a:prstGeom>
        </p:spPr>
      </p:pic>
      <p:pic>
        <p:nvPicPr>
          <p:cNvPr id="10" name="Gráfico 9" descr="Perfil de mujer con relleno sólido">
            <a:extLst>
              <a:ext uri="{FF2B5EF4-FFF2-40B4-BE49-F238E27FC236}">
                <a16:creationId xmlns:a16="http://schemas.microsoft.com/office/drawing/2014/main" id="{456D99D1-13EC-4117-BCE8-B572F5EFA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150" y="3253154"/>
            <a:ext cx="284871" cy="284871"/>
          </a:xfrm>
          <a:prstGeom prst="rect">
            <a:avLst/>
          </a:prstGeom>
        </p:spPr>
      </p:pic>
      <p:pic>
        <p:nvPicPr>
          <p:cNvPr id="12" name="Gráfico 11" descr="Perfil de hombre con relleno sólido">
            <a:extLst>
              <a:ext uri="{FF2B5EF4-FFF2-40B4-BE49-F238E27FC236}">
                <a16:creationId xmlns:a16="http://schemas.microsoft.com/office/drawing/2014/main" id="{3009D801-D235-4EDA-BE30-8B44F7B94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548" y="3008779"/>
            <a:ext cx="284871" cy="284871"/>
          </a:xfrm>
          <a:prstGeom prst="rect">
            <a:avLst/>
          </a:prstGeom>
        </p:spPr>
      </p:pic>
      <p:pic>
        <p:nvPicPr>
          <p:cNvPr id="13" name="Gráfico 12" descr="Perfil de mujer con relleno sólido">
            <a:extLst>
              <a:ext uri="{FF2B5EF4-FFF2-40B4-BE49-F238E27FC236}">
                <a16:creationId xmlns:a16="http://schemas.microsoft.com/office/drawing/2014/main" id="{CF2336E2-CF30-41B4-B03E-669FE6CDE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287" y="2417297"/>
            <a:ext cx="284871" cy="284871"/>
          </a:xfrm>
          <a:prstGeom prst="rect">
            <a:avLst/>
          </a:prstGeom>
        </p:spPr>
      </p:pic>
      <p:pic>
        <p:nvPicPr>
          <p:cNvPr id="14" name="Gráfico 13" descr="Perfil de hombre con relleno sólido">
            <a:extLst>
              <a:ext uri="{FF2B5EF4-FFF2-40B4-BE49-F238E27FC236}">
                <a16:creationId xmlns:a16="http://schemas.microsoft.com/office/drawing/2014/main" id="{B336AAF5-AF98-4257-8FA9-3071AAC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685" y="2172922"/>
            <a:ext cx="284871" cy="284871"/>
          </a:xfrm>
          <a:prstGeom prst="rect">
            <a:avLst/>
          </a:prstGeom>
        </p:spPr>
      </p:pic>
      <p:pic>
        <p:nvPicPr>
          <p:cNvPr id="15" name="Gráfico 14" descr="Perfil de hombre con relleno sólido">
            <a:extLst>
              <a:ext uri="{FF2B5EF4-FFF2-40B4-BE49-F238E27FC236}">
                <a16:creationId xmlns:a16="http://schemas.microsoft.com/office/drawing/2014/main" id="{14F0441F-9E53-446F-AED2-08434F1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42" y="2465891"/>
            <a:ext cx="284871" cy="284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BB80EE1-17FF-45CA-AB79-0733F165D593}"/>
                  </a:ext>
                </a:extLst>
              </p:cNvPr>
              <p:cNvSpPr txBox="1"/>
              <p:nvPr/>
            </p:nvSpPr>
            <p:spPr>
              <a:xfrm>
                <a:off x="1533378" y="5514536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BB80EE1-17FF-45CA-AB79-0733F165D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5514536"/>
                <a:ext cx="248209" cy="276999"/>
              </a:xfrm>
              <a:prstGeom prst="rect">
                <a:avLst/>
              </a:prstGeom>
              <a:blipFill>
                <a:blip r:embed="rId7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073606-52CD-4B6D-A7F5-B3BF2D8A3EF7}"/>
                  </a:ext>
                </a:extLst>
              </p:cNvPr>
              <p:cNvSpPr txBox="1"/>
              <p:nvPr/>
            </p:nvSpPr>
            <p:spPr>
              <a:xfrm>
                <a:off x="2346959" y="5514536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073606-52CD-4B6D-A7F5-B3BF2D8A3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59" y="5514536"/>
                <a:ext cx="242887" cy="276999"/>
              </a:xfrm>
              <a:prstGeom prst="rect">
                <a:avLst/>
              </a:prstGeom>
              <a:blipFill>
                <a:blip r:embed="rId8"/>
                <a:stretch>
                  <a:fillRect l="-20000" r="-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36FC25F-A4E3-49E8-9DA7-D90518919997}"/>
                  </a:ext>
                </a:extLst>
              </p:cNvPr>
              <p:cNvSpPr txBox="1"/>
              <p:nvPr/>
            </p:nvSpPr>
            <p:spPr>
              <a:xfrm>
                <a:off x="3155218" y="5514535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36FC25F-A4E3-49E8-9DA7-D9051891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18" y="5514535"/>
                <a:ext cx="248209" cy="276999"/>
              </a:xfrm>
              <a:prstGeom prst="rect">
                <a:avLst/>
              </a:prstGeom>
              <a:blipFill>
                <a:blip r:embed="rId9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90F094D-F93E-410E-B458-73DC16B9044E}"/>
                  </a:ext>
                </a:extLst>
              </p:cNvPr>
              <p:cNvSpPr txBox="1"/>
              <p:nvPr/>
            </p:nvSpPr>
            <p:spPr>
              <a:xfrm>
                <a:off x="3963477" y="5514534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90F094D-F93E-410E-B458-73DC16B9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77" y="5514534"/>
                <a:ext cx="248209" cy="276999"/>
              </a:xfrm>
              <a:prstGeom prst="rect">
                <a:avLst/>
              </a:prstGeom>
              <a:blipFill>
                <a:blip r:embed="rId10"/>
                <a:stretch>
                  <a:fillRect l="-19512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4CA447A-C9E3-4426-8300-D56D48A390F0}"/>
                  </a:ext>
                </a:extLst>
              </p:cNvPr>
              <p:cNvSpPr txBox="1"/>
              <p:nvPr/>
            </p:nvSpPr>
            <p:spPr>
              <a:xfrm>
                <a:off x="4771736" y="5514534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4CA447A-C9E3-4426-8300-D56D48A39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36" y="5514534"/>
                <a:ext cx="248209" cy="276999"/>
              </a:xfrm>
              <a:prstGeom prst="rect">
                <a:avLst/>
              </a:prstGeom>
              <a:blipFill>
                <a:blip r:embed="rId11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C19655-5652-4A7F-8530-440888E2895C}"/>
                  </a:ext>
                </a:extLst>
              </p:cNvPr>
              <p:cNvSpPr txBox="1"/>
              <p:nvPr/>
            </p:nvSpPr>
            <p:spPr>
              <a:xfrm>
                <a:off x="5579995" y="5514533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C19655-5652-4A7F-8530-440888E28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5" y="5514533"/>
                <a:ext cx="248209" cy="276999"/>
              </a:xfrm>
              <a:prstGeom prst="rect">
                <a:avLst/>
              </a:prstGeom>
              <a:blipFill>
                <a:blip r:embed="rId12"/>
                <a:stretch>
                  <a:fillRect l="-19512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AA430C4A-9014-4A79-AA84-1F1D64D9E81C}"/>
              </a:ext>
            </a:extLst>
          </p:cNvPr>
          <p:cNvSpPr/>
          <p:nvPr/>
        </p:nvSpPr>
        <p:spPr>
          <a:xfrm>
            <a:off x="1659988" y="4881489"/>
            <a:ext cx="4107766" cy="0"/>
          </a:xfrm>
          <a:custGeom>
            <a:avLst/>
            <a:gdLst>
              <a:gd name="connsiteX0" fmla="*/ 0 w 4107766"/>
              <a:gd name="connsiteY0" fmla="*/ 0 h 0"/>
              <a:gd name="connsiteX1" fmla="*/ 4107766 w 410776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07766">
                <a:moveTo>
                  <a:pt x="0" y="0"/>
                </a:moveTo>
                <a:lnTo>
                  <a:pt x="4107766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35830B01-D435-4652-9E94-40580631DB40}"/>
              </a:ext>
            </a:extLst>
          </p:cNvPr>
          <p:cNvSpPr/>
          <p:nvPr/>
        </p:nvSpPr>
        <p:spPr>
          <a:xfrm>
            <a:off x="1603717" y="3207434"/>
            <a:ext cx="4107766" cy="844061"/>
          </a:xfrm>
          <a:custGeom>
            <a:avLst/>
            <a:gdLst>
              <a:gd name="connsiteX0" fmla="*/ 0 w 4107766"/>
              <a:gd name="connsiteY0" fmla="*/ 844061 h 844061"/>
              <a:gd name="connsiteX1" fmla="*/ 886265 w 4107766"/>
              <a:gd name="connsiteY1" fmla="*/ 42203 h 844061"/>
              <a:gd name="connsiteX2" fmla="*/ 1730326 w 4107766"/>
              <a:gd name="connsiteY2" fmla="*/ 28135 h 844061"/>
              <a:gd name="connsiteX3" fmla="*/ 2574388 w 4107766"/>
              <a:gd name="connsiteY3" fmla="*/ 0 h 844061"/>
              <a:gd name="connsiteX4" fmla="*/ 3277772 w 4107766"/>
              <a:gd name="connsiteY4" fmla="*/ 829994 h 844061"/>
              <a:gd name="connsiteX5" fmla="*/ 4107766 w 4107766"/>
              <a:gd name="connsiteY5" fmla="*/ 14068 h 84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7766" h="844061">
                <a:moveTo>
                  <a:pt x="0" y="844061"/>
                </a:moveTo>
                <a:lnTo>
                  <a:pt x="886265" y="42203"/>
                </a:lnTo>
                <a:lnTo>
                  <a:pt x="1730326" y="28135"/>
                </a:lnTo>
                <a:lnTo>
                  <a:pt x="2574388" y="0"/>
                </a:lnTo>
                <a:lnTo>
                  <a:pt x="3277772" y="829994"/>
                </a:lnTo>
                <a:lnTo>
                  <a:pt x="4107766" y="14068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725F5D1E-8EC2-49AD-9BFF-1A6E598866F2}"/>
              </a:ext>
            </a:extLst>
          </p:cNvPr>
          <p:cNvSpPr/>
          <p:nvPr/>
        </p:nvSpPr>
        <p:spPr>
          <a:xfrm>
            <a:off x="1617785" y="2405575"/>
            <a:ext cx="2504049" cy="1645920"/>
          </a:xfrm>
          <a:custGeom>
            <a:avLst/>
            <a:gdLst>
              <a:gd name="connsiteX0" fmla="*/ 0 w 2504049"/>
              <a:gd name="connsiteY0" fmla="*/ 1617785 h 1645920"/>
              <a:gd name="connsiteX1" fmla="*/ 858129 w 2504049"/>
              <a:gd name="connsiteY1" fmla="*/ 1645920 h 1645920"/>
              <a:gd name="connsiteX2" fmla="*/ 1688123 w 2504049"/>
              <a:gd name="connsiteY2" fmla="*/ 829994 h 1645920"/>
              <a:gd name="connsiteX3" fmla="*/ 2504049 w 250404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4049" h="1645920">
                <a:moveTo>
                  <a:pt x="0" y="1617785"/>
                </a:moveTo>
                <a:lnTo>
                  <a:pt x="858129" y="1645920"/>
                </a:lnTo>
                <a:lnTo>
                  <a:pt x="1688123" y="829994"/>
                </a:lnTo>
                <a:lnTo>
                  <a:pt x="2504049" y="0"/>
                </a:lnTo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3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field result</a:t>
            </a: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F50DEC80-0F43-442F-AE50-EECEB375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83" y="1816540"/>
            <a:ext cx="6518747" cy="488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15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example: SIR model Master Equation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C55064-90D6-411A-9D55-55FC0AE70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43" y="1690688"/>
            <a:ext cx="9833113" cy="210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6FACA5-8769-4A80-AF87-64AAA8B35C82}"/>
              </a:ext>
            </a:extLst>
          </p:cNvPr>
          <p:cNvSpPr txBox="1"/>
          <p:nvPr/>
        </p:nvSpPr>
        <p:spPr>
          <a:xfrm>
            <a:off x="562476" y="4763367"/>
            <a:ext cx="1121743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El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estados</a:t>
            </a:r>
            <a:r>
              <a:rPr lang="en-US" sz="2000" dirty="0"/>
              <a:t> </a:t>
            </a:r>
            <a:r>
              <a:rPr lang="en-US" sz="2000" dirty="0" err="1"/>
              <a:t>accesibles</a:t>
            </a:r>
            <a:r>
              <a:rPr lang="en-US" sz="2000" dirty="0"/>
              <a:t> del </a:t>
            </a:r>
            <a:r>
              <a:rPr lang="en-US" sz="2000" dirty="0" err="1"/>
              <a:t>sistema</a:t>
            </a:r>
            <a:r>
              <a:rPr lang="en-US" sz="2000" dirty="0"/>
              <a:t> es N+1 </a:t>
            </a:r>
            <a:r>
              <a:rPr lang="en-US" sz="2000" dirty="0" err="1"/>
              <a:t>veces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 que </a:t>
            </a:r>
            <a:r>
              <a:rPr lang="en-US" sz="2000" dirty="0" err="1"/>
              <a:t>en</a:t>
            </a:r>
            <a:r>
              <a:rPr lang="en-US" sz="2000" dirty="0"/>
              <a:t> un SIS.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-     </a:t>
            </a: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representación</a:t>
            </a:r>
            <a:r>
              <a:rPr lang="en-US" sz="2000" dirty="0"/>
              <a:t> </a:t>
            </a:r>
            <a:r>
              <a:rPr lang="en-US" sz="2000" dirty="0" err="1"/>
              <a:t>necesita</a:t>
            </a:r>
            <a:r>
              <a:rPr lang="en-US" sz="2000" dirty="0"/>
              <a:t> (N+1)^2 </a:t>
            </a:r>
            <a:r>
              <a:rPr lang="en-US" sz="2000" dirty="0" err="1"/>
              <a:t>estados</a:t>
            </a:r>
            <a:r>
              <a:rPr lang="en-US" sz="2000" dirty="0"/>
              <a:t>, </a:t>
            </a:r>
            <a:r>
              <a:rPr lang="en-US" sz="2000" dirty="0" err="1"/>
              <a:t>Así</a:t>
            </a:r>
            <a:r>
              <a:rPr lang="en-US" sz="2000" dirty="0"/>
              <a:t> que la </a:t>
            </a:r>
            <a:r>
              <a:rPr lang="en-US" sz="2000" dirty="0" err="1"/>
              <a:t>matriz</a:t>
            </a:r>
            <a:r>
              <a:rPr lang="en-US" sz="2000" dirty="0"/>
              <a:t> para un </a:t>
            </a:r>
            <a:r>
              <a:rPr lang="en-US" sz="2000" dirty="0" err="1"/>
              <a:t>sistema</a:t>
            </a:r>
            <a:r>
              <a:rPr lang="en-US" sz="2000" dirty="0"/>
              <a:t> de 40 </a:t>
            </a:r>
            <a:r>
              <a:rPr lang="en-US" sz="2000" dirty="0" err="1"/>
              <a:t>individuos</a:t>
            </a:r>
            <a:r>
              <a:rPr lang="en-US" sz="2000" dirty="0"/>
              <a:t> es de</a:t>
            </a:r>
          </a:p>
          <a:p>
            <a:r>
              <a:rPr lang="en-US" sz="2000" dirty="0"/>
              <a:t>      1681x1681.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72329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Phase space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8516180-745D-4CF3-AA0D-D44649A6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58" y="2572657"/>
            <a:ext cx="3419419" cy="28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39A7F79-9B45-48C1-A25C-144EBC65A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628" y="16906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73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Phase space</a:t>
            </a:r>
          </a:p>
        </p:txBody>
      </p:sp>
      <p:pic>
        <p:nvPicPr>
          <p:cNvPr id="5" name="ezgif.com-gif-maker">
            <a:hlinkClick r:id="" action="ppaction://media"/>
            <a:extLst>
              <a:ext uri="{FF2B5EF4-FFF2-40B4-BE49-F238E27FC236}">
                <a16:creationId xmlns:a16="http://schemas.microsoft.com/office/drawing/2014/main" id="{DA7DC5A3-47E9-4A2B-B948-E3A7989969F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78344" y="1690688"/>
            <a:ext cx="6235311" cy="467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1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no-outbreak</a:t>
            </a:r>
          </a:p>
        </p:txBody>
      </p:sp>
      <p:pic>
        <p:nvPicPr>
          <p:cNvPr id="4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92A545D2-0DB2-41DA-B035-1F8551D9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483954"/>
            <a:ext cx="8057332" cy="48344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5BB5751-7F4D-4FAC-A069-F1E03C20B6C4}"/>
              </a:ext>
            </a:extLst>
          </p:cNvPr>
          <p:cNvSpPr/>
          <p:nvPr/>
        </p:nvSpPr>
        <p:spPr>
          <a:xfrm>
            <a:off x="2769704" y="5300870"/>
            <a:ext cx="5287618" cy="3843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7992F6D8-2899-42AD-9553-EB6BFFD43C3A}"/>
              </a:ext>
            </a:extLst>
          </p:cNvPr>
          <p:cNvSpPr/>
          <p:nvPr/>
        </p:nvSpPr>
        <p:spPr>
          <a:xfrm rot="16200000">
            <a:off x="6366012" y="2897254"/>
            <a:ext cx="5499653" cy="4475922"/>
          </a:xfrm>
          <a:prstGeom prst="arc">
            <a:avLst>
              <a:gd name="adj1" fmla="val 16200000"/>
              <a:gd name="adj2" fmla="val 2150835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C9BA81-E1A0-40DD-A432-4932E67F024E}"/>
              </a:ext>
            </a:extLst>
          </p:cNvPr>
          <p:cNvSpPr txBox="1"/>
          <p:nvPr/>
        </p:nvSpPr>
        <p:spPr>
          <a:xfrm>
            <a:off x="9329529" y="2080591"/>
            <a:ext cx="2160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la </a:t>
            </a:r>
            <a:r>
              <a:rPr lang="en-US" dirty="0" err="1"/>
              <a:t>condición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es </a:t>
            </a:r>
            <a:r>
              <a:rPr lang="en-US" dirty="0" err="1"/>
              <a:t>pequeña</a:t>
            </a:r>
            <a:r>
              <a:rPr lang="en-US" dirty="0"/>
              <a:t>, </a:t>
            </a:r>
            <a:r>
              <a:rPr lang="en-US" dirty="0" err="1"/>
              <a:t>algunos</a:t>
            </a:r>
            <a:r>
              <a:rPr lang="en-US" dirty="0"/>
              <a:t> </a:t>
            </a:r>
            <a:r>
              <a:rPr lang="en-US" dirty="0" err="1"/>
              <a:t>brotes</a:t>
            </a:r>
            <a:r>
              <a:rPr lang="en-US" dirty="0"/>
              <a:t> no </a:t>
            </a:r>
            <a:r>
              <a:rPr lang="en-US" dirty="0" err="1"/>
              <a:t>suceden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7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no-outbreak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A2796A21-28B2-4A1F-9609-E92DA912A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46" y="1814285"/>
            <a:ext cx="6502910" cy="3901746"/>
          </a:xfrm>
          <a:prstGeom prst="rect">
            <a:avLst/>
          </a:prstGeom>
        </p:spPr>
      </p:pic>
      <p:pic>
        <p:nvPicPr>
          <p:cNvPr id="12" name="Imagen 1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6C9DFC4-ACFF-4C1F-B651-AC25F2451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4" y="1690688"/>
            <a:ext cx="5202326" cy="390174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B7AA44-E835-40D5-A186-0B4A8E7C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359" y="5783391"/>
            <a:ext cx="6049282" cy="70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091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no-outbreak</a:t>
            </a:r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A0C323D-30C6-42A3-9E6E-1381B28D4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45" y="1478127"/>
            <a:ext cx="5202326" cy="390174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0395C2-B1E3-488D-A50A-8CFF2658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133" y="5582784"/>
            <a:ext cx="28860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4670A03-909D-4E4A-B665-41516BA8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31" y="1478126"/>
            <a:ext cx="5202329" cy="3901747"/>
          </a:xfrm>
          <a:prstGeom prst="rect">
            <a:avLst/>
          </a:prstGeom>
        </p:spPr>
      </p:pic>
      <p:pic>
        <p:nvPicPr>
          <p:cNvPr id="11" name="Imagen 1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5019487-3D56-49A2-8DB6-FADBCB4350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3" t="66026" r="82299" b="14921"/>
          <a:stretch/>
        </p:blipFill>
        <p:spPr>
          <a:xfrm>
            <a:off x="5357090" y="1937997"/>
            <a:ext cx="738910" cy="8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2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example: SIRS model Master Equation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C441D2-30FB-4D1E-A569-06BFAA4B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" y="2458278"/>
            <a:ext cx="11205029" cy="270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55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in phase space</a:t>
            </a:r>
          </a:p>
        </p:txBody>
      </p:sp>
      <p:pic>
        <p:nvPicPr>
          <p:cNvPr id="4" name="ezgif.com-gif-maker (1)">
            <a:hlinkClick r:id="" action="ppaction://media"/>
            <a:extLst>
              <a:ext uri="{FF2B5EF4-FFF2-40B4-BE49-F238E27FC236}">
                <a16:creationId xmlns:a16="http://schemas.microsoft.com/office/drawing/2014/main" id="{033651A9-1E80-48ED-93A8-685734E15C9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415315" y="1977684"/>
            <a:ext cx="5454876" cy="4091157"/>
          </a:xfrm>
          <a:prstGeom prst="rect">
            <a:avLst/>
          </a:prstGeom>
        </p:spPr>
      </p:pic>
      <p:pic>
        <p:nvPicPr>
          <p:cNvPr id="5" name="ezgif.com-gif-maker (2)">
            <a:hlinkClick r:id="" action="ppaction://media"/>
            <a:extLst>
              <a:ext uri="{FF2B5EF4-FFF2-40B4-BE49-F238E27FC236}">
                <a16:creationId xmlns:a16="http://schemas.microsoft.com/office/drawing/2014/main" id="{E2F0E428-4069-4E1F-8281-4BA1E8155E9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21809" y="1977685"/>
            <a:ext cx="5454876" cy="409115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9DD1E2C-2402-4E38-BB7F-0A78F3566480}"/>
              </a:ext>
            </a:extLst>
          </p:cNvPr>
          <p:cNvCxnSpPr>
            <a:cxnSpLocks/>
          </p:cNvCxnSpPr>
          <p:nvPr/>
        </p:nvCxnSpPr>
        <p:spPr>
          <a:xfrm>
            <a:off x="7140842" y="2478157"/>
            <a:ext cx="3310845" cy="3091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C181382-0A3D-489F-A7FA-F099A69BE659}"/>
              </a:ext>
            </a:extLst>
          </p:cNvPr>
          <p:cNvCxnSpPr>
            <a:cxnSpLocks/>
          </p:cNvCxnSpPr>
          <p:nvPr/>
        </p:nvCxnSpPr>
        <p:spPr>
          <a:xfrm>
            <a:off x="1030179" y="2478157"/>
            <a:ext cx="3310845" cy="3091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7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0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Noise description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E7EE64-DA29-42B5-8407-ED7D7B7A1685}"/>
              </a:ext>
            </a:extLst>
          </p:cNvPr>
          <p:cNvSpPr txBox="1"/>
          <p:nvPr/>
        </p:nvSpPr>
        <p:spPr>
          <a:xfrm>
            <a:off x="502059" y="1881545"/>
            <a:ext cx="10816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Para describer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ruido</a:t>
            </a:r>
            <a:r>
              <a:rPr lang="en-US" sz="2000" dirty="0"/>
              <a:t>, </a:t>
            </a:r>
            <a:r>
              <a:rPr lang="en-US" sz="2000" dirty="0" err="1"/>
              <a:t>estaremos</a:t>
            </a:r>
            <a:r>
              <a:rPr lang="en-US" sz="2000" dirty="0"/>
              <a:t> </a:t>
            </a:r>
            <a:r>
              <a:rPr lang="en-US" sz="2000" dirty="0" err="1"/>
              <a:t>interesados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distancia</a:t>
            </a:r>
            <a:r>
              <a:rPr lang="en-US" sz="2000" dirty="0"/>
              <a:t> </a:t>
            </a:r>
            <a:r>
              <a:rPr lang="en-US" sz="2000" dirty="0" err="1"/>
              <a:t>promedio</a:t>
            </a:r>
            <a:r>
              <a:rPr lang="en-US" sz="2000" dirty="0"/>
              <a:t> de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estado</a:t>
            </a:r>
            <a:r>
              <a:rPr lang="en-US" sz="2000" dirty="0"/>
              <a:t> con </a:t>
            </a:r>
            <a:r>
              <a:rPr lang="en-US" sz="2000" dirty="0" err="1"/>
              <a:t>respecto</a:t>
            </a:r>
            <a:r>
              <a:rPr lang="en-US" sz="2000" dirty="0"/>
              <a:t> al valor de campo medio. Es </a:t>
            </a:r>
            <a:r>
              <a:rPr lang="en-US" sz="2000" dirty="0" err="1"/>
              <a:t>decir</a:t>
            </a:r>
            <a:r>
              <a:rPr lang="en-US" sz="2000" dirty="0"/>
              <a:t>: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C0C7441-D407-4807-BA16-11B039D96015}"/>
              </a:ext>
            </a:extLst>
          </p:cNvPr>
          <p:cNvSpPr txBox="1"/>
          <p:nvPr/>
        </p:nvSpPr>
        <p:spPr>
          <a:xfrm>
            <a:off x="502058" y="5081945"/>
            <a:ext cx="10816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Este valor da una </a:t>
            </a:r>
            <a:r>
              <a:rPr lang="en-US" sz="2000" dirty="0" err="1"/>
              <a:t>medida</a:t>
            </a:r>
            <a:r>
              <a:rPr lang="en-US" sz="2000" dirty="0"/>
              <a:t> de la </a:t>
            </a:r>
            <a:r>
              <a:rPr lang="en-US" sz="2000" dirty="0" err="1"/>
              <a:t>incertidumbre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valor de campo medio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función</a:t>
            </a:r>
            <a:r>
              <a:rPr lang="en-US" sz="2000" dirty="0"/>
              <a:t> del </a:t>
            </a:r>
            <a:r>
              <a:rPr lang="en-US" sz="2000" dirty="0" err="1"/>
              <a:t>tiempo</a:t>
            </a:r>
            <a:r>
              <a:rPr lang="en-US" sz="2000" dirty="0"/>
              <a:t>. Algo que la </a:t>
            </a:r>
            <a:r>
              <a:rPr lang="en-US" sz="2000" dirty="0" err="1"/>
              <a:t>descripción</a:t>
            </a:r>
            <a:r>
              <a:rPr lang="en-US" sz="2000" dirty="0"/>
              <a:t> </a:t>
            </a:r>
            <a:r>
              <a:rPr lang="en-US" sz="2000" dirty="0" err="1"/>
              <a:t>determinista</a:t>
            </a:r>
            <a:r>
              <a:rPr lang="en-US" sz="2000" dirty="0"/>
              <a:t> no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dar</a:t>
            </a:r>
            <a:r>
              <a:rPr lang="en-US" sz="2000" dirty="0"/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78EC1-DC08-4579-9622-01046AAD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868177"/>
            <a:ext cx="10217426" cy="15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62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equation</a:t>
            </a:r>
          </a:p>
        </p:txBody>
      </p:sp>
      <p:pic>
        <p:nvPicPr>
          <p:cNvPr id="2050" name="Picture 2" descr="Download Pixel Grid - Grids Png - Full Size PNG Image - PNGkit">
            <a:extLst>
              <a:ext uri="{FF2B5EF4-FFF2-40B4-BE49-F238E27FC236}">
                <a16:creationId xmlns:a16="http://schemas.microsoft.com/office/drawing/2014/main" id="{4ED56243-ABCF-42E1-A538-50B7669B9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1" r="20267"/>
          <a:stretch/>
        </p:blipFill>
        <p:spPr bwMode="auto">
          <a:xfrm>
            <a:off x="1298728" y="2551471"/>
            <a:ext cx="5134897" cy="27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AE2A3-E91E-4030-8CC9-767C6AA63AE2}"/>
              </a:ext>
            </a:extLst>
          </p:cNvPr>
          <p:cNvCxnSpPr/>
          <p:nvPr/>
        </p:nvCxnSpPr>
        <p:spPr>
          <a:xfrm flipV="1">
            <a:off x="674114" y="2642419"/>
            <a:ext cx="0" cy="263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F4867-DB96-4A5A-BF92-08A0AA2B5A66}"/>
              </a:ext>
            </a:extLst>
          </p:cNvPr>
          <p:cNvSpPr txBox="1"/>
          <p:nvPr/>
        </p:nvSpPr>
        <p:spPr>
          <a:xfrm rot="16200000">
            <a:off x="-631956" y="3777733"/>
            <a:ext cx="21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Infectious individuals</a:t>
            </a:r>
          </a:p>
        </p:txBody>
      </p:sp>
      <p:pic>
        <p:nvPicPr>
          <p:cNvPr id="8" name="Gráfico 7" descr="Perfil de hombre con relleno sólido">
            <a:extLst>
              <a:ext uri="{FF2B5EF4-FFF2-40B4-BE49-F238E27FC236}">
                <a16:creationId xmlns:a16="http://schemas.microsoft.com/office/drawing/2014/main" id="{1BCB36AF-FF04-4CB9-B465-85587810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503" y="3962399"/>
            <a:ext cx="284871" cy="284871"/>
          </a:xfrm>
          <a:prstGeom prst="rect">
            <a:avLst/>
          </a:prstGeom>
        </p:spPr>
      </p:pic>
      <p:pic>
        <p:nvPicPr>
          <p:cNvPr id="10" name="Gráfico 9" descr="Perfil de mujer con relleno sólido">
            <a:extLst>
              <a:ext uri="{FF2B5EF4-FFF2-40B4-BE49-F238E27FC236}">
                <a16:creationId xmlns:a16="http://schemas.microsoft.com/office/drawing/2014/main" id="{456D99D1-13EC-4117-BCE8-B572F5EFA2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150" y="3253154"/>
            <a:ext cx="284871" cy="284871"/>
          </a:xfrm>
          <a:prstGeom prst="rect">
            <a:avLst/>
          </a:prstGeom>
        </p:spPr>
      </p:pic>
      <p:pic>
        <p:nvPicPr>
          <p:cNvPr id="12" name="Gráfico 11" descr="Perfil de hombre con relleno sólido">
            <a:extLst>
              <a:ext uri="{FF2B5EF4-FFF2-40B4-BE49-F238E27FC236}">
                <a16:creationId xmlns:a16="http://schemas.microsoft.com/office/drawing/2014/main" id="{3009D801-D235-4EDA-BE30-8B44F7B94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548" y="3008779"/>
            <a:ext cx="284871" cy="284871"/>
          </a:xfrm>
          <a:prstGeom prst="rect">
            <a:avLst/>
          </a:prstGeom>
        </p:spPr>
      </p:pic>
      <p:pic>
        <p:nvPicPr>
          <p:cNvPr id="13" name="Gráfico 12" descr="Perfil de mujer con relleno sólido">
            <a:extLst>
              <a:ext uri="{FF2B5EF4-FFF2-40B4-BE49-F238E27FC236}">
                <a16:creationId xmlns:a16="http://schemas.microsoft.com/office/drawing/2014/main" id="{CF2336E2-CF30-41B4-B03E-669FE6CDE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9287" y="2417297"/>
            <a:ext cx="284871" cy="284871"/>
          </a:xfrm>
          <a:prstGeom prst="rect">
            <a:avLst/>
          </a:prstGeom>
        </p:spPr>
      </p:pic>
      <p:pic>
        <p:nvPicPr>
          <p:cNvPr id="14" name="Gráfico 13" descr="Perfil de hombre con relleno sólido">
            <a:extLst>
              <a:ext uri="{FF2B5EF4-FFF2-40B4-BE49-F238E27FC236}">
                <a16:creationId xmlns:a16="http://schemas.microsoft.com/office/drawing/2014/main" id="{B336AAF5-AF98-4257-8FA9-3071AAC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685" y="2172922"/>
            <a:ext cx="284871" cy="284871"/>
          </a:xfrm>
          <a:prstGeom prst="rect">
            <a:avLst/>
          </a:prstGeom>
        </p:spPr>
      </p:pic>
      <p:pic>
        <p:nvPicPr>
          <p:cNvPr id="15" name="Gráfico 14" descr="Perfil de hombre con relleno sólido">
            <a:extLst>
              <a:ext uri="{FF2B5EF4-FFF2-40B4-BE49-F238E27FC236}">
                <a16:creationId xmlns:a16="http://schemas.microsoft.com/office/drawing/2014/main" id="{14F0441F-9E53-446F-AED2-08434F10C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42" y="2465891"/>
            <a:ext cx="284871" cy="284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BB80EE1-17FF-45CA-AB79-0733F165D593}"/>
                  </a:ext>
                </a:extLst>
              </p:cNvPr>
              <p:cNvSpPr txBox="1"/>
              <p:nvPr/>
            </p:nvSpPr>
            <p:spPr>
              <a:xfrm>
                <a:off x="1533378" y="5514536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BB80EE1-17FF-45CA-AB79-0733F165D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5514536"/>
                <a:ext cx="248209" cy="276999"/>
              </a:xfrm>
              <a:prstGeom prst="rect">
                <a:avLst/>
              </a:prstGeom>
              <a:blipFill>
                <a:blip r:embed="rId7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073606-52CD-4B6D-A7F5-B3BF2D8A3EF7}"/>
                  </a:ext>
                </a:extLst>
              </p:cNvPr>
              <p:cNvSpPr txBox="1"/>
              <p:nvPr/>
            </p:nvSpPr>
            <p:spPr>
              <a:xfrm>
                <a:off x="2346959" y="5514536"/>
                <a:ext cx="242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0073606-52CD-4B6D-A7F5-B3BF2D8A3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959" y="5514536"/>
                <a:ext cx="242887" cy="276999"/>
              </a:xfrm>
              <a:prstGeom prst="rect">
                <a:avLst/>
              </a:prstGeom>
              <a:blipFill>
                <a:blip r:embed="rId8"/>
                <a:stretch>
                  <a:fillRect l="-20000" r="-5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36FC25F-A4E3-49E8-9DA7-D90518919997}"/>
                  </a:ext>
                </a:extLst>
              </p:cNvPr>
              <p:cNvSpPr txBox="1"/>
              <p:nvPr/>
            </p:nvSpPr>
            <p:spPr>
              <a:xfrm>
                <a:off x="3155218" y="5514535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36FC25F-A4E3-49E8-9DA7-D90518919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218" y="5514535"/>
                <a:ext cx="248209" cy="276999"/>
              </a:xfrm>
              <a:prstGeom prst="rect">
                <a:avLst/>
              </a:prstGeom>
              <a:blipFill>
                <a:blip r:embed="rId9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90F094D-F93E-410E-B458-73DC16B9044E}"/>
                  </a:ext>
                </a:extLst>
              </p:cNvPr>
              <p:cNvSpPr txBox="1"/>
              <p:nvPr/>
            </p:nvSpPr>
            <p:spPr>
              <a:xfrm>
                <a:off x="3963477" y="5514534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90F094D-F93E-410E-B458-73DC16B90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77" y="5514534"/>
                <a:ext cx="248209" cy="276999"/>
              </a:xfrm>
              <a:prstGeom prst="rect">
                <a:avLst/>
              </a:prstGeom>
              <a:blipFill>
                <a:blip r:embed="rId10"/>
                <a:stretch>
                  <a:fillRect l="-19512" r="-731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4CA447A-C9E3-4426-8300-D56D48A390F0}"/>
                  </a:ext>
                </a:extLst>
              </p:cNvPr>
              <p:cNvSpPr txBox="1"/>
              <p:nvPr/>
            </p:nvSpPr>
            <p:spPr>
              <a:xfrm>
                <a:off x="4771736" y="5514534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4CA447A-C9E3-4426-8300-D56D48A39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36" y="5514534"/>
                <a:ext cx="248209" cy="276999"/>
              </a:xfrm>
              <a:prstGeom prst="rect">
                <a:avLst/>
              </a:prstGeom>
              <a:blipFill>
                <a:blip r:embed="rId11"/>
                <a:stretch>
                  <a:fillRect l="-22500" r="-75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C19655-5652-4A7F-8530-440888E2895C}"/>
                  </a:ext>
                </a:extLst>
              </p:cNvPr>
              <p:cNvSpPr txBox="1"/>
              <p:nvPr/>
            </p:nvSpPr>
            <p:spPr>
              <a:xfrm>
                <a:off x="5579995" y="5514533"/>
                <a:ext cx="2482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CC19655-5652-4A7F-8530-440888E28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995" y="5514533"/>
                <a:ext cx="248209" cy="276999"/>
              </a:xfrm>
              <a:prstGeom prst="rect">
                <a:avLst/>
              </a:prstGeom>
              <a:blipFill>
                <a:blip r:embed="rId12"/>
                <a:stretch>
                  <a:fillRect l="-19512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A7E6F9F1-3F0B-4711-A245-7DE8B3FC36B8}"/>
              </a:ext>
            </a:extLst>
          </p:cNvPr>
          <p:cNvSpPr/>
          <p:nvPr/>
        </p:nvSpPr>
        <p:spPr>
          <a:xfrm>
            <a:off x="1213556" y="5295646"/>
            <a:ext cx="1782862" cy="99177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6E5236-628A-4DBF-B410-328F20E2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34" y="4642599"/>
            <a:ext cx="3178295" cy="93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E017E84-9AEE-45C7-9A50-BBFEAF8538C5}"/>
              </a:ext>
            </a:extLst>
          </p:cNvPr>
          <p:cNvCxnSpPr/>
          <p:nvPr/>
        </p:nvCxnSpPr>
        <p:spPr>
          <a:xfrm>
            <a:off x="9395791" y="3916926"/>
            <a:ext cx="0" cy="562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0553CA2-E109-435A-8609-00A27A890490}"/>
              </a:ext>
            </a:extLst>
          </p:cNvPr>
          <p:cNvSpPr/>
          <p:nvPr/>
        </p:nvSpPr>
        <p:spPr>
          <a:xfrm>
            <a:off x="7407965" y="2315357"/>
            <a:ext cx="3813993" cy="1438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Estamos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interesados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el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cambio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probabilidad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en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un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salto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de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tiempo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82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Noise description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FC42223-049A-452B-B2C6-7E5558F8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7175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01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Noise description</a:t>
            </a:r>
          </a:p>
        </p:txBody>
      </p:sp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05ED1BE-73AD-4C24-9224-D02830EAE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9" y="1792927"/>
            <a:ext cx="5530904" cy="4148178"/>
          </a:xfrm>
          <a:prstGeom prst="rect">
            <a:avLst/>
          </a:prstGeom>
        </p:spPr>
      </p:pic>
      <p:pic>
        <p:nvPicPr>
          <p:cNvPr id="7" name="Imagen 6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2CB774F-CE26-4AC6-99BA-E70FB2BB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830" y="1792927"/>
            <a:ext cx="5530904" cy="41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64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Noise description</a:t>
            </a:r>
          </a:p>
        </p:txBody>
      </p:sp>
      <p:pic>
        <p:nvPicPr>
          <p:cNvPr id="4" name="Imagen 3" descr="Gráfico, Diagrama, Histograma&#10;&#10;Descripción generada automáticamente">
            <a:extLst>
              <a:ext uri="{FF2B5EF4-FFF2-40B4-BE49-F238E27FC236}">
                <a16:creationId xmlns:a16="http://schemas.microsoft.com/office/drawing/2014/main" id="{CEEE8834-95D5-4634-B0C3-6EC1F8686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92" y="1683659"/>
            <a:ext cx="6310815" cy="47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Scalability of the exp(Qt) algorithm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B014C6-388A-4EAE-A2B5-D9B925BDCEEC}"/>
              </a:ext>
            </a:extLst>
          </p:cNvPr>
          <p:cNvSpPr txBox="1"/>
          <p:nvPr/>
        </p:nvSpPr>
        <p:spPr>
          <a:xfrm>
            <a:off x="2859295" y="5631737"/>
            <a:ext cx="610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escalabilidad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 es (N+1)^m </a:t>
            </a:r>
            <a:r>
              <a:rPr lang="en-US" dirty="0" err="1"/>
              <a:t>donde</a:t>
            </a:r>
            <a:r>
              <a:rPr lang="en-US" dirty="0"/>
              <a:t> m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poblaciónes y 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individuos</a:t>
            </a:r>
            <a:endParaRPr lang="en-US" dirty="0"/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FB7ECFF8-D0E3-4126-AE71-B69915B9C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70897"/>
              </p:ext>
            </p:extLst>
          </p:nvPr>
        </p:nvGraphicFramePr>
        <p:xfrm>
          <a:off x="1846469" y="1601309"/>
          <a:ext cx="8128000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218">
                  <a:extLst>
                    <a:ext uri="{9D8B030D-6E8A-4147-A177-3AD203B41FA5}">
                      <a16:colId xmlns:a16="http://schemas.microsoft.com/office/drawing/2014/main" val="1514793875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413315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Sistema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Tamaño</a:t>
                      </a:r>
                      <a:r>
                        <a:rPr lang="en-US" dirty="0"/>
                        <a:t> de Q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5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 de 10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SIR(S) de 10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121x121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4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 de 1000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1001x1001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 de 10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1331x1331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3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SIR(S) de 40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1681x1681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SIR(S) de 100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10 201x10 201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 de 40 </a:t>
                      </a:r>
                      <a:r>
                        <a:rPr lang="en-US" dirty="0" err="1"/>
                        <a:t>individuos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68 921x68 921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6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Modelo</a:t>
                      </a:r>
                      <a:r>
                        <a:rPr lang="en-US" dirty="0"/>
                        <a:t> SIR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redes de </a:t>
                      </a:r>
                      <a:r>
                        <a:rPr lang="en-US" dirty="0" err="1"/>
                        <a:t>poblaciones</a:t>
                      </a:r>
                      <a:r>
                        <a:rPr lang="en-US" dirty="0"/>
                        <a:t> con 10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de 10 </a:t>
                      </a:r>
                      <a:r>
                        <a:rPr lang="en-US" dirty="0" err="1"/>
                        <a:t>individuos</a:t>
                      </a:r>
                      <a:r>
                        <a:rPr lang="en-US" dirty="0"/>
                        <a:t> c/u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x10^40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193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Take home messages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915DCF6-D8D7-46EB-91C7-135C3A71CA99}"/>
              </a:ext>
            </a:extLst>
          </p:cNvPr>
          <p:cNvSpPr txBox="1"/>
          <p:nvPr/>
        </p:nvSpPr>
        <p:spPr>
          <a:xfrm>
            <a:off x="652669" y="2350054"/>
            <a:ext cx="108168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La </a:t>
            </a:r>
            <a:r>
              <a:rPr lang="en-US" sz="2000" dirty="0" err="1"/>
              <a:t>solución</a:t>
            </a:r>
            <a:r>
              <a:rPr lang="en-US" sz="2000" dirty="0"/>
              <a:t> </a:t>
            </a:r>
            <a:r>
              <a:rPr lang="en-US" sz="2000" dirty="0" err="1"/>
              <a:t>directa</a:t>
            </a:r>
            <a:r>
              <a:rPr lang="en-US" sz="2000" dirty="0"/>
              <a:t> del </a:t>
            </a:r>
            <a:r>
              <a:rPr lang="en-US" sz="2000" dirty="0" err="1"/>
              <a:t>formalismo</a:t>
            </a:r>
            <a:r>
              <a:rPr lang="en-US" sz="2000" dirty="0"/>
              <a:t> de </a:t>
            </a:r>
            <a:r>
              <a:rPr lang="en-US" sz="2000" dirty="0" err="1"/>
              <a:t>operadores</a:t>
            </a:r>
            <a:r>
              <a:rPr lang="en-US" sz="2000" dirty="0"/>
              <a:t> es una </a:t>
            </a:r>
            <a:r>
              <a:rPr lang="en-US" sz="2000" dirty="0" err="1"/>
              <a:t>herramienta</a:t>
            </a:r>
            <a:r>
              <a:rPr lang="en-US" sz="2000" dirty="0"/>
              <a:t> </a:t>
            </a:r>
            <a:r>
              <a:rPr lang="en-US" sz="2000" dirty="0" err="1"/>
              <a:t>potente</a:t>
            </a:r>
            <a:r>
              <a:rPr lang="en-US" sz="2000" dirty="0"/>
              <a:t> para resolver </a:t>
            </a:r>
            <a:r>
              <a:rPr lang="en-US" sz="2000" dirty="0" err="1"/>
              <a:t>sistemas</a:t>
            </a:r>
            <a:r>
              <a:rPr lang="en-US" sz="2000" dirty="0"/>
              <a:t> </a:t>
            </a:r>
            <a:r>
              <a:rPr lang="en-US" sz="2000" dirty="0" err="1"/>
              <a:t>epidémicos</a:t>
            </a:r>
            <a:r>
              <a:rPr lang="en-US" sz="2000" dirty="0"/>
              <a:t> de </a:t>
            </a:r>
            <a:r>
              <a:rPr lang="en-US" sz="2000" dirty="0" err="1"/>
              <a:t>pocos</a:t>
            </a:r>
            <a:r>
              <a:rPr lang="en-US" sz="2000" dirty="0"/>
              <a:t> </a:t>
            </a:r>
            <a:r>
              <a:rPr lang="en-US" sz="2000" dirty="0" err="1"/>
              <a:t>compartimentos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poblaciónes </a:t>
            </a:r>
            <a:r>
              <a:rPr lang="en-US" sz="2000" dirty="0" err="1"/>
              <a:t>pequeñas</a:t>
            </a:r>
            <a:r>
              <a:rPr lang="en-US" sz="2000" dirty="0"/>
              <a:t>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Los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obtenidos</a:t>
            </a:r>
            <a:r>
              <a:rPr lang="en-US" sz="2000" dirty="0"/>
              <a:t> </a:t>
            </a:r>
            <a:r>
              <a:rPr lang="en-US" sz="2000" dirty="0" err="1"/>
              <a:t>muestran</a:t>
            </a:r>
            <a:r>
              <a:rPr lang="en-US" sz="2000" dirty="0"/>
              <a:t> que la </a:t>
            </a:r>
            <a:r>
              <a:rPr lang="en-US" sz="2000" dirty="0" err="1"/>
              <a:t>dinámica</a:t>
            </a:r>
            <a:r>
              <a:rPr lang="en-US" sz="2000" dirty="0"/>
              <a:t> de campo medio se </a:t>
            </a:r>
            <a:r>
              <a:rPr lang="en-US" sz="2000" dirty="0" err="1"/>
              <a:t>aleja</a:t>
            </a:r>
            <a:r>
              <a:rPr lang="en-US" sz="2000" dirty="0"/>
              <a:t> de la </a:t>
            </a:r>
            <a:r>
              <a:rPr lang="en-US" sz="2000" dirty="0" err="1"/>
              <a:t>distribución</a:t>
            </a:r>
            <a:r>
              <a:rPr lang="en-US" sz="2000" dirty="0"/>
              <a:t> de </a:t>
            </a:r>
            <a:r>
              <a:rPr lang="en-US" sz="2000" dirty="0" err="1"/>
              <a:t>probabilidad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estados</a:t>
            </a:r>
            <a:r>
              <a:rPr lang="en-US" sz="2000" dirty="0"/>
              <a:t> </a:t>
            </a:r>
            <a:r>
              <a:rPr lang="en-US" sz="2000" dirty="0" err="1"/>
              <a:t>absorbentes</a:t>
            </a:r>
            <a:r>
              <a:rPr lang="en-US" sz="2000" dirty="0"/>
              <a:t> </a:t>
            </a:r>
            <a:r>
              <a:rPr lang="en-US" sz="2000" dirty="0" err="1"/>
              <a:t>cercanos</a:t>
            </a:r>
            <a:r>
              <a:rPr lang="en-US" sz="2000" dirty="0"/>
              <a:t>. (</a:t>
            </a:r>
            <a:r>
              <a:rPr lang="en-US" sz="2000" dirty="0" err="1"/>
              <a:t>Cantidad</a:t>
            </a:r>
            <a:r>
              <a:rPr lang="en-US" sz="2000" dirty="0"/>
              <a:t> de </a:t>
            </a:r>
            <a:r>
              <a:rPr lang="en-US" sz="2000" dirty="0" err="1"/>
              <a:t>infecciosos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</a:t>
            </a:r>
            <a:r>
              <a:rPr lang="en-US" sz="2000" dirty="0" err="1"/>
              <a:t>pequeña</a:t>
            </a:r>
            <a:r>
              <a:rPr lang="en-US" sz="2000" dirty="0"/>
              <a:t> o poblaciónes </a:t>
            </a:r>
            <a:r>
              <a:rPr lang="en-US" sz="2000" dirty="0" err="1"/>
              <a:t>pequeñas</a:t>
            </a:r>
            <a:r>
              <a:rPr lang="en-US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leyes</a:t>
            </a:r>
            <a:r>
              <a:rPr lang="en-US" sz="2000" dirty="0"/>
              <a:t> de </a:t>
            </a:r>
            <a:r>
              <a:rPr lang="en-US" sz="2000" dirty="0" err="1"/>
              <a:t>decrecimiento</a:t>
            </a:r>
            <a:r>
              <a:rPr lang="en-US" sz="2000" dirty="0"/>
              <a:t> </a:t>
            </a:r>
            <a:r>
              <a:rPr lang="en-US" sz="2000" dirty="0" err="1"/>
              <a:t>exponencial</a:t>
            </a:r>
            <a:r>
              <a:rPr lang="en-US" sz="2000" dirty="0"/>
              <a:t> al </a:t>
            </a:r>
            <a:r>
              <a:rPr lang="en-US" sz="2000" dirty="0" err="1"/>
              <a:t>describir</a:t>
            </a:r>
            <a:r>
              <a:rPr lang="en-US" sz="2000" dirty="0"/>
              <a:t> la </a:t>
            </a:r>
            <a:r>
              <a:rPr lang="en-US" sz="2000" dirty="0" err="1"/>
              <a:t>probabilidad</a:t>
            </a:r>
            <a:r>
              <a:rPr lang="en-US" sz="2000" dirty="0"/>
              <a:t> de no-</a:t>
            </a:r>
            <a:r>
              <a:rPr lang="en-US" sz="2000" dirty="0" err="1"/>
              <a:t>brote</a:t>
            </a:r>
            <a:endParaRPr lang="en-US" sz="2000" dirty="0"/>
          </a:p>
          <a:p>
            <a:pPr marL="342900" indent="-342900">
              <a:buFontTx/>
              <a:buChar char="-"/>
            </a:pPr>
            <a:r>
              <a:rPr lang="en-US" sz="2000" dirty="0" err="1"/>
              <a:t>Estos</a:t>
            </a:r>
            <a:r>
              <a:rPr lang="en-US" sz="2000" dirty="0"/>
              <a:t> </a:t>
            </a:r>
            <a:r>
              <a:rPr lang="en-US" sz="2000" dirty="0" err="1"/>
              <a:t>resultados</a:t>
            </a:r>
            <a:r>
              <a:rPr lang="en-US" sz="2000" dirty="0"/>
              <a:t> </a:t>
            </a:r>
            <a:r>
              <a:rPr lang="en-US" sz="2000" dirty="0" err="1"/>
              <a:t>analíticos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una </a:t>
            </a:r>
            <a:r>
              <a:rPr lang="en-US" sz="2000" dirty="0" err="1"/>
              <a:t>dinámica</a:t>
            </a:r>
            <a:r>
              <a:rPr lang="en-US" sz="2000" dirty="0"/>
              <a:t> de la </a:t>
            </a:r>
            <a:r>
              <a:rPr lang="en-US" sz="2000" dirty="0" err="1"/>
              <a:t>incertidumbre</a:t>
            </a:r>
            <a:r>
              <a:rPr lang="en-US" sz="2000" dirty="0"/>
              <a:t> que </a:t>
            </a:r>
            <a:r>
              <a:rPr lang="en-US" sz="2000" dirty="0" err="1"/>
              <a:t>presenta</a:t>
            </a:r>
            <a:r>
              <a:rPr lang="en-US" sz="2000" dirty="0"/>
              <a:t> un valor </a:t>
            </a:r>
            <a:r>
              <a:rPr lang="en-US" sz="2000" dirty="0" err="1"/>
              <a:t>máximo</a:t>
            </a:r>
            <a:r>
              <a:rPr lang="en-US" sz="2000" dirty="0"/>
              <a:t> y </a:t>
            </a:r>
            <a:r>
              <a:rPr lang="en-US" sz="2000" dirty="0" err="1"/>
              <a:t>después</a:t>
            </a:r>
            <a:r>
              <a:rPr lang="en-US" sz="2000" dirty="0"/>
              <a:t> se </a:t>
            </a:r>
            <a:r>
              <a:rPr lang="en-US" sz="2000" dirty="0" err="1"/>
              <a:t>estabiliza</a:t>
            </a:r>
            <a:r>
              <a:rPr lang="en-US" sz="2000" dirty="0"/>
              <a:t>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Los </a:t>
            </a:r>
            <a:r>
              <a:rPr lang="en-US" sz="2000" dirty="0" err="1"/>
              <a:t>cálculos</a:t>
            </a:r>
            <a:r>
              <a:rPr lang="en-US" sz="2000" dirty="0"/>
              <a:t> para </a:t>
            </a:r>
            <a:r>
              <a:rPr lang="en-US" sz="2000" dirty="0" err="1"/>
              <a:t>muchas</a:t>
            </a:r>
            <a:r>
              <a:rPr lang="en-US" sz="2000" dirty="0"/>
              <a:t> poblaciónes o poblaciónes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resultan</a:t>
            </a:r>
            <a:r>
              <a:rPr lang="en-US" sz="2000" dirty="0"/>
              <a:t> </a:t>
            </a:r>
            <a:r>
              <a:rPr lang="en-US" sz="2000" dirty="0" err="1"/>
              <a:t>computacionalmente</a:t>
            </a:r>
            <a:r>
              <a:rPr lang="en-US" sz="2000" dirty="0"/>
              <a:t> </a:t>
            </a:r>
            <a:r>
              <a:rPr lang="en-US" sz="2000" dirty="0" err="1"/>
              <a:t>incalculables</a:t>
            </a:r>
            <a:r>
              <a:rPr lang="en-US" sz="2000" dirty="0"/>
              <a:t>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076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equation</a:t>
            </a:r>
          </a:p>
        </p:txBody>
      </p:sp>
      <p:pic>
        <p:nvPicPr>
          <p:cNvPr id="2050" name="Picture 2" descr="Download Pixel Grid - Grids Png - Full Size PNG Image - PNGkit">
            <a:extLst>
              <a:ext uri="{FF2B5EF4-FFF2-40B4-BE49-F238E27FC236}">
                <a16:creationId xmlns:a16="http://schemas.microsoft.com/office/drawing/2014/main" id="{4ED56243-ABCF-42E1-A538-50B7669B9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64464"/>
          <a:stretch/>
        </p:blipFill>
        <p:spPr bwMode="auto">
          <a:xfrm>
            <a:off x="1298729" y="3008779"/>
            <a:ext cx="2288534" cy="22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AE2A3-E91E-4030-8CC9-767C6AA63AE2}"/>
              </a:ext>
            </a:extLst>
          </p:cNvPr>
          <p:cNvCxnSpPr/>
          <p:nvPr/>
        </p:nvCxnSpPr>
        <p:spPr>
          <a:xfrm flipV="1">
            <a:off x="674114" y="2642419"/>
            <a:ext cx="0" cy="263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F4867-DB96-4A5A-BF92-08A0AA2B5A66}"/>
              </a:ext>
            </a:extLst>
          </p:cNvPr>
          <p:cNvSpPr txBox="1"/>
          <p:nvPr/>
        </p:nvSpPr>
        <p:spPr>
          <a:xfrm rot="16200000">
            <a:off x="-631956" y="3777733"/>
            <a:ext cx="21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Infectious individuals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BB80EE1-17FF-45CA-AB79-0733F165D593}"/>
                  </a:ext>
                </a:extLst>
              </p:cNvPr>
              <p:cNvSpPr txBox="1"/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7BB80EE1-17FF-45CA-AB79-0733F165D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blipFill>
                <a:blip r:embed="rId3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A7E6F9F1-3F0B-4711-A245-7DE8B3FC36B8}"/>
              </a:ext>
            </a:extLst>
          </p:cNvPr>
          <p:cNvSpPr/>
          <p:nvPr/>
        </p:nvSpPr>
        <p:spPr>
          <a:xfrm>
            <a:off x="1229419" y="3564350"/>
            <a:ext cx="1766999" cy="10473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F169E9-7AC0-4791-A595-F2461D69FF1A}"/>
              </a:ext>
            </a:extLst>
          </p:cNvPr>
          <p:cNvCxnSpPr>
            <a:cxnSpLocks/>
          </p:cNvCxnSpPr>
          <p:nvPr/>
        </p:nvCxnSpPr>
        <p:spPr>
          <a:xfrm flipV="1">
            <a:off x="1636428" y="3151214"/>
            <a:ext cx="953418" cy="93811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3F3A846-90C7-43DE-823A-CE2F99B80459}"/>
                  </a:ext>
                </a:extLst>
              </p:cNvPr>
              <p:cNvSpPr txBox="1"/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3F3A846-90C7-43DE-823A-CE2F99B80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blipFill>
                <a:blip r:embed="rId5"/>
                <a:stretch>
                  <a:fillRect l="-32353" t="-4444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08BED73-58D0-4438-B005-5A0869FBA6D7}"/>
                  </a:ext>
                </a:extLst>
              </p:cNvPr>
              <p:cNvSpPr txBox="1"/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08BED73-58D0-4438-B005-5A0869FBA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blipFill>
                <a:blip r:embed="rId6"/>
                <a:stretch>
                  <a:fillRect l="-41667" r="-29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99C99DF-83F6-41D0-8E4F-296C9F7E712D}"/>
                  </a:ext>
                </a:extLst>
              </p:cNvPr>
              <p:cNvSpPr txBox="1"/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799C99DF-83F6-41D0-8E4F-296C9F7E7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blipFill>
                <a:blip r:embed="rId7"/>
                <a:stretch>
                  <a:fillRect l="-10000" r="-1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02E8CF4-6554-4863-B9DC-43C304D7A223}"/>
                  </a:ext>
                </a:extLst>
              </p:cNvPr>
              <p:cNvSpPr txBox="1"/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02E8CF4-6554-4863-B9DC-43C304D7A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blipFill>
                <a:blip r:embed="rId8"/>
                <a:stretch>
                  <a:fillRect l="-8791" r="-98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60" name="Picture 12">
            <a:extLst>
              <a:ext uri="{FF2B5EF4-FFF2-40B4-BE49-F238E27FC236}">
                <a16:creationId xmlns:a16="http://schemas.microsoft.com/office/drawing/2014/main" id="{F4D4DC6D-1CCB-4C91-A730-7088297B0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009834"/>
            <a:ext cx="2415878" cy="3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E4FAA97-4E74-4236-9395-DCFDE437E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60" y="1828790"/>
            <a:ext cx="2782478" cy="70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95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equation</a:t>
            </a:r>
          </a:p>
        </p:txBody>
      </p:sp>
      <p:pic>
        <p:nvPicPr>
          <p:cNvPr id="2050" name="Picture 2" descr="Download Pixel Grid - Grids Png - Full Size PNG Image - PNGkit">
            <a:extLst>
              <a:ext uri="{FF2B5EF4-FFF2-40B4-BE49-F238E27FC236}">
                <a16:creationId xmlns:a16="http://schemas.microsoft.com/office/drawing/2014/main" id="{4ED56243-ABCF-42E1-A538-50B7669B9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64464"/>
          <a:stretch/>
        </p:blipFill>
        <p:spPr bwMode="auto">
          <a:xfrm>
            <a:off x="1298729" y="3008779"/>
            <a:ext cx="2288534" cy="22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AE2A3-E91E-4030-8CC9-767C6AA63AE2}"/>
              </a:ext>
            </a:extLst>
          </p:cNvPr>
          <p:cNvCxnSpPr/>
          <p:nvPr/>
        </p:nvCxnSpPr>
        <p:spPr>
          <a:xfrm flipV="1">
            <a:off x="674114" y="2642419"/>
            <a:ext cx="0" cy="263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F4867-DB96-4A5A-BF92-08A0AA2B5A66}"/>
              </a:ext>
            </a:extLst>
          </p:cNvPr>
          <p:cNvSpPr txBox="1"/>
          <p:nvPr/>
        </p:nvSpPr>
        <p:spPr>
          <a:xfrm rot="16200000">
            <a:off x="-631956" y="3777733"/>
            <a:ext cx="21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Infectious individuals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E6F9F1-3F0B-4711-A245-7DE8B3FC36B8}"/>
              </a:ext>
            </a:extLst>
          </p:cNvPr>
          <p:cNvSpPr/>
          <p:nvPr/>
        </p:nvSpPr>
        <p:spPr>
          <a:xfrm>
            <a:off x="1229419" y="3564350"/>
            <a:ext cx="1766999" cy="10473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F169E9-7AC0-4791-A595-F2461D69FF1A}"/>
              </a:ext>
            </a:extLst>
          </p:cNvPr>
          <p:cNvCxnSpPr>
            <a:cxnSpLocks/>
          </p:cNvCxnSpPr>
          <p:nvPr/>
        </p:nvCxnSpPr>
        <p:spPr>
          <a:xfrm>
            <a:off x="1636428" y="4089326"/>
            <a:ext cx="953418" cy="8202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AD03CC-6FB8-43AF-9B7C-EAF5006E49F9}"/>
              </a:ext>
            </a:extLst>
          </p:cNvPr>
          <p:cNvCxnSpPr>
            <a:cxnSpLocks/>
          </p:cNvCxnSpPr>
          <p:nvPr/>
        </p:nvCxnSpPr>
        <p:spPr>
          <a:xfrm flipV="1">
            <a:off x="1636428" y="3253154"/>
            <a:ext cx="953418" cy="8348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2">
            <a:extLst>
              <a:ext uri="{FF2B5EF4-FFF2-40B4-BE49-F238E27FC236}">
                <a16:creationId xmlns:a16="http://schemas.microsoft.com/office/drawing/2014/main" id="{048BAC67-5120-4478-B72E-47836413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009834"/>
            <a:ext cx="2415878" cy="3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50B512-3CC6-489F-BFF6-E1E4689F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900043"/>
            <a:ext cx="2415878" cy="3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6D0C3FF-CB01-4B76-A816-B7AB8448297A}"/>
                  </a:ext>
                </a:extLst>
              </p:cNvPr>
              <p:cNvSpPr txBox="1"/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6D0C3FF-CB01-4B76-A816-B7AB84482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16808B9-07E9-4B7F-8824-E5E69F02C3AA}"/>
                  </a:ext>
                </a:extLst>
              </p:cNvPr>
              <p:cNvSpPr txBox="1"/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16808B9-07E9-4B7F-8824-E5E69F02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blipFill>
                <a:blip r:embed="rId7"/>
                <a:stretch>
                  <a:fillRect l="-32353" t="-4444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AB1B4-8588-465B-AFE8-59E9344AB998}"/>
                  </a:ext>
                </a:extLst>
              </p:cNvPr>
              <p:cNvSpPr txBox="1"/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AB1B4-8588-465B-AFE8-59E9344A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7716145-DB42-4B1C-A795-C2F1116D0C65}"/>
                  </a:ext>
                </a:extLst>
              </p:cNvPr>
              <p:cNvSpPr txBox="1"/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7716145-DB42-4B1C-A795-C2F1116D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blipFill>
                <a:blip r:embed="rId9"/>
                <a:stretch>
                  <a:fillRect l="-10000" r="-1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DADE80-1E0A-4FCB-B073-442798F77DFB}"/>
                  </a:ext>
                </a:extLst>
              </p:cNvPr>
              <p:cNvSpPr txBox="1"/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DADE80-1E0A-4FCB-B073-442798F77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blipFill>
                <a:blip r:embed="rId10"/>
                <a:stretch>
                  <a:fillRect l="-8791" r="-98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>
            <a:extLst>
              <a:ext uri="{FF2B5EF4-FFF2-40B4-BE49-F238E27FC236}">
                <a16:creationId xmlns:a16="http://schemas.microsoft.com/office/drawing/2014/main" id="{56860259-6042-4E98-9123-8C03877B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60" y="1828790"/>
            <a:ext cx="2782478" cy="70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98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equation</a:t>
            </a:r>
          </a:p>
        </p:txBody>
      </p:sp>
      <p:pic>
        <p:nvPicPr>
          <p:cNvPr id="2050" name="Picture 2" descr="Download Pixel Grid - Grids Png - Full Size PNG Image - PNGkit">
            <a:extLst>
              <a:ext uri="{FF2B5EF4-FFF2-40B4-BE49-F238E27FC236}">
                <a16:creationId xmlns:a16="http://schemas.microsoft.com/office/drawing/2014/main" id="{4ED56243-ABCF-42E1-A538-50B7669B9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64464"/>
          <a:stretch/>
        </p:blipFill>
        <p:spPr bwMode="auto">
          <a:xfrm>
            <a:off x="1298729" y="3008779"/>
            <a:ext cx="2288534" cy="22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AE2A3-E91E-4030-8CC9-767C6AA63AE2}"/>
              </a:ext>
            </a:extLst>
          </p:cNvPr>
          <p:cNvCxnSpPr/>
          <p:nvPr/>
        </p:nvCxnSpPr>
        <p:spPr>
          <a:xfrm flipV="1">
            <a:off x="674114" y="2642419"/>
            <a:ext cx="0" cy="263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F4867-DB96-4A5A-BF92-08A0AA2B5A66}"/>
              </a:ext>
            </a:extLst>
          </p:cNvPr>
          <p:cNvSpPr txBox="1"/>
          <p:nvPr/>
        </p:nvSpPr>
        <p:spPr>
          <a:xfrm rot="16200000">
            <a:off x="-631956" y="3777733"/>
            <a:ext cx="21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Infectious individuals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E6F9F1-3F0B-4711-A245-7DE8B3FC36B8}"/>
              </a:ext>
            </a:extLst>
          </p:cNvPr>
          <p:cNvSpPr/>
          <p:nvPr/>
        </p:nvSpPr>
        <p:spPr>
          <a:xfrm>
            <a:off x="1229419" y="3564350"/>
            <a:ext cx="1766999" cy="10473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F169E9-7AC0-4791-A595-F2461D69FF1A}"/>
              </a:ext>
            </a:extLst>
          </p:cNvPr>
          <p:cNvCxnSpPr>
            <a:cxnSpLocks/>
          </p:cNvCxnSpPr>
          <p:nvPr/>
        </p:nvCxnSpPr>
        <p:spPr>
          <a:xfrm>
            <a:off x="1636428" y="4089326"/>
            <a:ext cx="953418" cy="8202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AD03CC-6FB8-43AF-9B7C-EAF5006E49F9}"/>
              </a:ext>
            </a:extLst>
          </p:cNvPr>
          <p:cNvCxnSpPr>
            <a:cxnSpLocks/>
          </p:cNvCxnSpPr>
          <p:nvPr/>
        </p:nvCxnSpPr>
        <p:spPr>
          <a:xfrm flipV="1">
            <a:off x="1636428" y="3253154"/>
            <a:ext cx="953418" cy="8348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2">
            <a:extLst>
              <a:ext uri="{FF2B5EF4-FFF2-40B4-BE49-F238E27FC236}">
                <a16:creationId xmlns:a16="http://schemas.microsoft.com/office/drawing/2014/main" id="{048BAC67-5120-4478-B72E-47836413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009834"/>
            <a:ext cx="2415878" cy="3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50B512-3CC6-489F-BFF6-E1E4689F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771024"/>
            <a:ext cx="2415878" cy="3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6D0C3FF-CB01-4B76-A816-B7AB8448297A}"/>
                  </a:ext>
                </a:extLst>
              </p:cNvPr>
              <p:cNvSpPr txBox="1"/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6D0C3FF-CB01-4B76-A816-B7AB84482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16808B9-07E9-4B7F-8824-E5E69F02C3AA}"/>
                  </a:ext>
                </a:extLst>
              </p:cNvPr>
              <p:cNvSpPr txBox="1"/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16808B9-07E9-4B7F-8824-E5E69F02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blipFill>
                <a:blip r:embed="rId7"/>
                <a:stretch>
                  <a:fillRect l="-32353" t="-4444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AB1B4-8588-465B-AFE8-59E9344AB998}"/>
                  </a:ext>
                </a:extLst>
              </p:cNvPr>
              <p:cNvSpPr txBox="1"/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AB1B4-8588-465B-AFE8-59E9344A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7716145-DB42-4B1C-A795-C2F1116D0C65}"/>
                  </a:ext>
                </a:extLst>
              </p:cNvPr>
              <p:cNvSpPr txBox="1"/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7716145-DB42-4B1C-A795-C2F1116D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blipFill>
                <a:blip r:embed="rId9"/>
                <a:stretch>
                  <a:fillRect l="-10000" r="-1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DADE80-1E0A-4FCB-B073-442798F77DFB}"/>
                  </a:ext>
                </a:extLst>
              </p:cNvPr>
              <p:cNvSpPr txBox="1"/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DADE80-1E0A-4FCB-B073-442798F77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blipFill>
                <a:blip r:embed="rId10"/>
                <a:stretch>
                  <a:fillRect l="-8791" r="-98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2F6676B-0E55-4ED4-854E-60FFB81F38E1}"/>
              </a:ext>
            </a:extLst>
          </p:cNvPr>
          <p:cNvCxnSpPr>
            <a:cxnSpLocks/>
          </p:cNvCxnSpPr>
          <p:nvPr/>
        </p:nvCxnSpPr>
        <p:spPr>
          <a:xfrm flipV="1">
            <a:off x="1618203" y="4120472"/>
            <a:ext cx="953418" cy="8348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24A5CF-0772-4AE3-81A8-BE6BD3D1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613" y="3502365"/>
            <a:ext cx="3509157" cy="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AC8C3812-09AE-4F9D-8E8E-AA2809038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60" y="1828790"/>
            <a:ext cx="2782478" cy="70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73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equation</a:t>
            </a:r>
          </a:p>
        </p:txBody>
      </p:sp>
      <p:pic>
        <p:nvPicPr>
          <p:cNvPr id="2050" name="Picture 2" descr="Download Pixel Grid - Grids Png - Full Size PNG Image - PNGkit">
            <a:extLst>
              <a:ext uri="{FF2B5EF4-FFF2-40B4-BE49-F238E27FC236}">
                <a16:creationId xmlns:a16="http://schemas.microsoft.com/office/drawing/2014/main" id="{4ED56243-ABCF-42E1-A538-50B7669B9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93" r="64464"/>
          <a:stretch/>
        </p:blipFill>
        <p:spPr bwMode="auto">
          <a:xfrm>
            <a:off x="1298729" y="3008779"/>
            <a:ext cx="2288534" cy="22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CEAE2A3-E91E-4030-8CC9-767C6AA63AE2}"/>
              </a:ext>
            </a:extLst>
          </p:cNvPr>
          <p:cNvCxnSpPr/>
          <p:nvPr/>
        </p:nvCxnSpPr>
        <p:spPr>
          <a:xfrm flipV="1">
            <a:off x="674114" y="2642419"/>
            <a:ext cx="0" cy="263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52FF4867-DB96-4A5A-BF92-08A0AA2B5A66}"/>
              </a:ext>
            </a:extLst>
          </p:cNvPr>
          <p:cNvSpPr txBox="1"/>
          <p:nvPr/>
        </p:nvSpPr>
        <p:spPr>
          <a:xfrm rot="16200000">
            <a:off x="-631956" y="3777733"/>
            <a:ext cx="21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Infectious individuals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E6F9F1-3F0B-4711-A245-7DE8B3FC36B8}"/>
              </a:ext>
            </a:extLst>
          </p:cNvPr>
          <p:cNvSpPr/>
          <p:nvPr/>
        </p:nvSpPr>
        <p:spPr>
          <a:xfrm>
            <a:off x="1229419" y="3564350"/>
            <a:ext cx="1766999" cy="104739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DF169E9-7AC0-4791-A595-F2461D69FF1A}"/>
              </a:ext>
            </a:extLst>
          </p:cNvPr>
          <p:cNvCxnSpPr>
            <a:cxnSpLocks/>
          </p:cNvCxnSpPr>
          <p:nvPr/>
        </p:nvCxnSpPr>
        <p:spPr>
          <a:xfrm>
            <a:off x="1636428" y="4089326"/>
            <a:ext cx="953418" cy="8202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7AD03CC-6FB8-43AF-9B7C-EAF5006E49F9}"/>
              </a:ext>
            </a:extLst>
          </p:cNvPr>
          <p:cNvCxnSpPr>
            <a:cxnSpLocks/>
          </p:cNvCxnSpPr>
          <p:nvPr/>
        </p:nvCxnSpPr>
        <p:spPr>
          <a:xfrm flipV="1">
            <a:off x="1636428" y="3253154"/>
            <a:ext cx="953418" cy="8348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2">
            <a:extLst>
              <a:ext uri="{FF2B5EF4-FFF2-40B4-BE49-F238E27FC236}">
                <a16:creationId xmlns:a16="http://schemas.microsoft.com/office/drawing/2014/main" id="{048BAC67-5120-4478-B72E-47836413E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009834"/>
            <a:ext cx="2415878" cy="38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950B512-3CC6-489F-BFF6-E1E4689F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253" y="2761107"/>
            <a:ext cx="2415878" cy="3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6D0C3FF-CB01-4B76-A816-B7AB8448297A}"/>
                  </a:ext>
                </a:extLst>
              </p:cNvPr>
              <p:cNvSpPr txBox="1"/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6D0C3FF-CB01-4B76-A816-B7AB84482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78" y="5514536"/>
                <a:ext cx="149913" cy="276999"/>
              </a:xfrm>
              <a:prstGeom prst="rect">
                <a:avLst/>
              </a:prstGeom>
              <a:blipFill>
                <a:blip r:embed="rId6"/>
                <a:stretch>
                  <a:fillRect l="-37500" r="-29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16808B9-07E9-4B7F-8824-E5E69F02C3AA}"/>
                  </a:ext>
                </a:extLst>
              </p:cNvPr>
              <p:cNvSpPr txBox="1"/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16808B9-07E9-4B7F-8824-E5E69F02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039" y="5514535"/>
                <a:ext cx="203582" cy="276999"/>
              </a:xfrm>
              <a:prstGeom prst="rect">
                <a:avLst/>
              </a:prstGeom>
              <a:blipFill>
                <a:blip r:embed="rId7"/>
                <a:stretch>
                  <a:fillRect l="-32353" t="-4444" r="-2941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AB1B4-8588-465B-AFE8-59E9344AB998}"/>
                  </a:ext>
                </a:extLst>
              </p:cNvPr>
              <p:cNvSpPr txBox="1"/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49AAB1B4-8588-465B-AFE8-59E9344A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4" y="400708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7716145-DB42-4B1C-A795-C2F1116D0C65}"/>
                  </a:ext>
                </a:extLst>
              </p:cNvPr>
              <p:cNvSpPr txBox="1"/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7716145-DB42-4B1C-A795-C2F1116D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6" y="4792595"/>
                <a:ext cx="552331" cy="276999"/>
              </a:xfrm>
              <a:prstGeom prst="rect">
                <a:avLst/>
              </a:prstGeom>
              <a:blipFill>
                <a:blip r:embed="rId9"/>
                <a:stretch>
                  <a:fillRect l="-10000" r="-1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DADE80-1E0A-4FCB-B073-442798F77DFB}"/>
                  </a:ext>
                </a:extLst>
              </p:cNvPr>
              <p:cNvSpPr txBox="1"/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51DADE80-1E0A-4FCB-B073-442798F77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7" y="3148065"/>
                <a:ext cx="552331" cy="276999"/>
              </a:xfrm>
              <a:prstGeom prst="rect">
                <a:avLst/>
              </a:prstGeom>
              <a:blipFill>
                <a:blip r:embed="rId10"/>
                <a:stretch>
                  <a:fillRect l="-8791" r="-989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2F6676B-0E55-4ED4-854E-60FFB81F38E1}"/>
              </a:ext>
            </a:extLst>
          </p:cNvPr>
          <p:cNvCxnSpPr>
            <a:cxnSpLocks/>
          </p:cNvCxnSpPr>
          <p:nvPr/>
        </p:nvCxnSpPr>
        <p:spPr>
          <a:xfrm flipV="1">
            <a:off x="1618203" y="4120472"/>
            <a:ext cx="953418" cy="8348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0E24A5CF-0772-4AE3-81A8-BE6BD3D1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08" y="3492661"/>
            <a:ext cx="3509157" cy="3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F62B70A-5FF0-4BDB-A950-FCF8895883E5}"/>
              </a:ext>
            </a:extLst>
          </p:cNvPr>
          <p:cNvCxnSpPr>
            <a:cxnSpLocks/>
          </p:cNvCxnSpPr>
          <p:nvPr/>
        </p:nvCxnSpPr>
        <p:spPr>
          <a:xfrm>
            <a:off x="1608334" y="3269476"/>
            <a:ext cx="953418" cy="8202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EDF928-6AC9-4E5E-A627-67444055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08" y="4221445"/>
            <a:ext cx="3509157" cy="34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E696B7B-4438-4206-889D-5A7C915CD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260" y="1828790"/>
            <a:ext cx="2782478" cy="70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650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example: SIS master equation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555489-84E1-4358-9BE4-C8D32B6088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03"/>
          <a:stretch/>
        </p:blipFill>
        <p:spPr bwMode="auto">
          <a:xfrm>
            <a:off x="5054039" y="2419685"/>
            <a:ext cx="5626123" cy="8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F64D14-1480-436B-AB91-F76B7CE10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89" y="3558809"/>
            <a:ext cx="1199124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EFEDDB9-F091-4867-BAFD-C5955DC1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37" y="2179425"/>
            <a:ext cx="2428875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433E361-8557-4322-AE8B-F60F9FCE7699}"/>
              </a:ext>
            </a:extLst>
          </p:cNvPr>
          <p:cNvCxnSpPr/>
          <p:nvPr/>
        </p:nvCxnSpPr>
        <p:spPr>
          <a:xfrm>
            <a:off x="4646824" y="1690688"/>
            <a:ext cx="0" cy="45438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6A8338D7-058C-45ED-9930-43DA86637096}"/>
              </a:ext>
            </a:extLst>
          </p:cNvPr>
          <p:cNvSpPr/>
          <p:nvPr/>
        </p:nvSpPr>
        <p:spPr>
          <a:xfrm>
            <a:off x="8703962" y="1662227"/>
            <a:ext cx="2649836" cy="535009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D107E1C-D91F-40EC-AC3A-C5CC27FC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8" b="24500"/>
          <a:stretch/>
        </p:blipFill>
        <p:spPr bwMode="auto">
          <a:xfrm>
            <a:off x="4056133" y="3429000"/>
            <a:ext cx="5626123" cy="60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18EE4CC-BACA-49FD-A50B-198FFF761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97"/>
          <a:stretch/>
        </p:blipFill>
        <p:spPr bwMode="auto">
          <a:xfrm>
            <a:off x="4729561" y="4592112"/>
            <a:ext cx="5626123" cy="47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o 3">
            <a:extLst>
              <a:ext uri="{FF2B5EF4-FFF2-40B4-BE49-F238E27FC236}">
                <a16:creationId xmlns:a16="http://schemas.microsoft.com/office/drawing/2014/main" id="{0A127020-D550-4A91-8A49-F06252DCFEBB}"/>
              </a:ext>
            </a:extLst>
          </p:cNvPr>
          <p:cNvSpPr/>
          <p:nvPr/>
        </p:nvSpPr>
        <p:spPr>
          <a:xfrm rot="16200000">
            <a:off x="7906666" y="1530510"/>
            <a:ext cx="1325217" cy="2104247"/>
          </a:xfrm>
          <a:prstGeom prst="arc">
            <a:avLst>
              <a:gd name="adj1" fmla="val 16200000"/>
              <a:gd name="adj2" fmla="val 302759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7C27B3C-469F-4947-9C3A-22751B38F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483" y="1800958"/>
            <a:ext cx="2234793" cy="23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1D80BAD-8849-41BA-BF4E-5ED3418AC1C4}"/>
              </a:ext>
            </a:extLst>
          </p:cNvPr>
          <p:cNvGrpSpPr/>
          <p:nvPr/>
        </p:nvGrpSpPr>
        <p:grpSpPr>
          <a:xfrm>
            <a:off x="6418619" y="5449411"/>
            <a:ext cx="3810968" cy="535009"/>
            <a:chOff x="6869193" y="5509618"/>
            <a:chExt cx="3810968" cy="535009"/>
          </a:xfrm>
        </p:grpSpPr>
        <p:pic>
          <p:nvPicPr>
            <p:cNvPr id="8" name="Picture 12">
              <a:extLst>
                <a:ext uri="{FF2B5EF4-FFF2-40B4-BE49-F238E27FC236}">
                  <a16:creationId xmlns:a16="http://schemas.microsoft.com/office/drawing/2014/main" id="{777C0502-1B95-4D94-B5E6-1ED86CE4D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4054" y="5652858"/>
              <a:ext cx="1629908" cy="262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3FF40DC-A8EF-41E6-843C-438E179F13C6}"/>
                </a:ext>
              </a:extLst>
            </p:cNvPr>
            <p:cNvSpPr/>
            <p:nvPr/>
          </p:nvSpPr>
          <p:spPr>
            <a:xfrm>
              <a:off x="6869193" y="5509618"/>
              <a:ext cx="3810968" cy="535009"/>
            </a:xfrm>
            <a:prstGeom prst="ellipse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81D608FD-6D79-4014-8F59-4EE176B0F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3962" y="5675578"/>
              <a:ext cx="1629909" cy="238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Arco 16">
            <a:extLst>
              <a:ext uri="{FF2B5EF4-FFF2-40B4-BE49-F238E27FC236}">
                <a16:creationId xmlns:a16="http://schemas.microsoft.com/office/drawing/2014/main" id="{8A069AD2-6CD2-490E-8BA2-2F75B769535E}"/>
              </a:ext>
            </a:extLst>
          </p:cNvPr>
          <p:cNvSpPr/>
          <p:nvPr/>
        </p:nvSpPr>
        <p:spPr>
          <a:xfrm rot="16200000" flipH="1">
            <a:off x="5862279" y="4584651"/>
            <a:ext cx="873051" cy="1391479"/>
          </a:xfrm>
          <a:prstGeom prst="arc">
            <a:avLst>
              <a:gd name="adj1" fmla="val 10816775"/>
              <a:gd name="adj2" fmla="val 302759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24DC060-24FC-41BF-AD30-0972367D7FDB}"/>
              </a:ext>
            </a:extLst>
          </p:cNvPr>
          <p:cNvCxnSpPr>
            <a:cxnSpLocks/>
          </p:cNvCxnSpPr>
          <p:nvPr/>
        </p:nvCxnSpPr>
        <p:spPr>
          <a:xfrm>
            <a:off x="8911481" y="3733905"/>
            <a:ext cx="461381" cy="10997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A8D09B8E-7D94-491C-ADC1-5A39B0277993}"/>
              </a:ext>
            </a:extLst>
          </p:cNvPr>
          <p:cNvSpPr/>
          <p:nvPr/>
        </p:nvSpPr>
        <p:spPr>
          <a:xfrm>
            <a:off x="9436298" y="3472941"/>
            <a:ext cx="2649836" cy="535009"/>
          </a:xfrm>
          <a:prstGeom prst="ellips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6A4CB3C7-1FDE-4EED-BBB9-9221E96BC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097" y="3648243"/>
            <a:ext cx="2251549" cy="21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18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A5827-4AE1-4225-8C35-10B27035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operator notation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C01FB2F-0B8E-4A9A-9889-B6398270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4" y="3652648"/>
            <a:ext cx="3445475" cy="53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B7A906F-9114-42F6-B760-C47040573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3" y="1785938"/>
            <a:ext cx="2953883" cy="9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76CD105-7FDA-42CB-ACA2-973F630ECD2E}"/>
              </a:ext>
            </a:extLst>
          </p:cNvPr>
          <p:cNvCxnSpPr/>
          <p:nvPr/>
        </p:nvCxnSpPr>
        <p:spPr>
          <a:xfrm flipH="1">
            <a:off x="3733957" y="2102678"/>
            <a:ext cx="1814286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DB9EB20-7AE3-41AC-A238-16309E97B84B}"/>
              </a:ext>
            </a:extLst>
          </p:cNvPr>
          <p:cNvSpPr txBox="1"/>
          <p:nvPr/>
        </p:nvSpPr>
        <p:spPr>
          <a:xfrm>
            <a:off x="5751445" y="1767183"/>
            <a:ext cx="4280452" cy="6463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El </a:t>
            </a:r>
            <a:r>
              <a:rPr lang="en-US" dirty="0" err="1">
                <a:latin typeface="+mj-lt"/>
              </a:rPr>
              <a:t>estado</a:t>
            </a:r>
            <a:r>
              <a:rPr lang="en-US" dirty="0">
                <a:latin typeface="+mj-lt"/>
              </a:rPr>
              <a:t> “phi” </a:t>
            </a:r>
            <a:r>
              <a:rPr lang="en-US" dirty="0" err="1">
                <a:latin typeface="+mj-lt"/>
              </a:rPr>
              <a:t>representa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probabilidad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cada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estado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determinista</a:t>
            </a:r>
            <a:r>
              <a:rPr lang="en-US" dirty="0">
                <a:latin typeface="+mj-lt"/>
              </a:rPr>
              <a:t> “n”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4ECD678-984C-4173-BCAA-EF1B70FBA533}"/>
              </a:ext>
            </a:extLst>
          </p:cNvPr>
          <p:cNvCxnSpPr/>
          <p:nvPr/>
        </p:nvCxnSpPr>
        <p:spPr>
          <a:xfrm flipH="1">
            <a:off x="3937159" y="3920394"/>
            <a:ext cx="1814286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ED6D2A1-D73E-4AB8-9BD9-28F7BFECC5AF}"/>
              </a:ext>
            </a:extLst>
          </p:cNvPr>
          <p:cNvSpPr txBox="1"/>
          <p:nvPr/>
        </p:nvSpPr>
        <p:spPr>
          <a:xfrm>
            <a:off x="5950275" y="3541810"/>
            <a:ext cx="4280452" cy="646331"/>
          </a:xfrm>
          <a:prstGeom prst="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+mj-lt"/>
              </a:rPr>
              <a:t>Definiremos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operadores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escalera</a:t>
            </a:r>
            <a:r>
              <a:rPr lang="en-US" dirty="0">
                <a:latin typeface="+mj-lt"/>
              </a:rPr>
              <a:t> para </a:t>
            </a:r>
            <a:r>
              <a:rPr lang="en-US" dirty="0" err="1">
                <a:latin typeface="+mj-lt"/>
              </a:rPr>
              <a:t>generar</a:t>
            </a:r>
            <a:r>
              <a:rPr lang="en-US" dirty="0">
                <a:latin typeface="+mj-lt"/>
              </a:rPr>
              <a:t> la </a:t>
            </a:r>
            <a:r>
              <a:rPr lang="en-US" dirty="0" err="1">
                <a:latin typeface="+mj-lt"/>
              </a:rPr>
              <a:t>dinámica</a:t>
            </a:r>
            <a:r>
              <a:rPr lang="en-US" dirty="0">
                <a:latin typeface="+mj-lt"/>
              </a:rPr>
              <a:t> del </a:t>
            </a:r>
            <a:r>
              <a:rPr lang="en-US" dirty="0" err="1">
                <a:latin typeface="+mj-lt"/>
              </a:rPr>
              <a:t>sistema</a:t>
            </a:r>
            <a:endParaRPr lang="en-US" dirty="0">
              <a:latin typeface="+mj-lt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D0867B3B-B67B-4DA4-969D-FB2D3F44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03" y="5297210"/>
            <a:ext cx="3688792" cy="79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6CF47BB-9857-4A35-A8EA-0CD15C25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75704"/>
            <a:ext cx="4719893" cy="72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490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3964</TotalTime>
  <Words>782</Words>
  <Application>Microsoft Office PowerPoint</Application>
  <PresentationFormat>Panorámica</PresentationFormat>
  <Paragraphs>138</Paragraphs>
  <Slides>34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 Math</vt:lpstr>
      <vt:lpstr>Tema de Office</vt:lpstr>
      <vt:lpstr>Operator Approach to epidemic systems: Part  I. Single node dynamics on models of few variables</vt:lpstr>
      <vt:lpstr>The master equation</vt:lpstr>
      <vt:lpstr>The master equation</vt:lpstr>
      <vt:lpstr>The master equation</vt:lpstr>
      <vt:lpstr>The master equation</vt:lpstr>
      <vt:lpstr>The master equation</vt:lpstr>
      <vt:lpstr>The master equation</vt:lpstr>
      <vt:lpstr>First example: SIS master equation</vt:lpstr>
      <vt:lpstr>The operator notation</vt:lpstr>
      <vt:lpstr>The operator notation</vt:lpstr>
      <vt:lpstr>The operator notation</vt:lpstr>
      <vt:lpstr>Operator form in </vt:lpstr>
      <vt:lpstr>Operator form: Common notation</vt:lpstr>
      <vt:lpstr>Solution</vt:lpstr>
      <vt:lpstr>First simulations: pre-build functions in SIS models</vt:lpstr>
      <vt:lpstr>Time to evaluate exp(Q)</vt:lpstr>
      <vt:lpstr>Enhancing computing efficiency</vt:lpstr>
      <vt:lpstr>Solving the SIS model</vt:lpstr>
      <vt:lpstr>Solving the SIS model</vt:lpstr>
      <vt:lpstr>Mean field result</vt:lpstr>
      <vt:lpstr>Second example: SIR model Master Equation</vt:lpstr>
      <vt:lpstr>Solution: Phase space</vt:lpstr>
      <vt:lpstr>Solution: Phase space</vt:lpstr>
      <vt:lpstr>Probability of no-outbreak</vt:lpstr>
      <vt:lpstr>Probability of no-outbreak</vt:lpstr>
      <vt:lpstr>Probability of no-outbreak</vt:lpstr>
      <vt:lpstr>Third example: SIRS model Master Equation</vt:lpstr>
      <vt:lpstr>Solutions in phase space</vt:lpstr>
      <vt:lpstr>Noise description</vt:lpstr>
      <vt:lpstr>Noise description</vt:lpstr>
      <vt:lpstr>Noise description</vt:lpstr>
      <vt:lpstr>Noise description</vt:lpstr>
      <vt:lpstr>Scalability of the exp(Qt) algorithm</vt:lpstr>
      <vt:lpstr>Take 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Approach to epidemic systems: Part  I. Single node dynamics</dc:title>
  <dc:creator>José Alejandro Rojas Venegas</dc:creator>
  <cp:lastModifiedBy>José Alejandro Rojas Venegas</cp:lastModifiedBy>
  <cp:revision>19</cp:revision>
  <dcterms:created xsi:type="dcterms:W3CDTF">2021-08-07T19:23:17Z</dcterms:created>
  <dcterms:modified xsi:type="dcterms:W3CDTF">2021-09-21T18:08:50Z</dcterms:modified>
</cp:coreProperties>
</file>