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4" r:id="rId2"/>
    <p:sldId id="325" r:id="rId3"/>
    <p:sldId id="326" r:id="rId4"/>
    <p:sldId id="327" r:id="rId5"/>
    <p:sldId id="347" r:id="rId6"/>
    <p:sldId id="349" r:id="rId7"/>
    <p:sldId id="328" r:id="rId8"/>
    <p:sldId id="350" r:id="rId9"/>
    <p:sldId id="351" r:id="rId10"/>
    <p:sldId id="352" r:id="rId11"/>
    <p:sldId id="329" r:id="rId12"/>
    <p:sldId id="330" r:id="rId13"/>
    <p:sldId id="353" r:id="rId14"/>
    <p:sldId id="354" r:id="rId15"/>
    <p:sldId id="355" r:id="rId16"/>
    <p:sldId id="334" r:id="rId17"/>
    <p:sldId id="356" r:id="rId18"/>
    <p:sldId id="333" r:id="rId19"/>
    <p:sldId id="357" r:id="rId20"/>
    <p:sldId id="331" r:id="rId21"/>
    <p:sldId id="335" r:id="rId22"/>
    <p:sldId id="358" r:id="rId23"/>
    <p:sldId id="337" r:id="rId24"/>
    <p:sldId id="338" r:id="rId25"/>
    <p:sldId id="340" r:id="rId26"/>
    <p:sldId id="341" r:id="rId27"/>
    <p:sldId id="342" r:id="rId28"/>
    <p:sldId id="344" r:id="rId29"/>
    <p:sldId id="343" r:id="rId30"/>
    <p:sldId id="345" r:id="rId31"/>
    <p:sldId id="346" r:id="rId3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67BCB9-C0B2-4A3D-81CF-34285A9D1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9F10159-07AC-41DA-B981-E61E0C2B1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9A030B-A0D4-466B-9E3E-39AD50D50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CFD1D5-0326-40B5-A9CE-C7D84093F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AC4D53-85C5-4912-8DE4-69E0EA6F7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61995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E90B4D-FAC9-4BED-80F2-C8E27A227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091836-BC3C-465C-BAEB-55D97D652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2D7B0B-A4D9-4995-8291-F15B0063A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EE55B3-983F-401B-BEC8-BBEEAA841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72017-D37C-46AB-9EE3-53D725FC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02941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29152-E6C4-4834-BE1E-33CA7BA6D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49FB500-CA5D-49D1-A0BF-AC3B9AFAB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06C7D6-50B0-4AC4-8BEB-DAFDCA89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D8F2ED-87F2-4089-B843-3D84D3D56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731724-5699-4FBA-AE7C-327DCB3B2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3404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0422F3-A7CF-4206-A5D7-9DF9F701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AD9633-9410-44D2-BF17-BCD61B1E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74E41D-050E-4AD8-B7BD-1B327EC4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A34E51-6164-4CCD-8716-B4285B658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2A9CC2-4A5D-4AED-8192-340E7387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1423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B9210F-01F8-4FBA-BEE0-F2B4AE038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4C28E1A-E162-46D8-873A-12FF236F84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6F3C4B-C983-443B-9D2E-4C37D2DF7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DFBA6DA-8CAA-4F23-9C99-F7A58DA43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BD6D3FD-C0AB-4F59-8219-1A5A4B97B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0192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9F32-C011-4B70-AEB6-2DA7F475F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E3D9E73-AD3F-40FF-8300-E78417B87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39C2F7-EA30-469C-AAC3-7F4C78859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EB6E31E-BE8A-45A5-8911-D04187CCA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48E2992-EC51-4FB4-9BA6-3DCEAA6B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DCEA229-1E3A-4C8F-ADCF-4D554719A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22784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A9335-16F4-440B-83EC-522ED924C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78D09CD-9E3A-43D3-B622-D0EBFB0F2A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0B95A7-49A9-47E1-BBF3-ABBD5E0B36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BB646F3-63C2-4F8F-8779-7D549947B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2D503A-9C84-4321-8737-CCC631FEA4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B93A252-F58B-4454-BF3D-B63B62BF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C3AFEF4-364C-4991-A20C-5F29A61FB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1C18BCD-590F-4872-B341-AADFA140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230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222EB-A864-44EC-B5BF-2FD3715D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D64AE54-E919-4B71-B97C-5D680CDA4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98835D-46B5-46F7-AF30-1D8C4557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4EAC273-EDCE-4337-A8E3-B61AEC51C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7762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2BF8DB0-A6F0-44EE-991B-54D33B262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8D6E97E-06FA-4BB1-8449-24F7266E4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ED5F85-7EF5-47A5-BCAF-5FB0B9511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599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FE1F23-11C1-4B09-AF2A-744DB4C24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B9BC2C-E808-4506-8E85-28E603FD1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1B770E5-9586-432E-942C-0B4C70696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921C7-AF66-4A98-AEB5-43A094F44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8CE72-83FC-425D-B8EC-6D2A34D2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413EFF-3285-474D-B822-737119628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2079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CF26DE-FC23-4A31-AE97-27B3B060A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87AE0DD-1DD0-40C9-BFE1-114D32330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2A3605-8D1B-4227-97DC-6E0481022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A9AB9A-FF60-449A-9020-16571609B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A2E996-54AD-4500-A329-2F4188324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6E74C6B-6BF3-4381-87BE-3C9B56444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8907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FDFD42F-BB83-4943-B614-6D10CEE2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8D28DF5-EBF5-40A5-89C8-674AFB79E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07E31B2-3460-43D2-9169-2CC5296176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1F126-63EA-4B82-BA20-396E369DBACB}" type="datetimeFigureOut">
              <a:rPr lang="es-CO" smtClean="0"/>
              <a:t>14/12/2021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44E125-D08E-4CFA-9878-5D90E1D0D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071F97-D0C4-4675-A101-37E3DFF8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52342-2D86-4D56-8CA0-73C44E00FA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99348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7.png"/><Relationship Id="rId7" Type="http://schemas.openxmlformats.org/officeDocument/2006/relationships/image" Target="../media/image1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 descr="Forma&#10;&#10;Descripción generada automáticamente">
            <a:extLst>
              <a:ext uri="{FF2B5EF4-FFF2-40B4-BE49-F238E27FC236}">
                <a16:creationId xmlns:a16="http://schemas.microsoft.com/office/drawing/2014/main" id="{E6F465DE-4AAC-4A03-ACA0-17CB8B1C7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1711" y="5228497"/>
            <a:ext cx="1441938" cy="1375066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00E6FC5-0756-4FF8-8841-4101A46DB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0363" y="5261321"/>
            <a:ext cx="1441938" cy="144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Título 1">
            <a:extLst>
              <a:ext uri="{FF2B5EF4-FFF2-40B4-BE49-F238E27FC236}">
                <a16:creationId xmlns:a16="http://schemas.microsoft.com/office/drawing/2014/main" id="{915D35F1-F2E1-4C2C-B388-13A4F0A77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1458"/>
            <a:ext cx="9144000" cy="2387600"/>
          </a:xfrm>
        </p:spPr>
        <p:txBody>
          <a:bodyPr>
            <a:normAutofit/>
          </a:bodyPr>
          <a:lstStyle/>
          <a:p>
            <a:r>
              <a:rPr lang="es-MX" sz="4400" dirty="0"/>
              <a:t>Una introducción al modelamiento de epidemias: el caso del COVID-19  </a:t>
            </a:r>
            <a:endParaRPr lang="en-US" sz="13800" dirty="0"/>
          </a:p>
        </p:txBody>
      </p:sp>
      <p:sp>
        <p:nvSpPr>
          <p:cNvPr id="35" name="Subtítulo 2">
            <a:extLst>
              <a:ext uri="{FF2B5EF4-FFF2-40B4-BE49-F238E27FC236}">
                <a16:creationId xmlns:a16="http://schemas.microsoft.com/office/drawing/2014/main" id="{E3B59812-5DD3-452A-AF24-F0AAD38D3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6363" y="2820159"/>
            <a:ext cx="9144000" cy="1655762"/>
          </a:xfrm>
        </p:spPr>
        <p:txBody>
          <a:bodyPr>
            <a:normAutofit/>
          </a:bodyPr>
          <a:lstStyle/>
          <a:p>
            <a:r>
              <a:rPr lang="es-CO" sz="2000" dirty="0"/>
              <a:t>José Alejandro Rojas-Venegas</a:t>
            </a:r>
          </a:p>
          <a:p>
            <a:r>
              <a:rPr lang="es-CO" sz="2000" dirty="0"/>
              <a:t>Grupo de </a:t>
            </a:r>
            <a:r>
              <a:rPr lang="es-CO" sz="2000" dirty="0" err="1"/>
              <a:t>Econofísica</a:t>
            </a:r>
            <a:r>
              <a:rPr lang="es-CO" sz="2000" dirty="0"/>
              <a:t> y </a:t>
            </a:r>
            <a:r>
              <a:rPr lang="es-CO" sz="2000" dirty="0" err="1"/>
              <a:t>Sociofísica</a:t>
            </a:r>
            <a:r>
              <a:rPr lang="es-CO" sz="2000" dirty="0"/>
              <a:t> </a:t>
            </a:r>
          </a:p>
          <a:p>
            <a:r>
              <a:rPr lang="es-CO" sz="2000" dirty="0"/>
              <a:t>Departamento de Física</a:t>
            </a:r>
          </a:p>
          <a:p>
            <a:r>
              <a:rPr lang="es-CO" sz="2000" dirty="0"/>
              <a:t>Universidad Nacional de Colombia</a:t>
            </a:r>
          </a:p>
        </p:txBody>
      </p:sp>
      <p:pic>
        <p:nvPicPr>
          <p:cNvPr id="4" name="Imagen 3" descr="Dibujo en blanco y negro&#10;&#10;Descripción generada automáticamente con confianza media">
            <a:extLst>
              <a:ext uri="{FF2B5EF4-FFF2-40B4-BE49-F238E27FC236}">
                <a16:creationId xmlns:a16="http://schemas.microsoft.com/office/drawing/2014/main" id="{AFEB6802-5EEA-48F6-AC02-276EC0F095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59" y="5261321"/>
            <a:ext cx="1441938" cy="144193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860893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compartimentales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3723BBD-C44E-47B4-AB28-AEE7C7CBEA07}"/>
              </a:ext>
            </a:extLst>
          </p:cNvPr>
          <p:cNvCxnSpPr/>
          <p:nvPr/>
        </p:nvCxnSpPr>
        <p:spPr>
          <a:xfrm>
            <a:off x="6096000" y="1895061"/>
            <a:ext cx="0" cy="4333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 descr="Typical SIR model solution showing progression of population disease... |  Download Scientific Diagram">
            <a:extLst>
              <a:ext uri="{FF2B5EF4-FFF2-40B4-BE49-F238E27FC236}">
                <a16:creationId xmlns:a16="http://schemas.microsoft.com/office/drawing/2014/main" id="{64A5DCB5-5EE2-4030-91E3-874C4B1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38" y="2005401"/>
            <a:ext cx="54768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The set of three differential equations that describe the SIR model... |  Download Scientific Diagram">
            <a:extLst>
              <a:ext uri="{FF2B5EF4-FFF2-40B4-BE49-F238E27FC236}">
                <a16:creationId xmlns:a16="http://schemas.microsoft.com/office/drawing/2014/main" id="{8CED0EE2-8850-4D99-86BD-A5AF760F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05401"/>
            <a:ext cx="3995763" cy="37747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96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 que </a:t>
            </a:r>
            <a:r>
              <a:rPr lang="en-US" dirty="0" err="1"/>
              <a:t>asumimos</a:t>
            </a:r>
            <a:r>
              <a:rPr lang="en-US" dirty="0"/>
              <a:t> </a:t>
            </a:r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63CE122-F9B9-457D-9B03-65BC049A0AA9}"/>
              </a:ext>
            </a:extLst>
          </p:cNvPr>
          <p:cNvSpPr txBox="1"/>
          <p:nvPr/>
        </p:nvSpPr>
        <p:spPr>
          <a:xfrm>
            <a:off x="966542" y="2004341"/>
            <a:ext cx="697441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determinista</a:t>
            </a:r>
            <a:r>
              <a:rPr lang="en-US" sz="2000" dirty="0"/>
              <a:t> 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hay </a:t>
            </a:r>
            <a:r>
              <a:rPr lang="en-US" sz="2000" dirty="0" err="1"/>
              <a:t>inmunidad</a:t>
            </a:r>
            <a:r>
              <a:rPr lang="en-US" sz="2000" dirty="0"/>
              <a:t> </a:t>
            </a:r>
            <a:r>
              <a:rPr lang="en-US" sz="2000" dirty="0" err="1"/>
              <a:t>inicial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/>
              <a:t>Todos</a:t>
            </a:r>
            <a:r>
              <a:rPr lang="en-US" sz="2000" dirty="0"/>
              <a:t> los </a:t>
            </a:r>
            <a:r>
              <a:rPr lang="en-US" sz="2000" dirty="0" err="1"/>
              <a:t>individuos</a:t>
            </a:r>
            <a:r>
              <a:rPr lang="en-US" sz="2000" dirty="0"/>
              <a:t> se </a:t>
            </a:r>
            <a:r>
              <a:rPr lang="en-US" sz="2000" dirty="0" err="1"/>
              <a:t>comportan</a:t>
            </a:r>
            <a:r>
              <a:rPr lang="en-US" sz="2000" dirty="0"/>
              <a:t> </a:t>
            </a:r>
            <a:r>
              <a:rPr lang="en-US" sz="2000" dirty="0" err="1"/>
              <a:t>exactamente</a:t>
            </a:r>
            <a:r>
              <a:rPr lang="en-US" sz="2000" dirty="0"/>
              <a:t> </a:t>
            </a:r>
            <a:r>
              <a:rPr lang="en-US" sz="2000" dirty="0" err="1"/>
              <a:t>igual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La Sociedad es una </a:t>
            </a:r>
            <a:r>
              <a:rPr lang="en-US" sz="2000" dirty="0" err="1"/>
              <a:t>mezcla</a:t>
            </a:r>
            <a:r>
              <a:rPr lang="en-US" sz="2000" dirty="0"/>
              <a:t> </a:t>
            </a:r>
            <a:r>
              <a:rPr lang="en-US" sz="2000" dirty="0" err="1"/>
              <a:t>uniforme</a:t>
            </a:r>
            <a:r>
              <a:rPr lang="en-US" sz="2000" dirty="0"/>
              <a:t> de </a:t>
            </a:r>
            <a:r>
              <a:rPr lang="en-US" sz="2000" dirty="0" err="1"/>
              <a:t>individuos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/>
              <a:t>Todo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que se </a:t>
            </a:r>
            <a:r>
              <a:rPr lang="en-US" sz="2000" dirty="0" err="1"/>
              <a:t>recupera</a:t>
            </a:r>
            <a:r>
              <a:rPr lang="en-US" sz="2000" dirty="0"/>
              <a:t> se </a:t>
            </a:r>
            <a:r>
              <a:rPr lang="en-US" sz="2000" dirty="0" err="1"/>
              <a:t>inmuniza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No </a:t>
            </a:r>
            <a:r>
              <a:rPr lang="en-US" sz="2000" dirty="0" err="1"/>
              <a:t>existe</a:t>
            </a:r>
            <a:r>
              <a:rPr lang="en-US" sz="2000" dirty="0"/>
              <a:t> </a:t>
            </a:r>
            <a:r>
              <a:rPr lang="en-US" sz="2000" dirty="0" err="1"/>
              <a:t>ningún</a:t>
            </a:r>
            <a:r>
              <a:rPr lang="en-US" sz="2000" dirty="0"/>
              <a:t> </a:t>
            </a:r>
            <a:r>
              <a:rPr lang="en-US" sz="2000" dirty="0" err="1"/>
              <a:t>cambio</a:t>
            </a:r>
            <a:r>
              <a:rPr lang="en-US" sz="2000" dirty="0"/>
              <a:t> de </a:t>
            </a:r>
            <a:r>
              <a:rPr lang="en-US" sz="2000" dirty="0" err="1"/>
              <a:t>comportamiento</a:t>
            </a:r>
            <a:r>
              <a:rPr lang="en-US" sz="2000" dirty="0"/>
              <a:t> </a:t>
            </a:r>
            <a:r>
              <a:rPr lang="en-US" sz="2000" dirty="0" err="1"/>
              <a:t>durante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brote</a:t>
            </a:r>
            <a:r>
              <a:rPr lang="en-US" sz="2000" dirty="0"/>
              <a:t> 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9738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reproductivo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10">
            <a:extLst>
              <a:ext uri="{FF2B5EF4-FFF2-40B4-BE49-F238E27FC236}">
                <a16:creationId xmlns:a16="http://schemas.microsoft.com/office/drawing/2014/main" id="{86C668E2-8143-45DB-A9C5-BFE276C97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2175531"/>
            <a:ext cx="438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139ED77-FF8C-414F-A167-9D043FB74ED4}"/>
              </a:ext>
            </a:extLst>
          </p:cNvPr>
          <p:cNvCxnSpPr>
            <a:cxnSpLocks/>
          </p:cNvCxnSpPr>
          <p:nvPr/>
        </p:nvCxnSpPr>
        <p:spPr>
          <a:xfrm>
            <a:off x="1560384" y="2481132"/>
            <a:ext cx="690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>
            <a:extLst>
              <a:ext uri="{FF2B5EF4-FFF2-40B4-BE49-F238E27FC236}">
                <a16:creationId xmlns:a16="http://schemas.microsoft.com/office/drawing/2014/main" id="{A70A8870-9B08-4F12-B2C6-4190E4A7FEBA}"/>
              </a:ext>
            </a:extLst>
          </p:cNvPr>
          <p:cNvSpPr txBox="1"/>
          <p:nvPr/>
        </p:nvSpPr>
        <p:spPr>
          <a:xfrm>
            <a:off x="2753940" y="2299266"/>
            <a:ext cx="20129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Tasa de </a:t>
            </a:r>
            <a:r>
              <a:rPr lang="en-US" sz="2000" dirty="0" err="1"/>
              <a:t>infección</a:t>
            </a:r>
            <a:r>
              <a:rPr lang="en-US" sz="2000" dirty="0"/>
              <a:t> </a:t>
            </a:r>
          </a:p>
        </p:txBody>
      </p:sp>
      <p:pic>
        <p:nvPicPr>
          <p:cNvPr id="10" name="Picture 12">
            <a:extLst>
              <a:ext uri="{FF2B5EF4-FFF2-40B4-BE49-F238E27FC236}">
                <a16:creationId xmlns:a16="http://schemas.microsoft.com/office/drawing/2014/main" id="{A11565B1-3BCF-4618-8366-533B22AAFE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733800"/>
            <a:ext cx="428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C8E145DC-A7CC-4452-9C2C-8CE220326AE2}"/>
              </a:ext>
            </a:extLst>
          </p:cNvPr>
          <p:cNvCxnSpPr>
            <a:cxnSpLocks/>
          </p:cNvCxnSpPr>
          <p:nvPr/>
        </p:nvCxnSpPr>
        <p:spPr>
          <a:xfrm>
            <a:off x="1560383" y="3957093"/>
            <a:ext cx="690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F1A8B09-2771-479D-8565-A3ABA6C94B5D}"/>
              </a:ext>
            </a:extLst>
          </p:cNvPr>
          <p:cNvSpPr txBox="1"/>
          <p:nvPr/>
        </p:nvSpPr>
        <p:spPr>
          <a:xfrm>
            <a:off x="2623153" y="3758515"/>
            <a:ext cx="24402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Tasa de </a:t>
            </a:r>
            <a:r>
              <a:rPr lang="en-US" sz="2000" dirty="0" err="1"/>
              <a:t>recuperación</a:t>
            </a:r>
            <a:r>
              <a:rPr lang="en-US" sz="2000" dirty="0"/>
              <a:t> </a:t>
            </a:r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E7EB6956-90FB-4E53-BC30-057885233509}"/>
              </a:ext>
            </a:extLst>
          </p:cNvPr>
          <p:cNvSpPr/>
          <p:nvPr/>
        </p:nvSpPr>
        <p:spPr>
          <a:xfrm>
            <a:off x="5676974" y="2336783"/>
            <a:ext cx="533251" cy="18796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9062DA7-843D-474C-9025-5F1AB156C2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3568" y="2348875"/>
            <a:ext cx="2571750" cy="180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121B9B9B-3D00-450A-A2DC-4EB7999A0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3153" y="5217764"/>
            <a:ext cx="857250" cy="666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52E81D03-EC6F-4B01-91DF-C2E12E072345}"/>
              </a:ext>
            </a:extLst>
          </p:cNvPr>
          <p:cNvCxnSpPr>
            <a:cxnSpLocks/>
          </p:cNvCxnSpPr>
          <p:nvPr/>
        </p:nvCxnSpPr>
        <p:spPr>
          <a:xfrm>
            <a:off x="3760433" y="5551139"/>
            <a:ext cx="690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612EC73-2AEC-49E8-873B-CB359038D370}"/>
              </a:ext>
            </a:extLst>
          </p:cNvPr>
          <p:cNvSpPr txBox="1"/>
          <p:nvPr/>
        </p:nvSpPr>
        <p:spPr>
          <a:xfrm>
            <a:off x="4680492" y="5319712"/>
            <a:ext cx="73077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Número</a:t>
            </a:r>
            <a:r>
              <a:rPr lang="en-US" sz="2000" dirty="0"/>
              <a:t> de </a:t>
            </a:r>
            <a:r>
              <a:rPr lang="en-US" sz="2000" dirty="0" err="1"/>
              <a:t>infecciones</a:t>
            </a:r>
            <a:r>
              <a:rPr lang="en-US" sz="2000" dirty="0"/>
              <a:t> </a:t>
            </a:r>
            <a:r>
              <a:rPr lang="en-US" sz="2000" dirty="0" err="1"/>
              <a:t>secundarias</a:t>
            </a:r>
            <a:r>
              <a:rPr lang="en-US" sz="2000" dirty="0"/>
              <a:t> por </a:t>
            </a:r>
            <a:r>
              <a:rPr lang="en-US" sz="2000" dirty="0" err="1"/>
              <a:t>infeccioso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una población </a:t>
            </a:r>
          </a:p>
          <a:p>
            <a:r>
              <a:rPr lang="en-US" sz="2000" dirty="0" err="1"/>
              <a:t>completamente</a:t>
            </a:r>
            <a:r>
              <a:rPr lang="en-US" sz="2000" dirty="0"/>
              <a:t> susceptible</a:t>
            </a:r>
          </a:p>
        </p:txBody>
      </p:sp>
    </p:spTree>
    <p:extLst>
      <p:ext uri="{BB962C8B-B14F-4D97-AF65-F5344CB8AC3E}">
        <p14:creationId xmlns:p14="http://schemas.microsoft.com/office/powerpoint/2010/main" val="2024069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reproductivo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sp>
        <p:nvSpPr>
          <p:cNvPr id="13" name="Cerrar llave 12">
            <a:extLst>
              <a:ext uri="{FF2B5EF4-FFF2-40B4-BE49-F238E27FC236}">
                <a16:creationId xmlns:a16="http://schemas.microsoft.com/office/drawing/2014/main" id="{E7EB6956-90FB-4E53-BC30-057885233509}"/>
              </a:ext>
            </a:extLst>
          </p:cNvPr>
          <p:cNvSpPr/>
          <p:nvPr/>
        </p:nvSpPr>
        <p:spPr>
          <a:xfrm>
            <a:off x="5676974" y="2336783"/>
            <a:ext cx="533251" cy="1879634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Los científicos compiten por dar con la clave de la rápida propagación del  coronavirus | Business Insider España">
            <a:extLst>
              <a:ext uri="{FF2B5EF4-FFF2-40B4-BE49-F238E27FC236}">
                <a16:creationId xmlns:a16="http://schemas.microsoft.com/office/drawing/2014/main" id="{F8C7958B-2DFC-4E65-BC3D-48FF3D1DEB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8"/>
          <a:stretch/>
        </p:blipFill>
        <p:spPr bwMode="auto">
          <a:xfrm>
            <a:off x="5471031" y="1735344"/>
            <a:ext cx="6424613" cy="475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Los científicos compiten por dar con la clave de la rápida propagación del  coronavirus | Business Insider España">
            <a:extLst>
              <a:ext uri="{FF2B5EF4-FFF2-40B4-BE49-F238E27FC236}">
                <a16:creationId xmlns:a16="http://schemas.microsoft.com/office/drawing/2014/main" id="{80050564-E15C-4B7E-B656-79C033BB00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2" b="69275"/>
          <a:stretch/>
        </p:blipFill>
        <p:spPr bwMode="auto">
          <a:xfrm>
            <a:off x="447818" y="2148866"/>
            <a:ext cx="4920241" cy="322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8B463B70-07E2-4E79-9FC2-43F43FB9F804}"/>
              </a:ext>
            </a:extLst>
          </p:cNvPr>
          <p:cNvSpPr txBox="1"/>
          <p:nvPr/>
        </p:nvSpPr>
        <p:spPr>
          <a:xfrm>
            <a:off x="7235687" y="664255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Tomado</a:t>
            </a:r>
            <a:r>
              <a:rPr lang="en-US" sz="800" dirty="0"/>
              <a:t> de https://www.businessinsider.es/cientificos-compiten-dar-clave-rapida-propagacion-coronavirus-600749</a:t>
            </a:r>
          </a:p>
        </p:txBody>
      </p:sp>
    </p:spTree>
    <p:extLst>
      <p:ext uri="{BB962C8B-B14F-4D97-AF65-F5344CB8AC3E}">
        <p14:creationId xmlns:p14="http://schemas.microsoft.com/office/powerpoint/2010/main" val="39252872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número</a:t>
            </a:r>
            <a:r>
              <a:rPr lang="en-US" dirty="0"/>
              <a:t> </a:t>
            </a:r>
            <a:r>
              <a:rPr lang="en-US" dirty="0" err="1"/>
              <a:t>reproductivo</a:t>
            </a:r>
            <a:r>
              <a:rPr lang="en-US" dirty="0"/>
              <a:t> </a:t>
            </a:r>
            <a:r>
              <a:rPr lang="en-US" dirty="0" err="1"/>
              <a:t>básico</a:t>
            </a:r>
            <a:endParaRPr lang="en-US" dirty="0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35377EEB-A1C2-477A-87C0-EF0F47E42F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8068" y="1690688"/>
            <a:ext cx="6755863" cy="1576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612B24E4-DC8D-494B-8D8B-638D7BA8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20" y="3752557"/>
            <a:ext cx="419100" cy="514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0889FE74-6D12-4209-BBE9-F699786DC917}"/>
              </a:ext>
            </a:extLst>
          </p:cNvPr>
          <p:cNvCxnSpPr>
            <a:cxnSpLocks/>
          </p:cNvCxnSpPr>
          <p:nvPr/>
        </p:nvCxnSpPr>
        <p:spPr>
          <a:xfrm>
            <a:off x="2135191" y="4009732"/>
            <a:ext cx="690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48" name="Picture 8">
            <a:extLst>
              <a:ext uri="{FF2B5EF4-FFF2-40B4-BE49-F238E27FC236}">
                <a16:creationId xmlns:a16="http://schemas.microsoft.com/office/drawing/2014/main" id="{C8C4EBDF-745D-4663-A0B4-A52A0A9835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120" y="4732268"/>
            <a:ext cx="3143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0" name="Picture 10">
            <a:extLst>
              <a:ext uri="{FF2B5EF4-FFF2-40B4-BE49-F238E27FC236}">
                <a16:creationId xmlns:a16="http://schemas.microsoft.com/office/drawing/2014/main" id="{332577F1-6CC7-4CDF-B0B4-8BECDB167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473" y="5692377"/>
            <a:ext cx="819150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17BE283B-F49A-4A29-A992-E7687F428A4A}"/>
              </a:ext>
            </a:extLst>
          </p:cNvPr>
          <p:cNvCxnSpPr>
            <a:cxnSpLocks/>
          </p:cNvCxnSpPr>
          <p:nvPr/>
        </p:nvCxnSpPr>
        <p:spPr>
          <a:xfrm>
            <a:off x="2135191" y="4913243"/>
            <a:ext cx="690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B86DC10-6123-48C5-81B2-6F220E431CBB}"/>
              </a:ext>
            </a:extLst>
          </p:cNvPr>
          <p:cNvCxnSpPr>
            <a:cxnSpLocks/>
          </p:cNvCxnSpPr>
          <p:nvPr/>
        </p:nvCxnSpPr>
        <p:spPr>
          <a:xfrm>
            <a:off x="2135191" y="6020989"/>
            <a:ext cx="6904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D2070CCD-EBCB-43CB-86FB-DE3C391879E1}"/>
              </a:ext>
            </a:extLst>
          </p:cNvPr>
          <p:cNvSpPr txBox="1"/>
          <p:nvPr/>
        </p:nvSpPr>
        <p:spPr>
          <a:xfrm>
            <a:off x="2939470" y="3809677"/>
            <a:ext cx="44329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Probabilidad</a:t>
            </a:r>
            <a:r>
              <a:rPr lang="en-US" sz="2000" dirty="0"/>
              <a:t> de </a:t>
            </a:r>
            <a:r>
              <a:rPr lang="en-US" sz="2000" dirty="0" err="1"/>
              <a:t>infección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un </a:t>
            </a:r>
            <a:r>
              <a:rPr lang="en-US" sz="2000" dirty="0" err="1"/>
              <a:t>contacto</a:t>
            </a:r>
            <a:endParaRPr lang="en-US" sz="2000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A076250-14D9-4EE2-B5F5-B5B68BC64466}"/>
              </a:ext>
            </a:extLst>
          </p:cNvPr>
          <p:cNvSpPr txBox="1"/>
          <p:nvPr/>
        </p:nvSpPr>
        <p:spPr>
          <a:xfrm>
            <a:off x="2939470" y="4694108"/>
            <a:ext cx="2568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Tasa de </a:t>
            </a:r>
            <a:r>
              <a:rPr lang="en-US" sz="2000" dirty="0" err="1"/>
              <a:t>contacto</a:t>
            </a:r>
            <a:r>
              <a:rPr lang="en-US" sz="2000" dirty="0"/>
              <a:t> social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461B76A-5317-44C8-86EC-B71B0A192D4B}"/>
              </a:ext>
            </a:extLst>
          </p:cNvPr>
          <p:cNvSpPr txBox="1"/>
          <p:nvPr/>
        </p:nvSpPr>
        <p:spPr>
          <a:xfrm>
            <a:off x="2939470" y="5820934"/>
            <a:ext cx="2092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Periodo</a:t>
            </a:r>
            <a:r>
              <a:rPr lang="en-US" sz="2000" dirty="0"/>
              <a:t> </a:t>
            </a:r>
            <a:r>
              <a:rPr lang="en-US" sz="2000" dirty="0" err="1"/>
              <a:t>infeccioso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2226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 para 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sirve</a:t>
            </a:r>
            <a:r>
              <a:rPr lang="en-US" dirty="0"/>
              <a:t> R0? </a:t>
            </a:r>
            <a:r>
              <a:rPr lang="en-US" dirty="0" err="1"/>
              <a:t>Tamaño</a:t>
            </a:r>
            <a:r>
              <a:rPr lang="en-US" dirty="0"/>
              <a:t> final</a:t>
            </a:r>
          </a:p>
        </p:txBody>
      </p:sp>
      <p:pic>
        <p:nvPicPr>
          <p:cNvPr id="12290" name="Picture 2" descr="Figure 2 from Stochastic epidemic models: a survey. | Semantic Scholar">
            <a:extLst>
              <a:ext uri="{FF2B5EF4-FFF2-40B4-BE49-F238E27FC236}">
                <a16:creationId xmlns:a16="http://schemas.microsoft.com/office/drawing/2014/main" id="{6B35CFF7-2379-4F71-B935-2DE3416486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1113" y="1621114"/>
            <a:ext cx="88392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321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estacionales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Number of seasonal influenza cases detected and percentage of influenza...  | Download Scientific Diagram">
            <a:extLst>
              <a:ext uri="{FF2B5EF4-FFF2-40B4-BE49-F238E27FC236}">
                <a16:creationId xmlns:a16="http://schemas.microsoft.com/office/drawing/2014/main" id="{CFB84990-E286-40AD-BAEF-6AC621E0E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5" y="1640279"/>
            <a:ext cx="809625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4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estacionales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1A7E7AE-13B7-455B-8986-25600CF8C5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3064" y="5370159"/>
            <a:ext cx="6210300" cy="79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Chapter 5 from Bjornstad et al. (2018): Seasonality - epirecipes">
            <a:extLst>
              <a:ext uri="{FF2B5EF4-FFF2-40B4-BE49-F238E27FC236}">
                <a16:creationId xmlns:a16="http://schemas.microsoft.com/office/drawing/2014/main" id="{C1F5C18D-D6BB-442A-81D8-AF9C1E334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02" y="1385887"/>
            <a:ext cx="48768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CuadroTexto 42">
            <a:extLst>
              <a:ext uri="{FF2B5EF4-FFF2-40B4-BE49-F238E27FC236}">
                <a16:creationId xmlns:a16="http://schemas.microsoft.com/office/drawing/2014/main" id="{4C9AFC7C-775F-482C-B593-1F6E6E0E73D9}"/>
              </a:ext>
            </a:extLst>
          </p:cNvPr>
          <p:cNvSpPr txBox="1"/>
          <p:nvPr/>
        </p:nvSpPr>
        <p:spPr>
          <a:xfrm>
            <a:off x="6360999" y="1640438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+</a:t>
            </a:r>
            <a:endParaRPr lang="es-CO" b="1" dirty="0"/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8EBF69C8-011E-4768-B10E-4B518353D7E7}"/>
              </a:ext>
            </a:extLst>
          </p:cNvPr>
          <p:cNvCxnSpPr>
            <a:cxnSpLocks/>
          </p:cNvCxnSpPr>
          <p:nvPr/>
        </p:nvCxnSpPr>
        <p:spPr>
          <a:xfrm>
            <a:off x="8000835" y="2102101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BB4C0EE-71B2-439D-9316-E963D3096710}"/>
              </a:ext>
            </a:extLst>
          </p:cNvPr>
          <p:cNvSpPr txBox="1"/>
          <p:nvPr/>
        </p:nvSpPr>
        <p:spPr>
          <a:xfrm>
            <a:off x="8579964" y="1640438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2</a:t>
            </a:r>
            <a:endParaRPr lang="es-CO" b="1" dirty="0"/>
          </a:p>
        </p:txBody>
      </p:sp>
      <p:cxnSp>
        <p:nvCxnSpPr>
          <p:cNvPr id="46" name="Conector recto de flecha 45">
            <a:extLst>
              <a:ext uri="{FF2B5EF4-FFF2-40B4-BE49-F238E27FC236}">
                <a16:creationId xmlns:a16="http://schemas.microsoft.com/office/drawing/2014/main" id="{66E54BE0-4C9E-41D8-A20B-86074CD79031}"/>
              </a:ext>
            </a:extLst>
          </p:cNvPr>
          <p:cNvCxnSpPr>
            <a:cxnSpLocks/>
          </p:cNvCxnSpPr>
          <p:nvPr/>
        </p:nvCxnSpPr>
        <p:spPr>
          <a:xfrm>
            <a:off x="7989587" y="3232422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2">
            <a:extLst>
              <a:ext uri="{FF2B5EF4-FFF2-40B4-BE49-F238E27FC236}">
                <a16:creationId xmlns:a16="http://schemas.microsoft.com/office/drawing/2014/main" id="{AE2A2F21-CE3E-4F01-8F8B-0926952EC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163" y="1811590"/>
            <a:ext cx="4762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>
            <a:extLst>
              <a:ext uri="{FF2B5EF4-FFF2-40B4-BE49-F238E27FC236}">
                <a16:creationId xmlns:a16="http://schemas.microsoft.com/office/drawing/2014/main" id="{1E164F77-1283-4C63-994D-84C1892D26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976" y="1808601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6">
            <a:extLst>
              <a:ext uri="{FF2B5EF4-FFF2-40B4-BE49-F238E27FC236}">
                <a16:creationId xmlns:a16="http://schemas.microsoft.com/office/drawing/2014/main" id="{3D17D51B-C35D-4DAF-8B7C-4079CC91D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026" y="1830639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6">
            <a:extLst>
              <a:ext uri="{FF2B5EF4-FFF2-40B4-BE49-F238E27FC236}">
                <a16:creationId xmlns:a16="http://schemas.microsoft.com/office/drawing/2014/main" id="{F227A2F6-46B9-4033-8FB1-70F2357630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5976" y="2960959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8">
            <a:extLst>
              <a:ext uri="{FF2B5EF4-FFF2-40B4-BE49-F238E27FC236}">
                <a16:creationId xmlns:a16="http://schemas.microsoft.com/office/drawing/2014/main" id="{6CEB7A05-D877-41BD-B9C0-9C424A1358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214" y="2951433"/>
            <a:ext cx="571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10">
            <a:extLst>
              <a:ext uri="{FF2B5EF4-FFF2-40B4-BE49-F238E27FC236}">
                <a16:creationId xmlns:a16="http://schemas.microsoft.com/office/drawing/2014/main" id="{8AA37F5E-3732-4A97-A28F-888C59CF3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835" y="1216232"/>
            <a:ext cx="438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12">
            <a:extLst>
              <a:ext uri="{FF2B5EF4-FFF2-40B4-BE49-F238E27FC236}">
                <a16:creationId xmlns:a16="http://schemas.microsoft.com/office/drawing/2014/main" id="{137A9238-7CC0-42ED-B49E-A7108813B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286" y="2553617"/>
            <a:ext cx="428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8">
            <a:extLst>
              <a:ext uri="{FF2B5EF4-FFF2-40B4-BE49-F238E27FC236}">
                <a16:creationId xmlns:a16="http://schemas.microsoft.com/office/drawing/2014/main" id="{43772A4A-29A1-48C2-8D61-87A184B6E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0726" y="4106257"/>
            <a:ext cx="571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8A945CD9-7A1E-4F31-B891-333CB1049427}"/>
              </a:ext>
            </a:extLst>
          </p:cNvPr>
          <p:cNvCxnSpPr>
            <a:cxnSpLocks/>
          </p:cNvCxnSpPr>
          <p:nvPr/>
        </p:nvCxnSpPr>
        <p:spPr>
          <a:xfrm>
            <a:off x="8032815" y="4387244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Picture 2">
            <a:extLst>
              <a:ext uri="{FF2B5EF4-FFF2-40B4-BE49-F238E27FC236}">
                <a16:creationId xmlns:a16="http://schemas.microsoft.com/office/drawing/2014/main" id="{0C4A88F6-4C30-403A-91E2-0E290971F2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9457" y="4087207"/>
            <a:ext cx="4762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8" name="Picture 6">
            <a:extLst>
              <a:ext uri="{FF2B5EF4-FFF2-40B4-BE49-F238E27FC236}">
                <a16:creationId xmlns:a16="http://schemas.microsoft.com/office/drawing/2014/main" id="{673604C8-2A29-4BDD-8C0D-ABF20FD1E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7256" y="3754076"/>
            <a:ext cx="381000" cy="52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105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modelado</a:t>
            </a:r>
            <a:r>
              <a:rPr lang="en-US" dirty="0"/>
              <a:t> </a:t>
            </a:r>
            <a:r>
              <a:rPr lang="en-US" dirty="0" err="1"/>
              <a:t>estocástico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338" name="Picture 2" descr="Fig2: Three sample paths of stochastic SIR epidemic model with constant...  | Download Scientific Diagram">
            <a:extLst>
              <a:ext uri="{FF2B5EF4-FFF2-40B4-BE49-F238E27FC236}">
                <a16:creationId xmlns:a16="http://schemas.microsoft.com/office/drawing/2014/main" id="{5CB043F3-317C-4112-BCEF-864B6B549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062" y="1380228"/>
            <a:ext cx="6808299" cy="511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67B46A8D-3F9E-41AE-B79C-95F26CD21B54}"/>
              </a:ext>
            </a:extLst>
          </p:cNvPr>
          <p:cNvSpPr txBox="1"/>
          <p:nvPr/>
        </p:nvSpPr>
        <p:spPr>
          <a:xfrm>
            <a:off x="8252323" y="1952393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+</a:t>
            </a:r>
            <a:endParaRPr lang="es-CO" b="1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20FD1773-B5F7-40F5-98EA-1AB5FB878008}"/>
              </a:ext>
            </a:extLst>
          </p:cNvPr>
          <p:cNvCxnSpPr>
            <a:cxnSpLocks/>
          </p:cNvCxnSpPr>
          <p:nvPr/>
        </p:nvCxnSpPr>
        <p:spPr>
          <a:xfrm>
            <a:off x="9892159" y="2414056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41ED7D7-818E-409C-ADD9-00ABE082355D}"/>
              </a:ext>
            </a:extLst>
          </p:cNvPr>
          <p:cNvSpPr txBox="1"/>
          <p:nvPr/>
        </p:nvSpPr>
        <p:spPr>
          <a:xfrm>
            <a:off x="10471288" y="1952393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2</a:t>
            </a:r>
            <a:endParaRPr lang="es-CO" b="1" dirty="0"/>
          </a:p>
        </p:txBody>
      </p: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16FD0B7D-F43B-4016-905D-8A7B04641723}"/>
              </a:ext>
            </a:extLst>
          </p:cNvPr>
          <p:cNvCxnSpPr>
            <a:cxnSpLocks/>
          </p:cNvCxnSpPr>
          <p:nvPr/>
        </p:nvCxnSpPr>
        <p:spPr>
          <a:xfrm>
            <a:off x="10073723" y="5058455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>
            <a:extLst>
              <a:ext uri="{FF2B5EF4-FFF2-40B4-BE49-F238E27FC236}">
                <a16:creationId xmlns:a16="http://schemas.microsoft.com/office/drawing/2014/main" id="{9BE9C9EF-2383-4A37-BA61-4A78D4D955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0487" y="2123545"/>
            <a:ext cx="4762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>
            <a:extLst>
              <a:ext uri="{FF2B5EF4-FFF2-40B4-BE49-F238E27FC236}">
                <a16:creationId xmlns:a16="http://schemas.microsoft.com/office/drawing/2014/main" id="{6244BF65-497F-47CA-9183-1F9FEEA4D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300" y="2120556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6">
            <a:extLst>
              <a:ext uri="{FF2B5EF4-FFF2-40B4-BE49-F238E27FC236}">
                <a16:creationId xmlns:a16="http://schemas.microsoft.com/office/drawing/2014/main" id="{CE81489D-C12F-405B-8D73-B3BB47BE10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3350" y="2142594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6">
            <a:extLst>
              <a:ext uri="{FF2B5EF4-FFF2-40B4-BE49-F238E27FC236}">
                <a16:creationId xmlns:a16="http://schemas.microsoft.com/office/drawing/2014/main" id="{5C0271AD-2A1B-4F85-AA46-C5657E425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0112" y="4786992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8">
            <a:extLst>
              <a:ext uri="{FF2B5EF4-FFF2-40B4-BE49-F238E27FC236}">
                <a16:creationId xmlns:a16="http://schemas.microsoft.com/office/drawing/2014/main" id="{7F33F68D-A3F7-4A1C-882C-DD5864F06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350" y="4777466"/>
            <a:ext cx="571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0">
            <a:extLst>
              <a:ext uri="{FF2B5EF4-FFF2-40B4-BE49-F238E27FC236}">
                <a16:creationId xmlns:a16="http://schemas.microsoft.com/office/drawing/2014/main" id="{76FA24F7-A369-46FB-9CD6-C0D47859FB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2159" y="1528187"/>
            <a:ext cx="438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2">
            <a:extLst>
              <a:ext uri="{FF2B5EF4-FFF2-40B4-BE49-F238E27FC236}">
                <a16:creationId xmlns:a16="http://schemas.microsoft.com/office/drawing/2014/main" id="{47B37137-7189-477C-B65A-9958DC190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1422" y="4379650"/>
            <a:ext cx="428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10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modelado</a:t>
            </a:r>
            <a:r>
              <a:rPr lang="en-US" dirty="0"/>
              <a:t> </a:t>
            </a:r>
            <a:r>
              <a:rPr lang="en-US" dirty="0" err="1"/>
              <a:t>estocástico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362" name="Picture 2" descr="Computation of epidemic final size distributions - ScienceDirect">
            <a:extLst>
              <a:ext uri="{FF2B5EF4-FFF2-40B4-BE49-F238E27FC236}">
                <a16:creationId xmlns:a16="http://schemas.microsoft.com/office/drawing/2014/main" id="{172BAD67-2162-4773-964D-B09844432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561" y="1860232"/>
            <a:ext cx="7428401" cy="4764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ángulo 2">
            <a:extLst>
              <a:ext uri="{FF2B5EF4-FFF2-40B4-BE49-F238E27FC236}">
                <a16:creationId xmlns:a16="http://schemas.microsoft.com/office/drawing/2014/main" id="{46A50CCA-1C1C-497D-A2A5-3AB1D7EE6507}"/>
              </a:ext>
            </a:extLst>
          </p:cNvPr>
          <p:cNvSpPr/>
          <p:nvPr/>
        </p:nvSpPr>
        <p:spPr>
          <a:xfrm>
            <a:off x="3770142" y="2110154"/>
            <a:ext cx="5444196" cy="301048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73E1A184-FED4-4089-8844-170B0F25AFDB}"/>
              </a:ext>
            </a:extLst>
          </p:cNvPr>
          <p:cNvSpPr txBox="1"/>
          <p:nvPr/>
        </p:nvSpPr>
        <p:spPr>
          <a:xfrm>
            <a:off x="8305800" y="6645025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Tomado</a:t>
            </a:r>
            <a:r>
              <a:rPr lang="en-US" sz="800" dirty="0"/>
              <a:t> de   https://www.sciencedirect.com/science/article/abs/pii/S0022519314006882</a:t>
            </a:r>
          </a:p>
        </p:txBody>
      </p:sp>
    </p:spTree>
    <p:extLst>
      <p:ext uri="{BB962C8B-B14F-4D97-AF65-F5344CB8AC3E}">
        <p14:creationId xmlns:p14="http://schemas.microsoft.com/office/powerpoint/2010/main" val="2645387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primer epidemiólogo – John Snow</a:t>
            </a:r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508034D-9454-46B8-AC35-115D9B2B2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0" y="1920137"/>
            <a:ext cx="6611909" cy="3584505"/>
          </a:xfrm>
          <a:prstGeom prst="rect">
            <a:avLst/>
          </a:prstGeom>
        </p:spPr>
      </p:pic>
      <p:pic>
        <p:nvPicPr>
          <p:cNvPr id="1030" name="Picture 6" descr="Kit Harington revela a dónde fue Jon Snow al final de Game of Thrones | GQ">
            <a:extLst>
              <a:ext uri="{FF2B5EF4-FFF2-40B4-BE49-F238E27FC236}">
                <a16:creationId xmlns:a16="http://schemas.microsoft.com/office/drawing/2014/main" id="{A5DC4244-092D-4B5E-A2BA-0997F3DA5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93554" y="1923654"/>
            <a:ext cx="4221806" cy="331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1715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heterogéneos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6388" name="Picture 4" descr="COVOID: Age-structured epidemic models in COVOID">
            <a:extLst>
              <a:ext uri="{FF2B5EF4-FFF2-40B4-BE49-F238E27FC236}">
                <a16:creationId xmlns:a16="http://schemas.microsoft.com/office/drawing/2014/main" id="{883E2305-9505-47F2-8015-53B97A09C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83" y="1466222"/>
            <a:ext cx="7548489" cy="5391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FEF438C-4250-4B5D-B682-E098B3877CA0}"/>
              </a:ext>
            </a:extLst>
          </p:cNvPr>
          <p:cNvSpPr txBox="1"/>
          <p:nvPr/>
        </p:nvSpPr>
        <p:spPr>
          <a:xfrm>
            <a:off x="8429555" y="6642556"/>
            <a:ext cx="609834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Tomado</a:t>
            </a:r>
            <a:r>
              <a:rPr lang="en-US" sz="800" dirty="0"/>
              <a:t> de  https://cbdrh.github.io/covoidance/COVOID-age-structured-models.html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0211C7D-2211-4934-8E3E-97BDAF903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7272" y="2556684"/>
            <a:ext cx="4021202" cy="2354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293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redes - </a:t>
            </a:r>
            <a:r>
              <a:rPr lang="en-US" dirty="0" err="1"/>
              <a:t>heterogeneidad</a:t>
            </a:r>
            <a:r>
              <a:rPr lang="en-US" dirty="0"/>
              <a:t> </a:t>
            </a:r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7410" name="Picture 2" descr="Sexual network analysis of a gonorrhoea outbreak | Sexually Transmitted  Infections">
            <a:extLst>
              <a:ext uri="{FF2B5EF4-FFF2-40B4-BE49-F238E27FC236}">
                <a16:creationId xmlns:a16="http://schemas.microsoft.com/office/drawing/2014/main" id="{237930B9-3BDA-4A96-B730-D2F5BE052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6230" y="1556824"/>
            <a:ext cx="6064287" cy="4353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E168F83E-6104-4A78-849B-8BFB32C657EA}"/>
              </a:ext>
            </a:extLst>
          </p:cNvPr>
          <p:cNvSpPr txBox="1"/>
          <p:nvPr/>
        </p:nvSpPr>
        <p:spPr>
          <a:xfrm>
            <a:off x="479083" y="3429000"/>
            <a:ext cx="42121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La </a:t>
            </a:r>
            <a:r>
              <a:rPr lang="en-US" sz="2000" dirty="0" err="1"/>
              <a:t>heterogeneidad</a:t>
            </a:r>
            <a:r>
              <a:rPr lang="en-US" sz="2000" dirty="0"/>
              <a:t> es </a:t>
            </a:r>
            <a:r>
              <a:rPr lang="en-US" sz="2000" dirty="0" err="1"/>
              <a:t>necesaria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se </a:t>
            </a:r>
            <a:r>
              <a:rPr lang="en-US" sz="2000" dirty="0" err="1"/>
              <a:t>quiere</a:t>
            </a:r>
            <a:r>
              <a:rPr lang="en-US" sz="2000" dirty="0"/>
              <a:t> </a:t>
            </a:r>
            <a:r>
              <a:rPr lang="en-US" sz="2000" dirty="0" err="1"/>
              <a:t>buscar</a:t>
            </a:r>
            <a:r>
              <a:rPr lang="en-US" sz="2000" dirty="0"/>
              <a:t> un </a:t>
            </a: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realista</a:t>
            </a:r>
            <a:r>
              <a:rPr lang="en-US" sz="2000" dirty="0"/>
              <a:t>, </a:t>
            </a:r>
            <a:r>
              <a:rPr lang="en-US" sz="2000" dirty="0" err="1"/>
              <a:t>pero</a:t>
            </a:r>
            <a:r>
              <a:rPr lang="en-US" sz="2000" dirty="0"/>
              <a:t> es </a:t>
            </a:r>
            <a:r>
              <a:rPr lang="en-US" sz="2000" dirty="0" err="1"/>
              <a:t>inútil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no hay </a:t>
            </a:r>
            <a:r>
              <a:rPr lang="en-US" sz="2000" dirty="0" err="1"/>
              <a:t>datos</a:t>
            </a:r>
            <a:endParaRPr lang="en-US" sz="20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4ACCE62-5F2A-455C-839C-492BE0B72B0D}"/>
              </a:ext>
            </a:extLst>
          </p:cNvPr>
          <p:cNvSpPr txBox="1"/>
          <p:nvPr/>
        </p:nvSpPr>
        <p:spPr>
          <a:xfrm>
            <a:off x="9859617" y="664255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Tomado</a:t>
            </a:r>
            <a:r>
              <a:rPr lang="en-US" sz="800" dirty="0"/>
              <a:t> de https://sti.bmj.com/content/80/4/280</a:t>
            </a:r>
          </a:p>
        </p:txBody>
      </p:sp>
    </p:spTree>
    <p:extLst>
      <p:ext uri="{BB962C8B-B14F-4D97-AF65-F5344CB8AC3E}">
        <p14:creationId xmlns:p14="http://schemas.microsoft.com/office/powerpoint/2010/main" val="4206865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de redes - </a:t>
            </a:r>
            <a:r>
              <a:rPr lang="en-US" dirty="0" err="1"/>
              <a:t>heterogeneidad</a:t>
            </a:r>
            <a:r>
              <a:rPr lang="en-US" dirty="0"/>
              <a:t> </a:t>
            </a:r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436" name="Picture 4" descr="Figure 3">
            <a:extLst>
              <a:ext uri="{FF2B5EF4-FFF2-40B4-BE49-F238E27FC236}">
                <a16:creationId xmlns:a16="http://schemas.microsoft.com/office/drawing/2014/main" id="{1EE9F634-35CB-4AB0-A36E-41725766B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176462"/>
            <a:ext cx="5725506" cy="311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D41F17CC-319C-4AD4-BDC0-5490B39DB493}"/>
              </a:ext>
            </a:extLst>
          </p:cNvPr>
          <p:cNvGrpSpPr/>
          <p:nvPr/>
        </p:nvGrpSpPr>
        <p:grpSpPr>
          <a:xfrm>
            <a:off x="522894" y="2176462"/>
            <a:ext cx="5257800" cy="3338073"/>
            <a:chOff x="838200" y="2176462"/>
            <a:chExt cx="5257800" cy="3338073"/>
          </a:xfrm>
        </p:grpSpPr>
        <p:pic>
          <p:nvPicPr>
            <p:cNvPr id="18434" name="Picture 2" descr="Figure 2">
              <a:extLst>
                <a:ext uri="{FF2B5EF4-FFF2-40B4-BE49-F238E27FC236}">
                  <a16:creationId xmlns:a16="http://schemas.microsoft.com/office/drawing/2014/main" id="{F28A3451-CFDC-45EF-B89A-DE3D57AA9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2176462"/>
              <a:ext cx="4762500" cy="3114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D9FA8B83-84E8-4CB7-9DCD-FD17B0F2E288}"/>
                </a:ext>
              </a:extLst>
            </p:cNvPr>
            <p:cNvSpPr/>
            <p:nvPr/>
          </p:nvSpPr>
          <p:spPr>
            <a:xfrm>
              <a:off x="3896751" y="3886200"/>
              <a:ext cx="2199249" cy="16283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87DBD0C-1698-4ED6-B7D5-98E4F6B6F04F}"/>
              </a:ext>
            </a:extLst>
          </p:cNvPr>
          <p:cNvSpPr txBox="1"/>
          <p:nvPr/>
        </p:nvSpPr>
        <p:spPr>
          <a:xfrm>
            <a:off x="8958470" y="664255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Tomado</a:t>
            </a:r>
            <a:r>
              <a:rPr lang="en-US" sz="800" dirty="0"/>
              <a:t>  de https://royalsocietypublishing.org/doi/10.1098/rsif.2005.0051</a:t>
            </a:r>
          </a:p>
        </p:txBody>
      </p:sp>
    </p:spTree>
    <p:extLst>
      <p:ext uri="{BB962C8B-B14F-4D97-AF65-F5344CB8AC3E}">
        <p14:creationId xmlns:p14="http://schemas.microsoft.com/office/powerpoint/2010/main" val="26795879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basados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individuo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9458" name="Picture 2" descr="Uso de trucos: sitio oficial de Los Sims 4">
            <a:extLst>
              <a:ext uri="{FF2B5EF4-FFF2-40B4-BE49-F238E27FC236}">
                <a16:creationId xmlns:a16="http://schemas.microsoft.com/office/drawing/2014/main" id="{B3760AA9-9455-4553-A4E2-4A3BF0C059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384" y="1916731"/>
            <a:ext cx="6465604" cy="3634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 descr="Detecting critical slowing down in high-dimensional epidemiological systems  — Center for Inference and Dynamics of Infectious Diseases">
            <a:extLst>
              <a:ext uri="{FF2B5EF4-FFF2-40B4-BE49-F238E27FC236}">
                <a16:creationId xmlns:a16="http://schemas.microsoft.com/office/drawing/2014/main" id="{A41964EE-A709-4271-8066-39788697D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388" y="2472530"/>
            <a:ext cx="5438824" cy="2522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3376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613818"/>
            <a:ext cx="10515600" cy="1325563"/>
          </a:xfrm>
        </p:spPr>
        <p:txBody>
          <a:bodyPr/>
          <a:lstStyle/>
          <a:p>
            <a:r>
              <a:rPr lang="en-US" dirty="0" err="1"/>
              <a:t>Parte</a:t>
            </a:r>
            <a:r>
              <a:rPr lang="en-US" dirty="0"/>
              <a:t> II: Covid 19 </a:t>
            </a:r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0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Generación</a:t>
            </a:r>
            <a:r>
              <a:rPr lang="en-US" dirty="0"/>
              <a:t> del SARS-COV-2</a:t>
            </a:r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ABAC37-7621-42F2-A130-94AEB19331E0}"/>
              </a:ext>
            </a:extLst>
          </p:cNvPr>
          <p:cNvSpPr txBox="1"/>
          <p:nvPr/>
        </p:nvSpPr>
        <p:spPr>
          <a:xfrm>
            <a:off x="3551583" y="4108174"/>
            <a:ext cx="3053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miscelaneos</a:t>
            </a:r>
            <a:r>
              <a:rPr lang="en-US" dirty="0"/>
              <a:t> de covid 19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447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COVID 19</a:t>
            </a:r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ABAC37-7621-42F2-A130-94AEB19331E0}"/>
              </a:ext>
            </a:extLst>
          </p:cNvPr>
          <p:cNvSpPr txBox="1"/>
          <p:nvPr/>
        </p:nvSpPr>
        <p:spPr>
          <a:xfrm>
            <a:off x="3551583" y="4108174"/>
            <a:ext cx="47500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 err="1"/>
              <a:t>Medidas</a:t>
            </a:r>
            <a:r>
              <a:rPr lang="en-US" dirty="0"/>
              <a:t>- </a:t>
            </a:r>
            <a:r>
              <a:rPr lang="en-US" dirty="0" err="1"/>
              <a:t>Aplanar</a:t>
            </a:r>
            <a:r>
              <a:rPr lang="en-US" dirty="0"/>
              <a:t> la </a:t>
            </a:r>
            <a:r>
              <a:rPr lang="en-US" dirty="0" err="1"/>
              <a:t>curva</a:t>
            </a:r>
            <a:r>
              <a:rPr lang="en-US" dirty="0"/>
              <a:t>- </a:t>
            </a:r>
            <a:r>
              <a:rPr lang="en-US" dirty="0" err="1"/>
              <a:t>cuarentenas</a:t>
            </a:r>
            <a:r>
              <a:rPr lang="en-US" dirty="0"/>
              <a:t> </a:t>
            </a:r>
            <a:r>
              <a:rPr lang="en-US" dirty="0" err="1"/>
              <a:t>forzadas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73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e </a:t>
            </a:r>
            <a:r>
              <a:rPr lang="en-US" dirty="0" err="1"/>
              <a:t>inmunidad</a:t>
            </a:r>
            <a:r>
              <a:rPr lang="en-US" dirty="0"/>
              <a:t> de </a:t>
            </a:r>
            <a:r>
              <a:rPr lang="en-US" dirty="0" err="1"/>
              <a:t>rebaño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ABAC37-7621-42F2-A130-94AEB19331E0}"/>
              </a:ext>
            </a:extLst>
          </p:cNvPr>
          <p:cNvSpPr txBox="1"/>
          <p:nvPr/>
        </p:nvSpPr>
        <p:spPr>
          <a:xfrm>
            <a:off x="3551583" y="4108174"/>
            <a:ext cx="65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SIMS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9949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intervención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ABAC37-7621-42F2-A130-94AEB19331E0}"/>
              </a:ext>
            </a:extLst>
          </p:cNvPr>
          <p:cNvSpPr txBox="1"/>
          <p:nvPr/>
        </p:nvSpPr>
        <p:spPr>
          <a:xfrm>
            <a:off x="3551583" y="4108174"/>
            <a:ext cx="65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SIMS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460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reales</a:t>
            </a:r>
            <a:r>
              <a:rPr lang="en-US" dirty="0"/>
              <a:t> e </a:t>
            </a:r>
            <a:r>
              <a:rPr lang="en-US" dirty="0" err="1"/>
              <a:t>intervenciones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ABAC37-7621-42F2-A130-94AEB19331E0}"/>
              </a:ext>
            </a:extLst>
          </p:cNvPr>
          <p:cNvSpPr txBox="1"/>
          <p:nvPr/>
        </p:nvSpPr>
        <p:spPr>
          <a:xfrm>
            <a:off x="3551583" y="4108174"/>
            <a:ext cx="75275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</a:t>
            </a:r>
            <a:r>
              <a:rPr lang="en-US" dirty="0" err="1"/>
              <a:t>farmaceuticas</a:t>
            </a:r>
            <a:endParaRPr lang="en-US" dirty="0"/>
          </a:p>
          <a:p>
            <a:r>
              <a:rPr lang="en-US" dirty="0" err="1"/>
              <a:t>Testeo</a:t>
            </a:r>
            <a:r>
              <a:rPr lang="en-US" dirty="0"/>
              <a:t>, </a:t>
            </a:r>
            <a:r>
              <a:rPr lang="en-US" dirty="0" err="1"/>
              <a:t>aislamiento</a:t>
            </a:r>
            <a:r>
              <a:rPr lang="en-US" dirty="0"/>
              <a:t>, </a:t>
            </a:r>
            <a:r>
              <a:rPr lang="en-US" dirty="0" err="1"/>
              <a:t>rastreo</a:t>
            </a:r>
            <a:r>
              <a:rPr lang="en-US" dirty="0"/>
              <a:t>, </a:t>
            </a:r>
            <a:r>
              <a:rPr lang="en-US" dirty="0" err="1"/>
              <a:t>cuarentenas</a:t>
            </a:r>
            <a:r>
              <a:rPr lang="en-US" dirty="0"/>
              <a:t> </a:t>
            </a:r>
            <a:r>
              <a:rPr lang="en-US" dirty="0" err="1"/>
              <a:t>generalizadas</a:t>
            </a:r>
            <a:r>
              <a:rPr lang="en-US" dirty="0"/>
              <a:t>, </a:t>
            </a:r>
            <a:r>
              <a:rPr lang="en-US" dirty="0" err="1"/>
              <a:t>distanciamiento</a:t>
            </a:r>
            <a:r>
              <a:rPr lang="en-US" dirty="0"/>
              <a:t> social</a:t>
            </a:r>
          </a:p>
          <a:p>
            <a:r>
              <a:rPr lang="en-US" dirty="0" err="1"/>
              <a:t>Restricciones</a:t>
            </a:r>
            <a:r>
              <a:rPr lang="en-US" dirty="0"/>
              <a:t> de </a:t>
            </a:r>
            <a:r>
              <a:rPr lang="en-US" dirty="0" err="1"/>
              <a:t>viaje</a:t>
            </a:r>
            <a:r>
              <a:rPr lang="en-US" dirty="0"/>
              <a:t>, </a:t>
            </a:r>
            <a:r>
              <a:rPr lang="en-US" dirty="0" err="1"/>
              <a:t>cancelación</a:t>
            </a:r>
            <a:r>
              <a:rPr lang="en-US" dirty="0"/>
              <a:t> de </a:t>
            </a:r>
            <a:r>
              <a:rPr lang="en-US" dirty="0" err="1"/>
              <a:t>eventos</a:t>
            </a:r>
            <a:r>
              <a:rPr lang="en-US" dirty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1499431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 primer epidemiólogo - John Snow (1854)</a:t>
            </a:r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John Snow - Wikipedia, la enciclopedia libre">
            <a:extLst>
              <a:ext uri="{FF2B5EF4-FFF2-40B4-BE49-F238E27FC236}">
                <a16:creationId xmlns:a16="http://schemas.microsoft.com/office/drawing/2014/main" id="{3124A850-9714-4EF6-9063-F4DB8036AF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154" y="1527958"/>
            <a:ext cx="3000594" cy="4411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44AE7CE-062F-4BE4-BCEF-97FFBB1C9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640" y="1920137"/>
            <a:ext cx="6611909" cy="35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104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Variantes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ABAC37-7621-42F2-A130-94AEB19331E0}"/>
              </a:ext>
            </a:extLst>
          </p:cNvPr>
          <p:cNvSpPr txBox="1"/>
          <p:nvPr/>
        </p:nvSpPr>
        <p:spPr>
          <a:xfrm>
            <a:off x="3551583" y="4108174"/>
            <a:ext cx="65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SIMS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456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Vacunas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0ABAC37-7621-42F2-A130-94AEB19331E0}"/>
              </a:ext>
            </a:extLst>
          </p:cNvPr>
          <p:cNvSpPr txBox="1"/>
          <p:nvPr/>
        </p:nvSpPr>
        <p:spPr>
          <a:xfrm>
            <a:off x="3551583" y="4108174"/>
            <a:ext cx="6511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SIMS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353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: Reed-Frost (1906)</a:t>
            </a:r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03ED81E-C03A-4279-99A1-5D77D2FFFA5A}"/>
              </a:ext>
            </a:extLst>
          </p:cNvPr>
          <p:cNvSpPr txBox="1"/>
          <p:nvPr/>
        </p:nvSpPr>
        <p:spPr>
          <a:xfrm>
            <a:off x="1020417" y="2173357"/>
            <a:ext cx="842102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err="1"/>
              <a:t>Modelo</a:t>
            </a:r>
            <a:r>
              <a:rPr lang="en-US" sz="2000" dirty="0"/>
              <a:t> </a:t>
            </a:r>
            <a:r>
              <a:rPr lang="en-US" sz="2000" dirty="0" err="1"/>
              <a:t>discreto</a:t>
            </a:r>
            <a:r>
              <a:rPr lang="en-US" sz="2000" dirty="0"/>
              <a:t> (</a:t>
            </a:r>
            <a:r>
              <a:rPr lang="en-US" sz="2000" dirty="0" err="1"/>
              <a:t>semana</a:t>
            </a:r>
            <a:r>
              <a:rPr lang="en-US" sz="2000" dirty="0"/>
              <a:t> a </a:t>
            </a:r>
            <a:r>
              <a:rPr lang="en-US" sz="2000" dirty="0" err="1"/>
              <a:t>semana</a:t>
            </a:r>
            <a:r>
              <a:rPr lang="en-US" sz="2000" dirty="0"/>
              <a:t>)</a:t>
            </a:r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 err="1"/>
              <a:t>Inicia</a:t>
            </a:r>
            <a:r>
              <a:rPr lang="en-US" sz="2000" dirty="0"/>
              <a:t> con un </a:t>
            </a:r>
            <a:r>
              <a:rPr lang="en-US" sz="2000" dirty="0" err="1"/>
              <a:t>individuo</a:t>
            </a:r>
            <a:r>
              <a:rPr lang="en-US" sz="2000" dirty="0"/>
              <a:t> que </a:t>
            </a:r>
            <a:r>
              <a:rPr lang="en-US" sz="2000" dirty="0" err="1"/>
              <a:t>infecta</a:t>
            </a:r>
            <a:r>
              <a:rPr lang="en-US" sz="2000" dirty="0"/>
              <a:t> </a:t>
            </a:r>
            <a:r>
              <a:rPr lang="en-US" sz="2000" dirty="0" err="1"/>
              <a:t>otro</a:t>
            </a:r>
            <a:r>
              <a:rPr lang="en-US" sz="2000" dirty="0"/>
              <a:t> con </a:t>
            </a:r>
            <a:r>
              <a:rPr lang="en-US" sz="2000" dirty="0" err="1"/>
              <a:t>probabilidad</a:t>
            </a:r>
            <a:r>
              <a:rPr lang="en-US" sz="2000" dirty="0"/>
              <a:t> p y </a:t>
            </a:r>
            <a:r>
              <a:rPr lang="en-US" sz="2000" dirty="0" err="1"/>
              <a:t>después</a:t>
            </a:r>
            <a:r>
              <a:rPr lang="en-US" sz="2000" dirty="0"/>
              <a:t> se </a:t>
            </a:r>
            <a:r>
              <a:rPr lang="en-US" sz="2000" dirty="0" err="1"/>
              <a:t>cura</a:t>
            </a:r>
            <a:endParaRPr lang="en-US" sz="2000" dirty="0"/>
          </a:p>
          <a:p>
            <a:pPr marL="285750" indent="-285750">
              <a:buFontTx/>
              <a:buChar char="-"/>
            </a:pPr>
            <a:endParaRPr lang="en-US" sz="2000" dirty="0"/>
          </a:p>
          <a:p>
            <a:pPr marL="285750" indent="-285750">
              <a:buFontTx/>
              <a:buChar char="-"/>
            </a:pPr>
            <a:r>
              <a:rPr lang="en-US" sz="2000" dirty="0"/>
              <a:t>Tiene una </a:t>
            </a:r>
            <a:r>
              <a:rPr lang="en-US" sz="2000" dirty="0" err="1"/>
              <a:t>ecuacion</a:t>
            </a:r>
            <a:r>
              <a:rPr lang="en-US" sz="2000" dirty="0"/>
              <a:t> </a:t>
            </a:r>
            <a:r>
              <a:rPr lang="en-US" sz="2000" dirty="0" err="1"/>
              <a:t>muy</a:t>
            </a:r>
            <a:r>
              <a:rPr lang="en-US" sz="2000" dirty="0"/>
              <a:t> </a:t>
            </a:r>
            <a:r>
              <a:rPr lang="en-US" sz="2000" dirty="0" err="1"/>
              <a:t>sencillas</a:t>
            </a:r>
            <a:endParaRPr lang="en-US" sz="2000" dirty="0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FF25D54-A817-439B-8E51-20B164C5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73" y="4686044"/>
            <a:ext cx="5306254" cy="6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1728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Primeros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: Reed-Frost (1906)</a:t>
            </a:r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9FF25D54-A817-439B-8E51-20B164C5B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2873" y="2105446"/>
            <a:ext cx="5306254" cy="606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eed-Frost projection of epidemic curve for infected, susceptible, and immune subpopulations among 100 people with one initial infected person and an effective contact probability of 4%">
            <a:extLst>
              <a:ext uri="{FF2B5EF4-FFF2-40B4-BE49-F238E27FC236}">
                <a16:creationId xmlns:a16="http://schemas.microsoft.com/office/drawing/2014/main" id="{1B384C87-ECA2-4DE1-8EAF-C422A1B0B4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/>
          <a:stretch/>
        </p:blipFill>
        <p:spPr bwMode="auto">
          <a:xfrm>
            <a:off x="997631" y="3127002"/>
            <a:ext cx="4540349" cy="319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Reed-Frost projection of epidemic curve for infected, susceptible, and immune subpopulations among 100 people with one initial infected person and an effective contact probability of 4%">
            <a:extLst>
              <a:ext uri="{FF2B5EF4-FFF2-40B4-BE49-F238E27FC236}">
                <a16:creationId xmlns:a16="http://schemas.microsoft.com/office/drawing/2014/main" id="{588EBCF3-5E2F-4D78-90EA-E46EA8DE5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698" b="50655"/>
          <a:stretch/>
        </p:blipFill>
        <p:spPr bwMode="auto">
          <a:xfrm>
            <a:off x="6373401" y="3127002"/>
            <a:ext cx="4540349" cy="3321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CA75FD9B-FCAD-4EB4-A7F7-360AE66DB192}"/>
              </a:ext>
            </a:extLst>
          </p:cNvPr>
          <p:cNvSpPr txBox="1"/>
          <p:nvPr/>
        </p:nvSpPr>
        <p:spPr>
          <a:xfrm>
            <a:off x="8933136" y="6641866"/>
            <a:ext cx="396122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Tomado</a:t>
            </a:r>
            <a:r>
              <a:rPr lang="en-US" sz="800" dirty="0"/>
              <a:t> de:  https://ebrary.net/72004/health/reed_frost_epidemic_model</a:t>
            </a:r>
          </a:p>
        </p:txBody>
      </p:sp>
    </p:spTree>
    <p:extLst>
      <p:ext uri="{BB962C8B-B14F-4D97-AF65-F5344CB8AC3E}">
        <p14:creationId xmlns:p14="http://schemas.microsoft.com/office/powerpoint/2010/main" val="19500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compartimentales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D87AFF-A8DD-4E68-B161-32A50F70B99E}"/>
              </a:ext>
            </a:extLst>
          </p:cNvPr>
          <p:cNvSpPr txBox="1"/>
          <p:nvPr/>
        </p:nvSpPr>
        <p:spPr>
          <a:xfrm>
            <a:off x="1875957" y="200540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+</a:t>
            </a:r>
            <a:endParaRPr lang="es-CO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CCC30BF-4621-4A2D-8322-0147E4B000A8}"/>
              </a:ext>
            </a:extLst>
          </p:cNvPr>
          <p:cNvCxnSpPr>
            <a:cxnSpLocks/>
          </p:cNvCxnSpPr>
          <p:nvPr/>
        </p:nvCxnSpPr>
        <p:spPr>
          <a:xfrm>
            <a:off x="3697357" y="2467066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0373A0-42A8-400E-A1AB-0D1BCA08B180}"/>
              </a:ext>
            </a:extLst>
          </p:cNvPr>
          <p:cNvSpPr txBox="1"/>
          <p:nvPr/>
        </p:nvSpPr>
        <p:spPr>
          <a:xfrm>
            <a:off x="4094922" y="200540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2</a:t>
            </a:r>
            <a:endParaRPr lang="es-CO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FA64CAA-5D9F-4C3D-AA88-477DF5A53999}"/>
              </a:ext>
            </a:extLst>
          </p:cNvPr>
          <p:cNvCxnSpPr>
            <a:cxnSpLocks/>
          </p:cNvCxnSpPr>
          <p:nvPr/>
        </p:nvCxnSpPr>
        <p:spPr>
          <a:xfrm>
            <a:off x="3697357" y="5111463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3723BBD-C44E-47B4-AB28-AEE7C7CBEA07}"/>
              </a:ext>
            </a:extLst>
          </p:cNvPr>
          <p:cNvCxnSpPr/>
          <p:nvPr/>
        </p:nvCxnSpPr>
        <p:spPr>
          <a:xfrm>
            <a:off x="6248400" y="1895061"/>
            <a:ext cx="0" cy="4333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Vector cartoon stick figure drawing conceptual illustration of sick  infected man coughing or sneezing and spreading infection of coronavirus  covid-19 or flu Stock Vector Image &amp;amp; Art - Alamy">
            <a:extLst>
              <a:ext uri="{FF2B5EF4-FFF2-40B4-BE49-F238E27FC236}">
                <a16:creationId xmlns:a16="http://schemas.microsoft.com/office/drawing/2014/main" id="{F9C7482E-9EBC-4797-9DF4-AA193B3B7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30" b="8460"/>
          <a:stretch/>
        </p:blipFill>
        <p:spPr bwMode="auto">
          <a:xfrm>
            <a:off x="447759" y="1895061"/>
            <a:ext cx="1481205" cy="15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Vector cartoon stick figure drawing conceptual illustration of sick  infected man coughing or sneezing and spreading infection of coronavirus  covid-19 or flu Stock Vector Image &amp;amp; Art - Alamy">
            <a:extLst>
              <a:ext uri="{FF2B5EF4-FFF2-40B4-BE49-F238E27FC236}">
                <a16:creationId xmlns:a16="http://schemas.microsoft.com/office/drawing/2014/main" id="{8D3C31FD-D7C1-4064-9B5C-873AECB4C7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8" t="637" r="-1203" b="7823"/>
          <a:stretch/>
        </p:blipFill>
        <p:spPr bwMode="auto">
          <a:xfrm>
            <a:off x="2759787" y="1863693"/>
            <a:ext cx="504312" cy="14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4" descr="Vector cartoon stick figure drawing conceptual illustration of sick  infected man coughing or sneezing and spreading infection of coronavirus  covid-19 or flu Stock Vector Image &amp;amp; Art - Alamy">
            <a:extLst>
              <a:ext uri="{FF2B5EF4-FFF2-40B4-BE49-F238E27FC236}">
                <a16:creationId xmlns:a16="http://schemas.microsoft.com/office/drawing/2014/main" id="{5594598B-322F-4D50-8832-B596AECC63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30" b="8460"/>
          <a:stretch/>
        </p:blipFill>
        <p:spPr bwMode="auto">
          <a:xfrm>
            <a:off x="4614794" y="1895060"/>
            <a:ext cx="1481205" cy="15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Vector cartoon stick figure drawing conceptual illustration of sick  infected man coughing or sneezing and spreading infection of coronavirus  covid-19 or flu Stock Vector Image &amp;amp; Art - Alamy">
            <a:extLst>
              <a:ext uri="{FF2B5EF4-FFF2-40B4-BE49-F238E27FC236}">
                <a16:creationId xmlns:a16="http://schemas.microsoft.com/office/drawing/2014/main" id="{8E172FDC-BCB5-4C55-822C-C164A7A0CE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30" b="8460"/>
          <a:stretch/>
        </p:blipFill>
        <p:spPr bwMode="auto">
          <a:xfrm>
            <a:off x="1949314" y="4315016"/>
            <a:ext cx="1481205" cy="1592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4" descr="Vector cartoon stick figure drawing conceptual illustration of sick  infected man coughing or sneezing and spreading infection of coronavirus  covid-19 or flu Stock Vector Image &amp;amp; Art - Alamy">
            <a:extLst>
              <a:ext uri="{FF2B5EF4-FFF2-40B4-BE49-F238E27FC236}">
                <a16:creationId xmlns:a16="http://schemas.microsoft.com/office/drawing/2014/main" id="{9F22BA71-A3DC-410F-8968-DA85DBA5BF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98" t="637" r="-1203" b="7823"/>
          <a:stretch/>
        </p:blipFill>
        <p:spPr bwMode="auto">
          <a:xfrm>
            <a:off x="4587303" y="4315016"/>
            <a:ext cx="504312" cy="1421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Vector cartoon stick figure drawing conceptual illustration of sick  infected man coughing or sneezing and spreading infection of coronavirus  covid-19 or flu Stock Vector Image &amp;amp; Art - Alamy">
            <a:extLst>
              <a:ext uri="{FF2B5EF4-FFF2-40B4-BE49-F238E27FC236}">
                <a16:creationId xmlns:a16="http://schemas.microsoft.com/office/drawing/2014/main" id="{7013C1C0-C665-4E9C-B002-9AACDD0A50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0"/>
          <a:stretch/>
        </p:blipFill>
        <p:spPr bwMode="auto">
          <a:xfrm>
            <a:off x="7130164" y="3199365"/>
            <a:ext cx="3711832" cy="28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556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compartimentales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5D3EF6F-E70E-44AD-8A1D-03CA1F3CB361}"/>
              </a:ext>
            </a:extLst>
          </p:cNvPr>
          <p:cNvSpPr/>
          <p:nvPr/>
        </p:nvSpPr>
        <p:spPr>
          <a:xfrm>
            <a:off x="838200" y="2014331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462894A2-E124-442E-8A7A-F037A5934608}"/>
              </a:ext>
            </a:extLst>
          </p:cNvPr>
          <p:cNvSpPr/>
          <p:nvPr/>
        </p:nvSpPr>
        <p:spPr>
          <a:xfrm>
            <a:off x="2531165" y="201433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6DAE000E-C153-4DC8-A01B-8F383292EF6C}"/>
              </a:ext>
            </a:extLst>
          </p:cNvPr>
          <p:cNvSpPr/>
          <p:nvPr/>
        </p:nvSpPr>
        <p:spPr>
          <a:xfrm>
            <a:off x="4750410" y="2014331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D87AFF-A8DD-4E68-B161-32A50F70B99E}"/>
              </a:ext>
            </a:extLst>
          </p:cNvPr>
          <p:cNvSpPr txBox="1"/>
          <p:nvPr/>
        </p:nvSpPr>
        <p:spPr>
          <a:xfrm>
            <a:off x="1875957" y="200540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+</a:t>
            </a:r>
            <a:endParaRPr lang="es-CO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CCC30BF-4621-4A2D-8322-0147E4B000A8}"/>
              </a:ext>
            </a:extLst>
          </p:cNvPr>
          <p:cNvCxnSpPr>
            <a:cxnSpLocks/>
          </p:cNvCxnSpPr>
          <p:nvPr/>
        </p:nvCxnSpPr>
        <p:spPr>
          <a:xfrm>
            <a:off x="3697357" y="2467066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0373A0-42A8-400E-A1AB-0D1BCA08B180}"/>
              </a:ext>
            </a:extLst>
          </p:cNvPr>
          <p:cNvSpPr txBox="1"/>
          <p:nvPr/>
        </p:nvSpPr>
        <p:spPr>
          <a:xfrm>
            <a:off x="4094922" y="200540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2</a:t>
            </a:r>
            <a:endParaRPr lang="es-CO" b="1" dirty="0"/>
          </a:p>
        </p:txBody>
      </p:sp>
      <p:sp>
        <p:nvSpPr>
          <p:cNvPr id="13" name="Elipse 12">
            <a:extLst>
              <a:ext uri="{FF2B5EF4-FFF2-40B4-BE49-F238E27FC236}">
                <a16:creationId xmlns:a16="http://schemas.microsoft.com/office/drawing/2014/main" id="{2AC247CC-CFE8-43E3-B3C4-52E2251E0A85}"/>
              </a:ext>
            </a:extLst>
          </p:cNvPr>
          <p:cNvSpPr/>
          <p:nvPr/>
        </p:nvSpPr>
        <p:spPr>
          <a:xfrm>
            <a:off x="2531165" y="4658728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D812FB6-D8A9-4051-A5D0-F02757278A85}"/>
              </a:ext>
            </a:extLst>
          </p:cNvPr>
          <p:cNvSpPr/>
          <p:nvPr/>
        </p:nvSpPr>
        <p:spPr>
          <a:xfrm>
            <a:off x="4750410" y="4658728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FA64CAA-5D9F-4C3D-AA88-477DF5A53999}"/>
              </a:ext>
            </a:extLst>
          </p:cNvPr>
          <p:cNvCxnSpPr>
            <a:cxnSpLocks/>
          </p:cNvCxnSpPr>
          <p:nvPr/>
        </p:nvCxnSpPr>
        <p:spPr>
          <a:xfrm>
            <a:off x="3697357" y="5111463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74E22496-D600-40E1-AEEB-8906CF1D5AE6}"/>
              </a:ext>
            </a:extLst>
          </p:cNvPr>
          <p:cNvSpPr/>
          <p:nvPr/>
        </p:nvSpPr>
        <p:spPr>
          <a:xfrm>
            <a:off x="7223992" y="1961322"/>
            <a:ext cx="914400" cy="914400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3723BBD-C44E-47B4-AB28-AEE7C7CBEA07}"/>
              </a:ext>
            </a:extLst>
          </p:cNvPr>
          <p:cNvCxnSpPr/>
          <p:nvPr/>
        </p:nvCxnSpPr>
        <p:spPr>
          <a:xfrm>
            <a:off x="6096000" y="1895061"/>
            <a:ext cx="0" cy="4333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ipse 17">
            <a:extLst>
              <a:ext uri="{FF2B5EF4-FFF2-40B4-BE49-F238E27FC236}">
                <a16:creationId xmlns:a16="http://schemas.microsoft.com/office/drawing/2014/main" id="{F6A2572A-2700-431D-83B9-5F8A8A178248}"/>
              </a:ext>
            </a:extLst>
          </p:cNvPr>
          <p:cNvSpPr/>
          <p:nvPr/>
        </p:nvSpPr>
        <p:spPr>
          <a:xfrm>
            <a:off x="9858843" y="2014331"/>
            <a:ext cx="914400" cy="9144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9" name="Picture 4" descr="Vector cartoon stick figure drawing conceptual illustration of sick  infected man coughing or sneezing and spreading infection of coronavirus  covid-19 or flu Stock Vector Image &amp;amp; Art - Alamy">
            <a:extLst>
              <a:ext uri="{FF2B5EF4-FFF2-40B4-BE49-F238E27FC236}">
                <a16:creationId xmlns:a16="http://schemas.microsoft.com/office/drawing/2014/main" id="{F9C7482E-9EBC-4797-9DF4-AA193B3B7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0"/>
          <a:stretch/>
        </p:blipFill>
        <p:spPr bwMode="auto">
          <a:xfrm>
            <a:off x="7130164" y="3199365"/>
            <a:ext cx="3711832" cy="28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8075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compartimentales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D87AFF-A8DD-4E68-B161-32A50F70B99E}"/>
              </a:ext>
            </a:extLst>
          </p:cNvPr>
          <p:cNvSpPr txBox="1"/>
          <p:nvPr/>
        </p:nvSpPr>
        <p:spPr>
          <a:xfrm>
            <a:off x="1875957" y="200540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+</a:t>
            </a:r>
            <a:endParaRPr lang="es-CO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CCC30BF-4621-4A2D-8322-0147E4B000A8}"/>
              </a:ext>
            </a:extLst>
          </p:cNvPr>
          <p:cNvCxnSpPr>
            <a:cxnSpLocks/>
          </p:cNvCxnSpPr>
          <p:nvPr/>
        </p:nvCxnSpPr>
        <p:spPr>
          <a:xfrm>
            <a:off x="3515793" y="2467064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0373A0-42A8-400E-A1AB-0D1BCA08B180}"/>
              </a:ext>
            </a:extLst>
          </p:cNvPr>
          <p:cNvSpPr txBox="1"/>
          <p:nvPr/>
        </p:nvSpPr>
        <p:spPr>
          <a:xfrm>
            <a:off x="4094922" y="200540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2</a:t>
            </a:r>
            <a:endParaRPr lang="es-CO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FA64CAA-5D9F-4C3D-AA88-477DF5A53999}"/>
              </a:ext>
            </a:extLst>
          </p:cNvPr>
          <p:cNvCxnSpPr>
            <a:cxnSpLocks/>
          </p:cNvCxnSpPr>
          <p:nvPr/>
        </p:nvCxnSpPr>
        <p:spPr>
          <a:xfrm>
            <a:off x="3697357" y="5111463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3723BBD-C44E-47B4-AB28-AEE7C7CBEA07}"/>
              </a:ext>
            </a:extLst>
          </p:cNvPr>
          <p:cNvCxnSpPr/>
          <p:nvPr/>
        </p:nvCxnSpPr>
        <p:spPr>
          <a:xfrm>
            <a:off x="6096000" y="1895061"/>
            <a:ext cx="0" cy="4333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4" descr="Vector cartoon stick figure drawing conceptual illustration of sick  infected man coughing or sneezing and spreading infection of coronavirus  covid-19 or flu Stock Vector Image &amp;amp; Art - Alamy">
            <a:extLst>
              <a:ext uri="{FF2B5EF4-FFF2-40B4-BE49-F238E27FC236}">
                <a16:creationId xmlns:a16="http://schemas.microsoft.com/office/drawing/2014/main" id="{F9C7482E-9EBC-4797-9DF4-AA193B3B7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60"/>
          <a:stretch/>
        </p:blipFill>
        <p:spPr bwMode="auto">
          <a:xfrm>
            <a:off x="7130164" y="3199365"/>
            <a:ext cx="3711832" cy="2856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BADE6605-CC18-44EB-860A-A3197A06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21" y="2176553"/>
            <a:ext cx="4762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C079318-6AC0-4A14-8BF3-FB6E56499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934" y="2173564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20FDF66-5604-441D-88E2-53B12629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84" y="2195602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56152090-EA6E-42C8-90FE-19F05105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46" y="4840000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66645BF-E19E-41AB-9AEE-AC0FD250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84" y="4830474"/>
            <a:ext cx="571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190830D-9DDE-4B96-B667-797A118B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93" y="1581195"/>
            <a:ext cx="438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91A1E349-B571-4FFD-9B72-15947616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56" y="4432658"/>
            <a:ext cx="428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462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051A3B-044E-40B8-82A5-A7C2DA6FA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compartimentales</a:t>
            </a:r>
            <a:endParaRPr lang="en-US" dirty="0"/>
          </a:p>
        </p:txBody>
      </p:sp>
      <p:sp>
        <p:nvSpPr>
          <p:cNvPr id="4" name="AutoShape 2" descr="Snow cholera map">
            <a:extLst>
              <a:ext uri="{FF2B5EF4-FFF2-40B4-BE49-F238E27FC236}">
                <a16:creationId xmlns:a16="http://schemas.microsoft.com/office/drawing/2014/main" id="{F7B3CA19-83C4-4B42-82A9-E4FEDC5542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Snow cholera map">
            <a:extLst>
              <a:ext uri="{FF2B5EF4-FFF2-40B4-BE49-F238E27FC236}">
                <a16:creationId xmlns:a16="http://schemas.microsoft.com/office/drawing/2014/main" id="{3E90CEC6-5FD6-4BE5-9EAE-0EF3670C5F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4D87AFF-A8DD-4E68-B161-32A50F70B99E}"/>
              </a:ext>
            </a:extLst>
          </p:cNvPr>
          <p:cNvSpPr txBox="1"/>
          <p:nvPr/>
        </p:nvSpPr>
        <p:spPr>
          <a:xfrm>
            <a:off x="1875957" y="2005401"/>
            <a:ext cx="5293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+</a:t>
            </a:r>
            <a:endParaRPr lang="es-CO" b="1" dirty="0"/>
          </a:p>
        </p:txBody>
      </p: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6CCC30BF-4621-4A2D-8322-0147E4B000A8}"/>
              </a:ext>
            </a:extLst>
          </p:cNvPr>
          <p:cNvCxnSpPr>
            <a:cxnSpLocks/>
          </p:cNvCxnSpPr>
          <p:nvPr/>
        </p:nvCxnSpPr>
        <p:spPr>
          <a:xfrm>
            <a:off x="3515793" y="2467064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00373A0-42A8-400E-A1AB-0D1BCA08B180}"/>
              </a:ext>
            </a:extLst>
          </p:cNvPr>
          <p:cNvSpPr txBox="1"/>
          <p:nvPr/>
        </p:nvSpPr>
        <p:spPr>
          <a:xfrm>
            <a:off x="4094922" y="2005401"/>
            <a:ext cx="5357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5400" b="1" dirty="0"/>
              <a:t>2</a:t>
            </a:r>
            <a:endParaRPr lang="es-CO" b="1" dirty="0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AFA64CAA-5D9F-4C3D-AA88-477DF5A53999}"/>
              </a:ext>
            </a:extLst>
          </p:cNvPr>
          <p:cNvCxnSpPr>
            <a:cxnSpLocks/>
          </p:cNvCxnSpPr>
          <p:nvPr/>
        </p:nvCxnSpPr>
        <p:spPr>
          <a:xfrm>
            <a:off x="3697357" y="5111463"/>
            <a:ext cx="39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83723BBD-C44E-47B4-AB28-AEE7C7CBEA07}"/>
              </a:ext>
            </a:extLst>
          </p:cNvPr>
          <p:cNvCxnSpPr/>
          <p:nvPr/>
        </p:nvCxnSpPr>
        <p:spPr>
          <a:xfrm>
            <a:off x="6096000" y="1895061"/>
            <a:ext cx="0" cy="43334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BADE6605-CC18-44EB-860A-A3197A067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121" y="2176553"/>
            <a:ext cx="476250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C079318-6AC0-4A14-8BF3-FB6E564993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0934" y="2173564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820FDF66-5604-441D-88E2-53B126292C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984" y="2195602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>
            <a:extLst>
              <a:ext uri="{FF2B5EF4-FFF2-40B4-BE49-F238E27FC236}">
                <a16:creationId xmlns:a16="http://schemas.microsoft.com/office/drawing/2014/main" id="{56152090-EA6E-42C8-90FE-19F051054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46" y="4840000"/>
            <a:ext cx="381000" cy="54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466645BF-E19E-41AB-9AEE-AC0FD2500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84" y="4830474"/>
            <a:ext cx="571500" cy="56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8190830D-9DDE-4B96-B667-797A118BF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5793" y="1581195"/>
            <a:ext cx="438150" cy="72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8" name="Picture 12">
            <a:extLst>
              <a:ext uri="{FF2B5EF4-FFF2-40B4-BE49-F238E27FC236}">
                <a16:creationId xmlns:a16="http://schemas.microsoft.com/office/drawing/2014/main" id="{91A1E349-B571-4FFD-9B72-15947616E5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56" y="4432658"/>
            <a:ext cx="428625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Typical SIR model solution showing progression of population disease... |  Download Scientific Diagram">
            <a:extLst>
              <a:ext uri="{FF2B5EF4-FFF2-40B4-BE49-F238E27FC236}">
                <a16:creationId xmlns:a16="http://schemas.microsoft.com/office/drawing/2014/main" id="{64A5DCB5-5EE2-4030-91E3-874C4B1DE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2838" y="2005401"/>
            <a:ext cx="5476875" cy="3514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566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7387</TotalTime>
  <Words>403</Words>
  <Application>Microsoft Office PowerPoint</Application>
  <PresentationFormat>Panorámica</PresentationFormat>
  <Paragraphs>92</Paragraphs>
  <Slides>31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31</vt:i4>
      </vt:variant>
    </vt:vector>
  </HeadingPairs>
  <TitlesOfParts>
    <vt:vector size="35" baseType="lpstr">
      <vt:lpstr>Arial</vt:lpstr>
      <vt:lpstr>Calibri</vt:lpstr>
      <vt:lpstr>Calibri Light</vt:lpstr>
      <vt:lpstr>Tema de Office</vt:lpstr>
      <vt:lpstr>Una introducción al modelamiento de epidemias: el caso del COVID-19  </vt:lpstr>
      <vt:lpstr>El primer epidemiólogo – John Snow</vt:lpstr>
      <vt:lpstr>El primer epidemiólogo - John Snow (1854)</vt:lpstr>
      <vt:lpstr>Primeros modelos: Reed-Frost (1906)</vt:lpstr>
      <vt:lpstr>Primeros modelos: Reed-Frost (1906)</vt:lpstr>
      <vt:lpstr>Los modelos compartimentales</vt:lpstr>
      <vt:lpstr>Los modelos compartimentales</vt:lpstr>
      <vt:lpstr>Los modelos compartimentales</vt:lpstr>
      <vt:lpstr>Los modelos compartimentales</vt:lpstr>
      <vt:lpstr>Los modelos compartimentales</vt:lpstr>
      <vt:lpstr>Lo que asumimos </vt:lpstr>
      <vt:lpstr>El número reproductivo básico</vt:lpstr>
      <vt:lpstr>El número reproductivo básico</vt:lpstr>
      <vt:lpstr>El número reproductivo básico</vt:lpstr>
      <vt:lpstr>Y para qué sirve R0? Tamaño final</vt:lpstr>
      <vt:lpstr>Los modelos estacionales</vt:lpstr>
      <vt:lpstr>Los modelos estacionales</vt:lpstr>
      <vt:lpstr>El modelado estocástico</vt:lpstr>
      <vt:lpstr>El modelado estocástico</vt:lpstr>
      <vt:lpstr>Los modelos heterogéneos</vt:lpstr>
      <vt:lpstr>Modelos de redes - heterogeneidad </vt:lpstr>
      <vt:lpstr>Modelos de redes - heterogeneidad </vt:lpstr>
      <vt:lpstr>Modelos basados en el individuo</vt:lpstr>
      <vt:lpstr>Parte II: Covid 19 </vt:lpstr>
      <vt:lpstr>Generación del SARS-COV-2</vt:lpstr>
      <vt:lpstr>Primeros modelos de COVID 19</vt:lpstr>
      <vt:lpstr>Primeros modelos e inmunidad de rebaño</vt:lpstr>
      <vt:lpstr>Tipos de intervención</vt:lpstr>
      <vt:lpstr>Modelos reales e intervenciones</vt:lpstr>
      <vt:lpstr>Variantes</vt:lpstr>
      <vt:lpstr>Vacunas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 Approach to epidemic systems: Part  I. Single node dynamics</dc:title>
  <dc:creator>José Alejandro Rojas Venegas</dc:creator>
  <cp:lastModifiedBy>José Alejandro Rojas Venegas</cp:lastModifiedBy>
  <cp:revision>45</cp:revision>
  <dcterms:created xsi:type="dcterms:W3CDTF">2021-08-07T19:23:17Z</dcterms:created>
  <dcterms:modified xsi:type="dcterms:W3CDTF">2021-12-15T04:25:42Z</dcterms:modified>
</cp:coreProperties>
</file>