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8" r:id="rId4"/>
    <p:sldId id="289" r:id="rId5"/>
    <p:sldId id="258" r:id="rId6"/>
    <p:sldId id="272" r:id="rId7"/>
    <p:sldId id="297" r:id="rId8"/>
    <p:sldId id="298" r:id="rId9"/>
    <p:sldId id="304" r:id="rId10"/>
    <p:sldId id="299" r:id="rId11"/>
    <p:sldId id="300" r:id="rId12"/>
    <p:sldId id="275" r:id="rId13"/>
    <p:sldId id="302" r:id="rId14"/>
    <p:sldId id="303" r:id="rId15"/>
    <p:sldId id="305" r:id="rId16"/>
    <p:sldId id="306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7BCB9-C0B2-4A3D-81CF-34285A9D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10159-07AC-41DA-B981-E61E0C2B1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9A030B-A0D4-466B-9E3E-39AD50D5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CFD1D5-0326-40B5-A9CE-C7D84093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C4D53-85C5-4912-8DE4-69E0EA6F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99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90B4D-FAC9-4BED-80F2-C8E27A22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091836-BC3C-465C-BAEB-55D97D65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D7B0B-A4D9-4995-8291-F15B0063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E55B3-983F-401B-BEC8-BBEEAA84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72017-D37C-46AB-9EE3-53D725FC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029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29152-E6C4-4834-BE1E-33CA7BA6D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9FB500-CA5D-49D1-A0BF-AC3B9AFAB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6C7D6-50B0-4AC4-8BEB-DAFDCA89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D8F2ED-87F2-4089-B843-3D84D3D5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731724-5699-4FBA-AE7C-327DCB3B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340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22F3-A7CF-4206-A5D7-9DF9F701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D9633-9410-44D2-BF17-BCD61B1E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4E41D-050E-4AD8-B7BD-1B327EC4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34E51-6164-4CCD-8716-B4285B65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A9CC2-4A5D-4AED-8192-340E7387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2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9210F-01F8-4FBA-BEE0-F2B4AE03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C28E1A-E162-46D8-873A-12FF236F8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6F3C4B-C983-443B-9D2E-4C37D2DF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FBA6DA-8CAA-4F23-9C99-F7A58DA4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D6D3FD-C0AB-4F59-8219-1A5A4B97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01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C9F32-C011-4B70-AEB6-2DA7F475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D9E73-AD3F-40FF-8300-E78417B87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39C2F7-EA30-469C-AAC3-7F4C78859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B6E31E-BE8A-45A5-8911-D04187CC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8E2992-EC51-4FB4-9BA6-3DCEAA6B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CEA229-1E3A-4C8F-ADCF-4D554719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84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A9335-16F4-440B-83EC-522ED924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8D09CD-9E3A-43D3-B622-D0EBFB0F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0B95A7-49A9-47E1-BBF3-ABBD5E0B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B646F3-63C2-4F8F-8779-7D549947B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2D503A-9C84-4321-8737-CCC631FEA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93A252-F58B-4454-BF3D-B63B62BF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3AFEF4-364C-4991-A20C-5F29A61F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C18BCD-590F-4872-B341-AADFA140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230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222EB-A864-44EC-B5BF-2FD3715D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64AE54-E919-4B71-B97C-5D680CDA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98835D-46B5-46F7-AF30-1D8C4557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EAC273-EDCE-4337-A8E3-B61AEC51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7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BF8DB0-A6F0-44EE-991B-54D33B26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D6E97E-06FA-4BB1-8449-24F7266E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ED5F85-7EF5-47A5-BCAF-5FB0B951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59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E1F23-11C1-4B09-AF2A-744DB4C2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9BC2C-E808-4506-8E85-28E603FD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B770E5-9586-432E-942C-0B4C70696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3921C7-AF66-4A98-AEB5-43A094F4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A8CE72-83FC-425D-B8EC-6D2A34D2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413EFF-3285-474D-B822-73711962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79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F26DE-FC23-4A31-AE97-27B3B060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7AE0DD-1DD0-40C9-BFE1-114D3233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2A3605-8D1B-4227-97DC-6E0481022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A9AB9A-FF60-449A-9020-16571609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A2E996-54AD-4500-A329-2F418832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E74C6B-6BF3-4381-87BE-3C9B5644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90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DFD42F-BB83-4943-B614-6D10CEE2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D28DF5-EBF5-40A5-89C8-674AFB79E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7E31B2-3460-43D2-9169-2CC529617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F126-63EA-4B82-BA20-396E369DBACB}" type="datetimeFigureOut">
              <a:rPr lang="es-CO" smtClean="0"/>
              <a:t>11/10/2021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44E125-D08E-4CFA-9878-5D90E1D0D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71F97-D0C4-4675-A101-37E3DFF8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93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2.mp4"/><Relationship Id="rId7" Type="http://schemas.openxmlformats.org/officeDocument/2006/relationships/image" Target="../media/image2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 descr="Forma&#10;&#10;Descripción generada automáticamente">
            <a:extLst>
              <a:ext uri="{FF2B5EF4-FFF2-40B4-BE49-F238E27FC236}">
                <a16:creationId xmlns:a16="http://schemas.microsoft.com/office/drawing/2014/main" id="{E6F465DE-4AAC-4A03-ACA0-17CB8B1C7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1" y="5518672"/>
            <a:ext cx="1228578" cy="117160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0E6FC5-0756-4FF8-8841-4101A46DB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871" y="5416062"/>
            <a:ext cx="1441938" cy="144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ítulo 1">
            <a:extLst>
              <a:ext uri="{FF2B5EF4-FFF2-40B4-BE49-F238E27FC236}">
                <a16:creationId xmlns:a16="http://schemas.microsoft.com/office/drawing/2014/main" id="{915D35F1-F2E1-4C2C-B388-13A4F0A77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Using network communicability as an approach to local Markovian dynamics</a:t>
            </a:r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id="{E3B59812-5DD3-452A-AF24-F0AAD38D3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José Alejandro Rojas Venegas</a:t>
            </a:r>
          </a:p>
          <a:p>
            <a:r>
              <a:rPr lang="es-MX" dirty="0"/>
              <a:t>Grupo de </a:t>
            </a:r>
            <a:r>
              <a:rPr lang="es-MX" dirty="0" err="1"/>
              <a:t>Sociofísica</a:t>
            </a:r>
            <a:r>
              <a:rPr lang="es-MX" dirty="0"/>
              <a:t> y </a:t>
            </a:r>
            <a:r>
              <a:rPr lang="es-MX" dirty="0" err="1"/>
              <a:t>Econofísica</a:t>
            </a:r>
            <a:endParaRPr lang="es-MX" dirty="0"/>
          </a:p>
          <a:p>
            <a:r>
              <a:rPr lang="es-CO" dirty="0"/>
              <a:t>Departamento de Física, Facultad de Ciencias</a:t>
            </a:r>
          </a:p>
          <a:p>
            <a:r>
              <a:rPr lang="es-CO" dirty="0"/>
              <a:t>Universidad Nacional de Colombia</a:t>
            </a:r>
          </a:p>
        </p:txBody>
      </p:sp>
    </p:spTree>
    <p:extLst>
      <p:ext uri="{BB962C8B-B14F-4D97-AF65-F5344CB8AC3E}">
        <p14:creationId xmlns:p14="http://schemas.microsoft.com/office/powerpoint/2010/main" val="274708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communicability of H (or </a:t>
            </a:r>
            <a:r>
              <a:rPr lang="en-US" dirty="0" err="1"/>
              <a:t>Ht</a:t>
            </a:r>
            <a:r>
              <a:rPr lang="en-US" dirty="0"/>
              <a:t>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66A8879-F754-46F5-93EC-C36146C59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681" y="1573588"/>
            <a:ext cx="285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76F91CA-E029-4025-BBAA-66B22592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139" y="2318959"/>
            <a:ext cx="6762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71429A3-3C54-444E-906E-A3E9BD764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27" y="3081337"/>
            <a:ext cx="9810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480A61B-52C2-4CFE-8A6A-F8870C6A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344" y="3959159"/>
            <a:ext cx="9810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7DDF59E-D94A-4B51-BFCA-8D138D25F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27" y="4855459"/>
            <a:ext cx="9906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E3AC423-4D71-4324-B220-40EA8635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893" y="5797550"/>
            <a:ext cx="9810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2A55E00-C789-4F6D-898C-B1F4D6583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5" y="3668646"/>
            <a:ext cx="13716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8C2D38C0-B2C6-4041-BA86-E7518884E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5" y="3389227"/>
            <a:ext cx="11699342" cy="11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4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-0.6539 0.30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95" y="154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0.56562 0.199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81" y="9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46068 0.074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34" y="37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-0.32252 -0.053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-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-0.19049 -0.184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9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4101 -0.3187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" y="-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communicability of H (or </a:t>
            </a:r>
            <a:r>
              <a:rPr lang="en-US" dirty="0" err="1"/>
              <a:t>Ht</a:t>
            </a:r>
            <a:r>
              <a:rPr lang="en-US" dirty="0"/>
              <a:t>)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3F12C765-40EE-4B56-8A65-B7C307F0F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9" y="2757211"/>
            <a:ext cx="11699342" cy="11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2B60876-B2A4-4990-9E88-FD2604A5F37E}"/>
              </a:ext>
            </a:extLst>
          </p:cNvPr>
          <p:cNvCxnSpPr/>
          <p:nvPr/>
        </p:nvCxnSpPr>
        <p:spPr>
          <a:xfrm>
            <a:off x="2368446" y="3860118"/>
            <a:ext cx="0" cy="281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BDFDDB7-EAFE-49D2-9B7E-C30FD44A9937}"/>
              </a:ext>
            </a:extLst>
          </p:cNvPr>
          <p:cNvCxnSpPr>
            <a:cxnSpLocks/>
          </p:cNvCxnSpPr>
          <p:nvPr/>
        </p:nvCxnSpPr>
        <p:spPr>
          <a:xfrm>
            <a:off x="3341117" y="3860118"/>
            <a:ext cx="0" cy="805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8C9F65C-FCE6-40BB-BF00-DC4E8D54758D}"/>
              </a:ext>
            </a:extLst>
          </p:cNvPr>
          <p:cNvCxnSpPr/>
          <p:nvPr/>
        </p:nvCxnSpPr>
        <p:spPr>
          <a:xfrm>
            <a:off x="4910749" y="3894033"/>
            <a:ext cx="0" cy="281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1EF549F-F0AC-4BFB-8630-14AF055447A8}"/>
              </a:ext>
            </a:extLst>
          </p:cNvPr>
          <p:cNvCxnSpPr>
            <a:cxnSpLocks/>
          </p:cNvCxnSpPr>
          <p:nvPr/>
        </p:nvCxnSpPr>
        <p:spPr>
          <a:xfrm>
            <a:off x="6744032" y="3887387"/>
            <a:ext cx="0" cy="777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AD3057B-B32E-4085-969E-B800EEB30C48}"/>
              </a:ext>
            </a:extLst>
          </p:cNvPr>
          <p:cNvCxnSpPr/>
          <p:nvPr/>
        </p:nvCxnSpPr>
        <p:spPr>
          <a:xfrm>
            <a:off x="8577314" y="3887387"/>
            <a:ext cx="0" cy="281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46B70CE-9433-4105-A07E-60EE7F84D76F}"/>
              </a:ext>
            </a:extLst>
          </p:cNvPr>
          <p:cNvCxnSpPr>
            <a:cxnSpLocks/>
          </p:cNvCxnSpPr>
          <p:nvPr/>
        </p:nvCxnSpPr>
        <p:spPr>
          <a:xfrm>
            <a:off x="10410597" y="3906132"/>
            <a:ext cx="0" cy="758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B9B7063-46BD-4D20-8011-A4BF90B177A7}"/>
              </a:ext>
            </a:extLst>
          </p:cNvPr>
          <p:cNvSpPr txBox="1"/>
          <p:nvPr/>
        </p:nvSpPr>
        <p:spPr>
          <a:xfrm>
            <a:off x="1715269" y="4126521"/>
            <a:ext cx="136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Caminos  </a:t>
            </a:r>
            <a:r>
              <a:rPr lang="en-US" sz="1600" dirty="0" err="1"/>
              <a:t>globales</a:t>
            </a:r>
            <a:r>
              <a:rPr lang="en-US" sz="1600" dirty="0"/>
              <a:t> de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orden</a:t>
            </a:r>
            <a:r>
              <a:rPr lang="en-US" sz="1600" dirty="0"/>
              <a:t> 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2012790-5414-4BB7-BF3F-B0FDC288E8DB}"/>
              </a:ext>
            </a:extLst>
          </p:cNvPr>
          <p:cNvSpPr txBox="1"/>
          <p:nvPr/>
        </p:nvSpPr>
        <p:spPr>
          <a:xfrm>
            <a:off x="2660018" y="4699046"/>
            <a:ext cx="136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Caminos  </a:t>
            </a:r>
            <a:r>
              <a:rPr lang="en-US" sz="1600" dirty="0" err="1"/>
              <a:t>globales</a:t>
            </a:r>
            <a:r>
              <a:rPr lang="en-US" sz="1600" dirty="0"/>
              <a:t> de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orden</a:t>
            </a:r>
            <a:r>
              <a:rPr lang="en-US" sz="1600" dirty="0"/>
              <a:t>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4D6ED6D-FCDD-4937-8574-E2AD87C4057F}"/>
              </a:ext>
            </a:extLst>
          </p:cNvPr>
          <p:cNvSpPr txBox="1"/>
          <p:nvPr/>
        </p:nvSpPr>
        <p:spPr>
          <a:xfrm>
            <a:off x="4245814" y="4127556"/>
            <a:ext cx="136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Caminos  </a:t>
            </a:r>
            <a:r>
              <a:rPr lang="en-US" sz="1600" dirty="0" err="1"/>
              <a:t>globales</a:t>
            </a:r>
            <a:r>
              <a:rPr lang="en-US" sz="1600" dirty="0"/>
              <a:t> de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orden</a:t>
            </a:r>
            <a:r>
              <a:rPr lang="en-US" sz="1600" dirty="0"/>
              <a:t> 2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8ED4C94-32B7-4F41-9086-7287C7F19B90}"/>
              </a:ext>
            </a:extLst>
          </p:cNvPr>
          <p:cNvSpPr txBox="1"/>
          <p:nvPr/>
        </p:nvSpPr>
        <p:spPr>
          <a:xfrm>
            <a:off x="6062933" y="4665131"/>
            <a:ext cx="136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Caminos  </a:t>
            </a:r>
            <a:r>
              <a:rPr lang="en-US" sz="1600" dirty="0" err="1"/>
              <a:t>globales</a:t>
            </a:r>
            <a:r>
              <a:rPr lang="en-US" sz="1600" dirty="0"/>
              <a:t> de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orden</a:t>
            </a:r>
            <a:r>
              <a:rPr lang="en-US" sz="1600" dirty="0"/>
              <a:t> 3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2D1C00C-B09A-4C44-A0E7-3FAC68558593}"/>
              </a:ext>
            </a:extLst>
          </p:cNvPr>
          <p:cNvSpPr txBox="1"/>
          <p:nvPr/>
        </p:nvSpPr>
        <p:spPr>
          <a:xfrm>
            <a:off x="7964307" y="4141911"/>
            <a:ext cx="136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Caminos  </a:t>
            </a:r>
            <a:r>
              <a:rPr lang="en-US" sz="1600" dirty="0" err="1"/>
              <a:t>globales</a:t>
            </a:r>
            <a:r>
              <a:rPr lang="en-US" sz="1600" dirty="0"/>
              <a:t> de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orden</a:t>
            </a:r>
            <a:r>
              <a:rPr lang="en-US" sz="1600" dirty="0"/>
              <a:t> 4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6B7C1A5-D80D-4568-94C1-C3F3D1FFF2B0}"/>
              </a:ext>
            </a:extLst>
          </p:cNvPr>
          <p:cNvSpPr txBox="1"/>
          <p:nvPr/>
        </p:nvSpPr>
        <p:spPr>
          <a:xfrm>
            <a:off x="9729498" y="4665130"/>
            <a:ext cx="136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Caminos  </a:t>
            </a:r>
            <a:r>
              <a:rPr lang="en-US" sz="1600" dirty="0" err="1"/>
              <a:t>globales</a:t>
            </a:r>
            <a:r>
              <a:rPr lang="en-US" sz="1600" dirty="0"/>
              <a:t> de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orden</a:t>
            </a:r>
            <a:r>
              <a:rPr lang="en-US" sz="16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85906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operator locality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EDA5110-5D0A-4486-821B-86541D65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166" y="3072312"/>
            <a:ext cx="4428644" cy="5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22A3048-3573-404B-A9E7-0783498B9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46" y="5380842"/>
            <a:ext cx="5509084" cy="47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72D7AC-7925-453A-B0B2-450F47F2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6372"/>
            <a:ext cx="10073148" cy="31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A645D7F-F1A7-42B0-BDAB-449AACE01C86}"/>
              </a:ext>
            </a:extLst>
          </p:cNvPr>
          <p:cNvSpPr txBox="1"/>
          <p:nvPr/>
        </p:nvSpPr>
        <p:spPr>
          <a:xfrm>
            <a:off x="784505" y="1629198"/>
            <a:ext cx="550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As </a:t>
            </a:r>
            <a:r>
              <a:rPr lang="es-MX" dirty="0" err="1"/>
              <a:t>this</a:t>
            </a:r>
            <a:r>
              <a:rPr lang="es-MX" dirty="0"/>
              <a:t> Master </a:t>
            </a:r>
            <a:r>
              <a:rPr lang="es-MX" dirty="0" err="1"/>
              <a:t>Equation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Markovian</a:t>
            </a:r>
            <a:r>
              <a:rPr lang="es-MX" dirty="0"/>
              <a:t>: </a:t>
            </a:r>
            <a:endParaRPr lang="en-US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C5EED10-35CD-4AE3-AE64-A358478BD6A5}"/>
              </a:ext>
            </a:extLst>
          </p:cNvPr>
          <p:cNvCxnSpPr/>
          <p:nvPr/>
        </p:nvCxnSpPr>
        <p:spPr>
          <a:xfrm>
            <a:off x="1693488" y="4412975"/>
            <a:ext cx="76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45782FE-D573-476D-87B4-EAF2534F5085}"/>
              </a:ext>
            </a:extLst>
          </p:cNvPr>
          <p:cNvCxnSpPr/>
          <p:nvPr/>
        </p:nvCxnSpPr>
        <p:spPr>
          <a:xfrm>
            <a:off x="3539291" y="4240696"/>
            <a:ext cx="0" cy="344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257CFF17-A729-4DE7-B83A-7D65CED8EF80}"/>
              </a:ext>
            </a:extLst>
          </p:cNvPr>
          <p:cNvSpPr txBox="1"/>
          <p:nvPr/>
        </p:nvSpPr>
        <p:spPr>
          <a:xfrm>
            <a:off x="3289166" y="38563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17D6D4F-738D-4073-B7D8-0165E461D59C}"/>
              </a:ext>
            </a:extLst>
          </p:cNvPr>
          <p:cNvSpPr txBox="1"/>
          <p:nvPr/>
        </p:nvSpPr>
        <p:spPr>
          <a:xfrm>
            <a:off x="3289166" y="467639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t’=t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3618A07-4D25-4F24-8142-E442182CED74}"/>
              </a:ext>
            </a:extLst>
          </p:cNvPr>
          <p:cNvCxnSpPr/>
          <p:nvPr/>
        </p:nvCxnSpPr>
        <p:spPr>
          <a:xfrm>
            <a:off x="4817228" y="4240696"/>
            <a:ext cx="0" cy="344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59F076-DA44-4E0B-8184-29E40FE2FFD3}"/>
              </a:ext>
            </a:extLst>
          </p:cNvPr>
          <p:cNvSpPr txBox="1"/>
          <p:nvPr/>
        </p:nvSpPr>
        <p:spPr>
          <a:xfrm>
            <a:off x="4474025" y="384486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t=t_1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6298572-1D6F-400F-A614-7AD57DE84F82}"/>
              </a:ext>
            </a:extLst>
          </p:cNvPr>
          <p:cNvSpPr txBox="1"/>
          <p:nvPr/>
        </p:nvSpPr>
        <p:spPr>
          <a:xfrm>
            <a:off x="4474025" y="467639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t’=</a:t>
            </a:r>
            <a:r>
              <a:rPr lang="en-US" dirty="0" err="1"/>
              <a:t>t+dt</a:t>
            </a:r>
            <a:endParaRPr lang="en-US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A4059CC-3113-4509-B2B9-C5DFFCD0FE7D}"/>
              </a:ext>
            </a:extLst>
          </p:cNvPr>
          <p:cNvCxnSpPr/>
          <p:nvPr/>
        </p:nvCxnSpPr>
        <p:spPr>
          <a:xfrm>
            <a:off x="6096000" y="4240696"/>
            <a:ext cx="0" cy="344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E1EB9D-E4AD-46E2-9AD9-EA2B7301FEF7}"/>
              </a:ext>
            </a:extLst>
          </p:cNvPr>
          <p:cNvSpPr txBox="1"/>
          <p:nvPr/>
        </p:nvSpPr>
        <p:spPr>
          <a:xfrm>
            <a:off x="5752797" y="386750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t=t_2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CF4250F-2B75-4725-9B4A-49E7CA5F2FE5}"/>
              </a:ext>
            </a:extLst>
          </p:cNvPr>
          <p:cNvSpPr txBox="1"/>
          <p:nvPr/>
        </p:nvSpPr>
        <p:spPr>
          <a:xfrm>
            <a:off x="5679058" y="465714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t’=</a:t>
            </a:r>
            <a:r>
              <a:rPr lang="en-US" dirty="0" err="1"/>
              <a:t>t+dt+dt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4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communicability of H </a:t>
            </a:r>
            <a:r>
              <a:rPr lang="el-GR" b="0" i="0" dirty="0">
                <a:solidFill>
                  <a:srgbClr val="202124"/>
                </a:solidFill>
                <a:effectLst/>
              </a:rPr>
              <a:t>Δ</a:t>
            </a:r>
            <a:r>
              <a:rPr lang="en-US" dirty="0">
                <a:solidFill>
                  <a:srgbClr val="202124"/>
                </a:solidFill>
              </a:rPr>
              <a:t>t</a:t>
            </a:r>
            <a:endParaRPr lang="en-US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2B60876-B2A4-4990-9E88-FD2604A5F37E}"/>
              </a:ext>
            </a:extLst>
          </p:cNvPr>
          <p:cNvCxnSpPr/>
          <p:nvPr/>
        </p:nvCxnSpPr>
        <p:spPr>
          <a:xfrm>
            <a:off x="2287764" y="2636610"/>
            <a:ext cx="0" cy="281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BDFDDB7-EAFE-49D2-9B7E-C30FD44A9937}"/>
              </a:ext>
            </a:extLst>
          </p:cNvPr>
          <p:cNvCxnSpPr>
            <a:cxnSpLocks/>
          </p:cNvCxnSpPr>
          <p:nvPr/>
        </p:nvCxnSpPr>
        <p:spPr>
          <a:xfrm>
            <a:off x="3341116" y="2756818"/>
            <a:ext cx="0" cy="805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8C9F65C-FCE6-40BB-BF00-DC4E8D54758D}"/>
              </a:ext>
            </a:extLst>
          </p:cNvPr>
          <p:cNvCxnSpPr/>
          <p:nvPr/>
        </p:nvCxnSpPr>
        <p:spPr>
          <a:xfrm>
            <a:off x="4910749" y="3019978"/>
            <a:ext cx="0" cy="281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1EF549F-F0AC-4BFB-8630-14AF055447A8}"/>
              </a:ext>
            </a:extLst>
          </p:cNvPr>
          <p:cNvCxnSpPr>
            <a:cxnSpLocks/>
          </p:cNvCxnSpPr>
          <p:nvPr/>
        </p:nvCxnSpPr>
        <p:spPr>
          <a:xfrm>
            <a:off x="6744032" y="3013332"/>
            <a:ext cx="0" cy="777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F300BD-8EC1-4077-B46D-5C9974953391}"/>
              </a:ext>
            </a:extLst>
          </p:cNvPr>
          <p:cNvSpPr txBox="1"/>
          <p:nvPr/>
        </p:nvSpPr>
        <p:spPr>
          <a:xfrm>
            <a:off x="2456964" y="3577424"/>
            <a:ext cx="1318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Caminos locales de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orden</a:t>
            </a:r>
            <a:r>
              <a:rPr lang="en-US" sz="1600" dirty="0"/>
              <a:t> 1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AD3057B-B32E-4085-969E-B800EEB30C48}"/>
              </a:ext>
            </a:extLst>
          </p:cNvPr>
          <p:cNvCxnSpPr/>
          <p:nvPr/>
        </p:nvCxnSpPr>
        <p:spPr>
          <a:xfrm>
            <a:off x="8577314" y="3013332"/>
            <a:ext cx="0" cy="281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46B70CE-9433-4105-A07E-60EE7F84D76F}"/>
              </a:ext>
            </a:extLst>
          </p:cNvPr>
          <p:cNvCxnSpPr>
            <a:cxnSpLocks/>
          </p:cNvCxnSpPr>
          <p:nvPr/>
        </p:nvCxnSpPr>
        <p:spPr>
          <a:xfrm>
            <a:off x="10410597" y="3032077"/>
            <a:ext cx="0" cy="758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9DAAB187-4F92-4B9B-9880-56F417175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29" y="1829639"/>
            <a:ext cx="11927541" cy="9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63654AD-D837-46D1-BC93-B00024B3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98" y="5702300"/>
            <a:ext cx="68389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5B2D6F1-69EB-4657-9BDF-E46977A7E5FB}"/>
              </a:ext>
            </a:extLst>
          </p:cNvPr>
          <p:cNvSpPr txBox="1"/>
          <p:nvPr/>
        </p:nvSpPr>
        <p:spPr>
          <a:xfrm>
            <a:off x="247678" y="4471391"/>
            <a:ext cx="1124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/>
              <a:t>If</a:t>
            </a:r>
            <a:r>
              <a:rPr lang="es-MX" sz="2000" dirty="0"/>
              <a:t> </a:t>
            </a:r>
            <a:r>
              <a:rPr lang="el-GR" sz="2000" b="0" i="0" dirty="0">
                <a:solidFill>
                  <a:srgbClr val="202124"/>
                </a:solidFill>
                <a:effectLst/>
              </a:rPr>
              <a:t>Δ</a:t>
            </a:r>
            <a:r>
              <a:rPr lang="en-US" sz="2000" dirty="0">
                <a:solidFill>
                  <a:srgbClr val="202124"/>
                </a:solidFill>
              </a:rPr>
              <a:t>t is sufficiently small, the jumps are local (at order 1 maximum), and the communicability becomes:</a:t>
            </a:r>
            <a:r>
              <a:rPr lang="es-MX" sz="2000" dirty="0"/>
              <a:t> </a:t>
            </a:r>
            <a:endParaRPr lang="en-US" sz="20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0842B37-92AB-4C20-9E1E-CA4062BD33AC}"/>
              </a:ext>
            </a:extLst>
          </p:cNvPr>
          <p:cNvSpPr txBox="1"/>
          <p:nvPr/>
        </p:nvSpPr>
        <p:spPr>
          <a:xfrm>
            <a:off x="1576833" y="2959909"/>
            <a:ext cx="136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Caminos  locales de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orden</a:t>
            </a:r>
            <a:r>
              <a:rPr lang="en-US" sz="1600" dirty="0"/>
              <a:t> 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7D6FF48-5B63-40EB-BE5A-766333EB4B4E}"/>
              </a:ext>
            </a:extLst>
          </p:cNvPr>
          <p:cNvSpPr txBox="1"/>
          <p:nvPr/>
        </p:nvSpPr>
        <p:spPr>
          <a:xfrm>
            <a:off x="4278665" y="3295125"/>
            <a:ext cx="1318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Caminos locales de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orden</a:t>
            </a:r>
            <a:r>
              <a:rPr lang="en-US" sz="1600" dirty="0"/>
              <a:t> 2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A4CA757-D1D8-4B45-8AC4-2E2B43640B76}"/>
              </a:ext>
            </a:extLst>
          </p:cNvPr>
          <p:cNvSpPr txBox="1"/>
          <p:nvPr/>
        </p:nvSpPr>
        <p:spPr>
          <a:xfrm>
            <a:off x="6165779" y="3717252"/>
            <a:ext cx="1318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Caminos locales de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orden</a:t>
            </a:r>
            <a:r>
              <a:rPr lang="en-US" sz="1600" dirty="0"/>
              <a:t> 3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17B5E2A-830F-4E14-A6FE-56ABB979B8B9}"/>
              </a:ext>
            </a:extLst>
          </p:cNvPr>
          <p:cNvSpPr txBox="1"/>
          <p:nvPr/>
        </p:nvSpPr>
        <p:spPr>
          <a:xfrm>
            <a:off x="7971850" y="3306451"/>
            <a:ext cx="1318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Caminos locales de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orden</a:t>
            </a:r>
            <a:r>
              <a:rPr lang="en-US" sz="1600" dirty="0"/>
              <a:t> 4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858C40B-3A99-409F-8A21-5E1F95F080D4}"/>
              </a:ext>
            </a:extLst>
          </p:cNvPr>
          <p:cNvSpPr txBox="1"/>
          <p:nvPr/>
        </p:nvSpPr>
        <p:spPr>
          <a:xfrm>
            <a:off x="9809154" y="3728606"/>
            <a:ext cx="1318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Caminos locales de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err="1"/>
              <a:t>orden</a:t>
            </a:r>
            <a:r>
              <a:rPr lang="en-US" sz="16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79126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communicability of H </a:t>
            </a:r>
            <a:r>
              <a:rPr lang="el-GR" b="0" i="0" dirty="0">
                <a:solidFill>
                  <a:srgbClr val="202124"/>
                </a:solidFill>
                <a:effectLst/>
              </a:rPr>
              <a:t>Δ</a:t>
            </a:r>
            <a:r>
              <a:rPr lang="en-US" dirty="0">
                <a:solidFill>
                  <a:srgbClr val="202124"/>
                </a:solidFill>
              </a:rPr>
              <a:t>t</a:t>
            </a: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63654AD-D837-46D1-BC93-B00024B3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92" y="1950570"/>
            <a:ext cx="68389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2AC711C3-145F-4842-B9E9-7208B324E56C}"/>
              </a:ext>
            </a:extLst>
          </p:cNvPr>
          <p:cNvSpPr txBox="1"/>
          <p:nvPr/>
        </p:nvSpPr>
        <p:spPr>
          <a:xfrm>
            <a:off x="207337" y="3244334"/>
            <a:ext cx="10994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/>
              <a:t>By</a:t>
            </a:r>
            <a:r>
              <a:rPr lang="es-MX" sz="2000" dirty="0"/>
              <a:t> </a:t>
            </a:r>
            <a:r>
              <a:rPr lang="es-MX" sz="2000" dirty="0" err="1"/>
              <a:t>using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locality</a:t>
            </a:r>
            <a:r>
              <a:rPr lang="es-MX" sz="2000" dirty="0"/>
              <a:t> </a:t>
            </a:r>
            <a:r>
              <a:rPr lang="es-MX" sz="2000" dirty="0" err="1"/>
              <a:t>of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evolution</a:t>
            </a:r>
            <a:r>
              <a:rPr lang="es-MX" sz="2000" dirty="0"/>
              <a:t> rules and a </a:t>
            </a:r>
            <a:r>
              <a:rPr lang="es-MX" sz="2000" dirty="0" err="1"/>
              <a:t>network</a:t>
            </a:r>
            <a:r>
              <a:rPr lang="es-MX" sz="2000" dirty="0"/>
              <a:t> </a:t>
            </a:r>
            <a:r>
              <a:rPr lang="es-MX" sz="2000" dirty="0" err="1"/>
              <a:t>representation</a:t>
            </a:r>
            <a:r>
              <a:rPr lang="es-MX" sz="2000" dirty="0"/>
              <a:t>,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evolution</a:t>
            </a:r>
            <a:r>
              <a:rPr lang="es-MX" sz="2000" dirty="0"/>
              <a:t> can be </a:t>
            </a:r>
            <a:r>
              <a:rPr lang="es-MX" sz="2000" dirty="0" err="1"/>
              <a:t>approximated</a:t>
            </a:r>
            <a:r>
              <a:rPr lang="es-MX" sz="2000" dirty="0"/>
              <a:t> </a:t>
            </a:r>
            <a:r>
              <a:rPr lang="es-MX" sz="2000" dirty="0" err="1"/>
              <a:t>to</a:t>
            </a:r>
            <a:r>
              <a:rPr lang="es-MX" sz="2000" dirty="0"/>
              <a:t>:   </a:t>
            </a:r>
            <a:endParaRPr lang="en-US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6B4BE45-FC1C-4867-A4DE-40122204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646238"/>
            <a:ext cx="10153650" cy="8001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Testing</a:t>
            </a:r>
            <a:r>
              <a:rPr lang="es-MX" dirty="0"/>
              <a:t> - SIS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6B4BE45-FC1C-4867-A4DE-40122204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5" y="1676758"/>
            <a:ext cx="3742007" cy="29486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FD03DDFE-C497-49E6-AEE4-77BED5460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8" y="2252565"/>
            <a:ext cx="5852172" cy="4389129"/>
          </a:xfrm>
          <a:prstGeom prst="rect">
            <a:avLst/>
          </a:prstGeom>
        </p:spPr>
      </p:pic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EB46EB45-0479-4267-AD6A-49BD23E08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2564"/>
            <a:ext cx="5852172" cy="4389129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4C3F1A1-B201-4324-ABA5-24F80A4C5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20" y="1623408"/>
            <a:ext cx="3742008" cy="39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068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Testing</a:t>
            </a:r>
            <a:r>
              <a:rPr lang="es-MX" dirty="0"/>
              <a:t> - SIR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6B4BE45-FC1C-4867-A4DE-40122204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" y="1488881"/>
            <a:ext cx="4965896" cy="391309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zgif-3-151736c67cae">
            <a:hlinkClick r:id="" action="ppaction://media"/>
            <a:extLst>
              <a:ext uri="{FF2B5EF4-FFF2-40B4-BE49-F238E27FC236}">
                <a16:creationId xmlns:a16="http://schemas.microsoft.com/office/drawing/2014/main" id="{6F621211-DB48-40B0-9224-93C87343B7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43828" y="2069693"/>
            <a:ext cx="5852172" cy="438912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020F50F-32F3-493A-ABA5-8B704F110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49" y="1488881"/>
            <a:ext cx="4419600" cy="4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zgif-3-aafda5556c4a">
            <a:hlinkClick r:id="" action="ppaction://media"/>
            <a:extLst>
              <a:ext uri="{FF2B5EF4-FFF2-40B4-BE49-F238E27FC236}">
                <a16:creationId xmlns:a16="http://schemas.microsoft.com/office/drawing/2014/main" id="{2768AE91-3FE9-44B4-8337-F020C2C0A3A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096000" y="206969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0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5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A5827-4AE1-4225-8C35-10B27035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operator notation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C01FB2F-0B8E-4A9A-9889-B6398270A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54" y="3652648"/>
            <a:ext cx="3445475" cy="53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B7A906F-9114-42F6-B760-C47040573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03" y="1785938"/>
            <a:ext cx="2953883" cy="99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76CD105-7FDA-42CB-ACA2-973F630ECD2E}"/>
              </a:ext>
            </a:extLst>
          </p:cNvPr>
          <p:cNvCxnSpPr/>
          <p:nvPr/>
        </p:nvCxnSpPr>
        <p:spPr>
          <a:xfrm flipH="1">
            <a:off x="3733957" y="2102678"/>
            <a:ext cx="1814286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DB9EB20-7AE3-41AC-A238-16309E97B84B}"/>
              </a:ext>
            </a:extLst>
          </p:cNvPr>
          <p:cNvSpPr txBox="1"/>
          <p:nvPr/>
        </p:nvSpPr>
        <p:spPr>
          <a:xfrm>
            <a:off x="5751445" y="1767183"/>
            <a:ext cx="4280452" cy="64633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El </a:t>
            </a:r>
            <a:r>
              <a:rPr lang="en-US" dirty="0" err="1">
                <a:latin typeface="+mj-lt"/>
              </a:rPr>
              <a:t>estado</a:t>
            </a:r>
            <a:r>
              <a:rPr lang="en-US" dirty="0">
                <a:latin typeface="+mj-lt"/>
              </a:rPr>
              <a:t> “phi” </a:t>
            </a:r>
            <a:r>
              <a:rPr lang="en-US" dirty="0" err="1">
                <a:latin typeface="+mj-lt"/>
              </a:rPr>
              <a:t>representa</a:t>
            </a:r>
            <a:r>
              <a:rPr lang="en-US" dirty="0">
                <a:latin typeface="+mj-lt"/>
              </a:rPr>
              <a:t> la </a:t>
            </a:r>
            <a:r>
              <a:rPr lang="en-US" dirty="0" err="1">
                <a:latin typeface="+mj-lt"/>
              </a:rPr>
              <a:t>probabilidad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cada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estado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determinista</a:t>
            </a:r>
            <a:r>
              <a:rPr lang="en-US" dirty="0">
                <a:latin typeface="+mj-lt"/>
              </a:rPr>
              <a:t> “n”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4ECD678-984C-4173-BCAA-EF1B70FBA533}"/>
              </a:ext>
            </a:extLst>
          </p:cNvPr>
          <p:cNvCxnSpPr/>
          <p:nvPr/>
        </p:nvCxnSpPr>
        <p:spPr>
          <a:xfrm flipH="1">
            <a:off x="3937159" y="3920394"/>
            <a:ext cx="1814286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ED6D2A1-D73E-4AB8-9BD9-28F7BFECC5AF}"/>
              </a:ext>
            </a:extLst>
          </p:cNvPr>
          <p:cNvSpPr txBox="1"/>
          <p:nvPr/>
        </p:nvSpPr>
        <p:spPr>
          <a:xfrm>
            <a:off x="5950275" y="3541810"/>
            <a:ext cx="4280452" cy="64633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Definiremos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operadores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escalera</a:t>
            </a:r>
            <a:r>
              <a:rPr lang="en-US" dirty="0">
                <a:latin typeface="+mj-lt"/>
              </a:rPr>
              <a:t> para </a:t>
            </a:r>
            <a:r>
              <a:rPr lang="en-US" dirty="0" err="1">
                <a:latin typeface="+mj-lt"/>
              </a:rPr>
              <a:t>generar</a:t>
            </a:r>
            <a:r>
              <a:rPr lang="en-US" dirty="0">
                <a:latin typeface="+mj-lt"/>
              </a:rPr>
              <a:t> la </a:t>
            </a:r>
            <a:r>
              <a:rPr lang="en-US" dirty="0" err="1">
                <a:latin typeface="+mj-lt"/>
              </a:rPr>
              <a:t>dinámica</a:t>
            </a:r>
            <a:r>
              <a:rPr lang="en-US" dirty="0">
                <a:latin typeface="+mj-lt"/>
              </a:rPr>
              <a:t> del </a:t>
            </a:r>
            <a:r>
              <a:rPr lang="en-US" dirty="0" err="1">
                <a:latin typeface="+mj-lt"/>
              </a:rPr>
              <a:t>sistema</a:t>
            </a:r>
            <a:endParaRPr lang="en-US" dirty="0">
              <a:latin typeface="+mj-lt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D0867B3B-B67B-4DA4-969D-FB2D3F446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03" y="5297210"/>
            <a:ext cx="3688792" cy="79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6CF47BB-9857-4A35-A8EA-0CD15C251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375704"/>
            <a:ext cx="4719893" cy="72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4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A5827-4AE1-4225-8C35-10B27035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operator notation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EAF8B07-32BE-49AF-84A6-571A77A351EC}"/>
              </a:ext>
            </a:extLst>
          </p:cNvPr>
          <p:cNvCxnSpPr>
            <a:cxnSpLocks/>
          </p:cNvCxnSpPr>
          <p:nvPr/>
        </p:nvCxnSpPr>
        <p:spPr>
          <a:xfrm>
            <a:off x="2835965" y="2825275"/>
            <a:ext cx="0" cy="178648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3A5C57-24C5-4D72-A0B7-FCC5EE76D5DB}"/>
              </a:ext>
            </a:extLst>
          </p:cNvPr>
          <p:cNvSpPr txBox="1"/>
          <p:nvPr/>
        </p:nvSpPr>
        <p:spPr>
          <a:xfrm>
            <a:off x="551621" y="4738723"/>
            <a:ext cx="4280452" cy="64633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Ahora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nuestra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cantidad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interés</a:t>
            </a:r>
            <a:r>
              <a:rPr lang="en-US" dirty="0">
                <a:latin typeface="+mj-lt"/>
              </a:rPr>
              <a:t> es </a:t>
            </a:r>
            <a:r>
              <a:rPr lang="en-US" dirty="0" err="1">
                <a:latin typeface="+mj-lt"/>
              </a:rPr>
              <a:t>el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cambio</a:t>
            </a:r>
            <a:r>
              <a:rPr lang="en-US" dirty="0">
                <a:latin typeface="+mj-lt"/>
              </a:rPr>
              <a:t> del </a:t>
            </a:r>
            <a:r>
              <a:rPr lang="en-US" dirty="0" err="1">
                <a:latin typeface="+mj-lt"/>
              </a:rPr>
              <a:t>estado</a:t>
            </a:r>
            <a:r>
              <a:rPr lang="en-US" dirty="0">
                <a:latin typeface="+mj-lt"/>
              </a:rPr>
              <a:t> phi </a:t>
            </a: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tiempo</a:t>
            </a:r>
            <a:r>
              <a:rPr lang="en-US" dirty="0">
                <a:latin typeface="+mj-lt"/>
              </a:rPr>
              <a:t> 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654A69C-0F17-4747-B3EC-F046B9C84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30" y="1872044"/>
            <a:ext cx="1507435" cy="95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D3CDCE1-7A3C-41E3-BF3B-ABF16230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74" y="2155547"/>
            <a:ext cx="995364" cy="49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5041837-B815-4B73-BB97-6F99E3179E25}"/>
              </a:ext>
            </a:extLst>
          </p:cNvPr>
          <p:cNvCxnSpPr>
            <a:cxnSpLocks/>
          </p:cNvCxnSpPr>
          <p:nvPr/>
        </p:nvCxnSpPr>
        <p:spPr>
          <a:xfrm>
            <a:off x="5280992" y="2348659"/>
            <a:ext cx="1027043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68E940D-F665-4850-8A68-98B0767D58E3}"/>
              </a:ext>
            </a:extLst>
          </p:cNvPr>
          <p:cNvSpPr txBox="1"/>
          <p:nvPr/>
        </p:nvSpPr>
        <p:spPr>
          <a:xfrm>
            <a:off x="6455464" y="1941250"/>
            <a:ext cx="4280452" cy="92333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La </a:t>
            </a:r>
            <a:r>
              <a:rPr lang="en-US" dirty="0" err="1">
                <a:latin typeface="+mj-lt"/>
              </a:rPr>
              <a:t>dinámica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está</a:t>
            </a:r>
            <a:r>
              <a:rPr lang="en-US" dirty="0">
                <a:latin typeface="+mj-lt"/>
              </a:rPr>
              <a:t> dada por un </a:t>
            </a:r>
            <a:r>
              <a:rPr lang="en-US" dirty="0" err="1">
                <a:latin typeface="+mj-lt"/>
              </a:rPr>
              <a:t>operador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Hamiltoniano</a:t>
            </a:r>
            <a:r>
              <a:rPr lang="en-US" dirty="0">
                <a:latin typeface="+mj-lt"/>
              </a:rPr>
              <a:t> que describe </a:t>
            </a:r>
            <a:r>
              <a:rPr lang="en-US" dirty="0" err="1">
                <a:latin typeface="+mj-lt"/>
              </a:rPr>
              <a:t>unívocamente</a:t>
            </a:r>
            <a:r>
              <a:rPr lang="en-US" dirty="0">
                <a:latin typeface="+mj-lt"/>
              </a:rPr>
              <a:t> las </a:t>
            </a:r>
            <a:r>
              <a:rPr lang="en-US" dirty="0" err="1">
                <a:latin typeface="+mj-lt"/>
              </a:rPr>
              <a:t>transiciones</a:t>
            </a:r>
            <a:r>
              <a:rPr lang="en-US" dirty="0">
                <a:latin typeface="+mj-lt"/>
              </a:rPr>
              <a:t> del </a:t>
            </a:r>
            <a:r>
              <a:rPr lang="en-US" dirty="0" err="1">
                <a:latin typeface="+mj-lt"/>
              </a:rPr>
              <a:t>sistema</a:t>
            </a:r>
            <a:endParaRPr lang="en-US" dirty="0">
              <a:latin typeface="+mj-lt"/>
            </a:endParaRP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D7659A30-29BE-41FB-B47A-3C24B2E35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030" y="4107828"/>
            <a:ext cx="4499320" cy="127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770FE5C-F15F-49E4-BCC8-48CA5FBE00F1}"/>
              </a:ext>
            </a:extLst>
          </p:cNvPr>
          <p:cNvCxnSpPr>
            <a:cxnSpLocks/>
          </p:cNvCxnSpPr>
          <p:nvPr/>
        </p:nvCxnSpPr>
        <p:spPr>
          <a:xfrm flipH="1">
            <a:off x="8595690" y="3048001"/>
            <a:ext cx="1" cy="9454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AF622AB-E381-48BA-876C-D12FFD4C2B63}"/>
              </a:ext>
            </a:extLst>
          </p:cNvPr>
          <p:cNvSpPr txBox="1"/>
          <p:nvPr/>
        </p:nvSpPr>
        <p:spPr>
          <a:xfrm>
            <a:off x="6308035" y="5569546"/>
            <a:ext cx="4280452" cy="92333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Los </a:t>
            </a:r>
            <a:r>
              <a:rPr lang="en-US" dirty="0" err="1">
                <a:latin typeface="+mj-lt"/>
              </a:rPr>
              <a:t>operadores</a:t>
            </a:r>
            <a:r>
              <a:rPr lang="en-US" dirty="0">
                <a:latin typeface="+mj-lt"/>
              </a:rPr>
              <a:t> a y a </a:t>
            </a:r>
            <a:r>
              <a:rPr lang="en-US" dirty="0" err="1">
                <a:latin typeface="+mj-lt"/>
              </a:rPr>
              <a:t>daga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operan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sobre</a:t>
            </a:r>
            <a:r>
              <a:rPr lang="en-US" dirty="0">
                <a:latin typeface="+mj-lt"/>
              </a:rPr>
              <a:t> los </a:t>
            </a:r>
            <a:r>
              <a:rPr lang="en-US" dirty="0" err="1">
                <a:latin typeface="+mj-lt"/>
              </a:rPr>
              <a:t>estados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susceptibles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mientras</a:t>
            </a:r>
            <a:r>
              <a:rPr lang="en-US" dirty="0">
                <a:latin typeface="+mj-lt"/>
              </a:rPr>
              <a:t> los b y b </a:t>
            </a:r>
            <a:r>
              <a:rPr lang="en-US" dirty="0" err="1">
                <a:latin typeface="+mj-lt"/>
              </a:rPr>
              <a:t>daga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operan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sobre</a:t>
            </a:r>
            <a:r>
              <a:rPr lang="en-US" dirty="0">
                <a:latin typeface="+mj-lt"/>
              </a:rPr>
              <a:t> los </a:t>
            </a:r>
            <a:r>
              <a:rPr lang="en-US" dirty="0" err="1">
                <a:latin typeface="+mj-lt"/>
              </a:rPr>
              <a:t>infecciosos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53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A5827-4AE1-4225-8C35-10B27035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operator notation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654A69C-0F17-4747-B3EC-F046B9C84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30" y="1872044"/>
            <a:ext cx="1507435" cy="95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D3CDCE1-7A3C-41E3-BF3B-ABF16230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74" y="2155547"/>
            <a:ext cx="995364" cy="49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5041837-B815-4B73-BB97-6F99E3179E25}"/>
              </a:ext>
            </a:extLst>
          </p:cNvPr>
          <p:cNvCxnSpPr>
            <a:cxnSpLocks/>
          </p:cNvCxnSpPr>
          <p:nvPr/>
        </p:nvCxnSpPr>
        <p:spPr>
          <a:xfrm>
            <a:off x="5280992" y="2348659"/>
            <a:ext cx="1027043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5E8CF53-6407-4DF6-8F49-64A3C2528286}"/>
              </a:ext>
            </a:extLst>
          </p:cNvPr>
          <p:cNvCxnSpPr>
            <a:cxnSpLocks/>
          </p:cNvCxnSpPr>
          <p:nvPr/>
        </p:nvCxnSpPr>
        <p:spPr>
          <a:xfrm>
            <a:off x="5280992" y="2514311"/>
            <a:ext cx="1027043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9C4E9D10-7DD4-424F-8DAA-EBC524D57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189" y="2186226"/>
            <a:ext cx="4419600" cy="4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AA65543-9FB7-460B-B112-0FB3DE2D267A}"/>
              </a:ext>
            </a:extLst>
          </p:cNvPr>
          <p:cNvSpPr txBox="1"/>
          <p:nvPr/>
        </p:nvSpPr>
        <p:spPr>
          <a:xfrm>
            <a:off x="1603513" y="3429000"/>
            <a:ext cx="7375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dinámica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analítica</a:t>
            </a:r>
            <a:r>
              <a:rPr lang="en-US" dirty="0"/>
              <a:t> que un </a:t>
            </a:r>
            <a:r>
              <a:rPr lang="en-US" dirty="0" err="1"/>
              <a:t>sistema</a:t>
            </a:r>
            <a:r>
              <a:rPr lang="en-US" dirty="0"/>
              <a:t> lineal.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Para </a:t>
            </a:r>
            <a:r>
              <a:rPr lang="en-US" dirty="0" err="1"/>
              <a:t>obtener</a:t>
            </a:r>
            <a:r>
              <a:rPr lang="en-US" dirty="0"/>
              <a:t> la </a:t>
            </a:r>
            <a:r>
              <a:rPr lang="en-US" dirty="0" err="1"/>
              <a:t>dinámica</a:t>
            </a:r>
            <a:r>
              <a:rPr lang="en-US" dirty="0"/>
              <a:t> debe </a:t>
            </a:r>
            <a:r>
              <a:rPr lang="en-US" dirty="0" err="1"/>
              <a:t>obtenerse</a:t>
            </a:r>
            <a:r>
              <a:rPr lang="en-US" dirty="0"/>
              <a:t> la </a:t>
            </a:r>
            <a:r>
              <a:rPr lang="en-US" dirty="0" err="1"/>
              <a:t>representación</a:t>
            </a:r>
            <a:r>
              <a:rPr lang="en-US" dirty="0"/>
              <a:t> </a:t>
            </a:r>
            <a:r>
              <a:rPr lang="en-US" dirty="0" err="1"/>
              <a:t>matricial</a:t>
            </a:r>
            <a:r>
              <a:rPr lang="en-US" dirty="0"/>
              <a:t> de H</a:t>
            </a:r>
          </a:p>
          <a:p>
            <a:r>
              <a:rPr lang="en-US" dirty="0"/>
              <a:t>     </a:t>
            </a:r>
            <a:r>
              <a:rPr lang="en-US" dirty="0" err="1"/>
              <a:t>mediante</a:t>
            </a:r>
            <a:r>
              <a:rPr lang="en-US" dirty="0"/>
              <a:t>: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7F74B3C2-7814-4520-8B04-D0167916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91" y="4988822"/>
            <a:ext cx="3967661" cy="58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77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3B51FC4-24B5-4A7D-A342-2AC39568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 matrix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DC81C2-7E92-40CB-BA9B-EDDF86F7D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3" y="2629606"/>
            <a:ext cx="11108116" cy="206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09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H is the adjacency matrix of a network? The SIS case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C6E9501-F3E7-4855-9CA9-0CC5E46A9956}"/>
              </a:ext>
            </a:extLst>
          </p:cNvPr>
          <p:cNvSpPr/>
          <p:nvPr/>
        </p:nvSpPr>
        <p:spPr>
          <a:xfrm>
            <a:off x="1500810" y="3207026"/>
            <a:ext cx="1351722" cy="132556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I=0</a:t>
            </a:r>
            <a:endParaRPr lang="en-US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3CE9F5E-5CC1-49A0-A3D2-511EED492E2D}"/>
              </a:ext>
            </a:extLst>
          </p:cNvPr>
          <p:cNvSpPr/>
          <p:nvPr/>
        </p:nvSpPr>
        <p:spPr>
          <a:xfrm>
            <a:off x="3554897" y="3207023"/>
            <a:ext cx="1351722" cy="132556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I=1</a:t>
            </a:r>
            <a:endParaRPr lang="en-US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2202998-706E-41CA-BEF0-6FA3444C76CB}"/>
              </a:ext>
            </a:extLst>
          </p:cNvPr>
          <p:cNvSpPr/>
          <p:nvPr/>
        </p:nvSpPr>
        <p:spPr>
          <a:xfrm>
            <a:off x="5608984" y="3207024"/>
            <a:ext cx="1351722" cy="132556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I=2</a:t>
            </a:r>
            <a:endParaRPr lang="en-US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433AE56-67AF-443F-927D-10B601759E4E}"/>
              </a:ext>
            </a:extLst>
          </p:cNvPr>
          <p:cNvSpPr/>
          <p:nvPr/>
        </p:nvSpPr>
        <p:spPr>
          <a:xfrm>
            <a:off x="7663073" y="3207022"/>
            <a:ext cx="1351722" cy="1325563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I=3</a:t>
            </a:r>
            <a:endParaRPr lang="en-US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29AA7EB5-5F1E-426D-9F22-2BC1A5574E07}"/>
              </a:ext>
            </a:extLst>
          </p:cNvPr>
          <p:cNvSpPr/>
          <p:nvPr/>
        </p:nvSpPr>
        <p:spPr>
          <a:xfrm>
            <a:off x="4322282" y="2885249"/>
            <a:ext cx="1962564" cy="519152"/>
          </a:xfrm>
          <a:prstGeom prst="arc">
            <a:avLst>
              <a:gd name="adj1" fmla="val 10753547"/>
              <a:gd name="adj2" fmla="val 0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10BAAE22-0E0C-4074-A1E8-D7E4DA32BD65}"/>
              </a:ext>
            </a:extLst>
          </p:cNvPr>
          <p:cNvSpPr/>
          <p:nvPr/>
        </p:nvSpPr>
        <p:spPr>
          <a:xfrm>
            <a:off x="6467893" y="2885249"/>
            <a:ext cx="1962564" cy="519152"/>
          </a:xfrm>
          <a:prstGeom prst="arc">
            <a:avLst>
              <a:gd name="adj1" fmla="val 10753547"/>
              <a:gd name="adj2" fmla="val 0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36262924-A557-4AC4-871F-DBD71314EFE4}"/>
              </a:ext>
            </a:extLst>
          </p:cNvPr>
          <p:cNvSpPr/>
          <p:nvPr/>
        </p:nvSpPr>
        <p:spPr>
          <a:xfrm flipV="1">
            <a:off x="2176670" y="4340212"/>
            <a:ext cx="1962564" cy="519152"/>
          </a:xfrm>
          <a:prstGeom prst="arc">
            <a:avLst>
              <a:gd name="adj1" fmla="val 10753547"/>
              <a:gd name="adj2" fmla="val 0"/>
            </a:avLst>
          </a:prstGeom>
          <a:noFill/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A5D5C71D-A390-4426-A1E3-7DF9C0E555AE}"/>
              </a:ext>
            </a:extLst>
          </p:cNvPr>
          <p:cNvSpPr/>
          <p:nvPr/>
        </p:nvSpPr>
        <p:spPr>
          <a:xfrm flipV="1">
            <a:off x="4230758" y="4340212"/>
            <a:ext cx="1962564" cy="519152"/>
          </a:xfrm>
          <a:prstGeom prst="arc">
            <a:avLst>
              <a:gd name="adj1" fmla="val 10753547"/>
              <a:gd name="adj2" fmla="val 0"/>
            </a:avLst>
          </a:prstGeom>
          <a:noFill/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103672FA-B2C9-4291-B9DB-61B1796DE057}"/>
              </a:ext>
            </a:extLst>
          </p:cNvPr>
          <p:cNvSpPr/>
          <p:nvPr/>
        </p:nvSpPr>
        <p:spPr>
          <a:xfrm flipV="1">
            <a:off x="6467893" y="4359794"/>
            <a:ext cx="1962564" cy="519152"/>
          </a:xfrm>
          <a:prstGeom prst="arc">
            <a:avLst>
              <a:gd name="adj1" fmla="val 10753547"/>
              <a:gd name="adj2" fmla="val 0"/>
            </a:avLst>
          </a:prstGeom>
          <a:noFill/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8E065397-DA3B-432F-9374-BEE835867906}"/>
              </a:ext>
            </a:extLst>
          </p:cNvPr>
          <p:cNvSpPr/>
          <p:nvPr/>
        </p:nvSpPr>
        <p:spPr>
          <a:xfrm>
            <a:off x="981657" y="3610226"/>
            <a:ext cx="519153" cy="519153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B9FFDB9D-A987-4157-8D3D-2D71A7B4125A}"/>
              </a:ext>
            </a:extLst>
          </p:cNvPr>
          <p:cNvSpPr/>
          <p:nvPr/>
        </p:nvSpPr>
        <p:spPr>
          <a:xfrm>
            <a:off x="3112108" y="3610225"/>
            <a:ext cx="519153" cy="519153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8A18298F-E77B-4482-BA69-FFC19FCA0847}"/>
              </a:ext>
            </a:extLst>
          </p:cNvPr>
          <p:cNvSpPr/>
          <p:nvPr/>
        </p:nvSpPr>
        <p:spPr>
          <a:xfrm>
            <a:off x="5122341" y="3610224"/>
            <a:ext cx="519153" cy="519153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8DAB7D4B-E2C8-4429-993A-949F210EB367}"/>
              </a:ext>
            </a:extLst>
          </p:cNvPr>
          <p:cNvSpPr/>
          <p:nvPr/>
        </p:nvSpPr>
        <p:spPr>
          <a:xfrm>
            <a:off x="7187772" y="3610223"/>
            <a:ext cx="519153" cy="519153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929447F1-1800-496C-95CC-DA66FA7D8E52}"/>
              </a:ext>
            </a:extLst>
          </p:cNvPr>
          <p:cNvSpPr/>
          <p:nvPr/>
        </p:nvSpPr>
        <p:spPr>
          <a:xfrm>
            <a:off x="8550183" y="2885249"/>
            <a:ext cx="1962564" cy="519152"/>
          </a:xfrm>
          <a:prstGeom prst="arc">
            <a:avLst>
              <a:gd name="adj1" fmla="val 10753547"/>
              <a:gd name="adj2" fmla="val 0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B5F4A88B-C9B5-4D7B-9B07-DEB768AFDE56}"/>
              </a:ext>
            </a:extLst>
          </p:cNvPr>
          <p:cNvSpPr/>
          <p:nvPr/>
        </p:nvSpPr>
        <p:spPr>
          <a:xfrm flipV="1">
            <a:off x="8521981" y="4340212"/>
            <a:ext cx="1962564" cy="519152"/>
          </a:xfrm>
          <a:prstGeom prst="arc">
            <a:avLst>
              <a:gd name="adj1" fmla="val 10753547"/>
              <a:gd name="adj2" fmla="val 0"/>
            </a:avLst>
          </a:prstGeom>
          <a:noFill/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62F3E35-E994-4E01-A67E-14806E84979B}"/>
              </a:ext>
            </a:extLst>
          </p:cNvPr>
          <p:cNvSpPr txBox="1"/>
          <p:nvPr/>
        </p:nvSpPr>
        <p:spPr>
          <a:xfrm>
            <a:off x="10274585" y="3544601"/>
            <a:ext cx="622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masis MT Pro Medium" panose="020406040500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926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H is the adjacency matrix of a network? The SIR case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97304C6-65FE-40C5-A269-1DBF65F0EE8E}"/>
              </a:ext>
            </a:extLst>
          </p:cNvPr>
          <p:cNvSpPr/>
          <p:nvPr/>
        </p:nvSpPr>
        <p:spPr>
          <a:xfrm>
            <a:off x="2054231" y="1914340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S=1000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R=0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3A4F7DC-4406-4401-A1B3-D50AAC9573EE}"/>
              </a:ext>
            </a:extLst>
          </p:cNvPr>
          <p:cNvSpPr/>
          <p:nvPr/>
        </p:nvSpPr>
        <p:spPr>
          <a:xfrm>
            <a:off x="3643916" y="1914340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R=0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A96D4B8-FD00-42F4-9D0A-322ABB361849}"/>
              </a:ext>
            </a:extLst>
          </p:cNvPr>
          <p:cNvSpPr/>
          <p:nvPr/>
        </p:nvSpPr>
        <p:spPr>
          <a:xfrm>
            <a:off x="3054597" y="3170066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R=1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BEBE1C9-4396-46CC-8205-6378F3F083C4}"/>
              </a:ext>
            </a:extLst>
          </p:cNvPr>
          <p:cNvSpPr/>
          <p:nvPr/>
        </p:nvSpPr>
        <p:spPr>
          <a:xfrm>
            <a:off x="5314468" y="1914340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R=0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780CC67-E5AE-4F42-8C5D-36A65DC1C331}"/>
              </a:ext>
            </a:extLst>
          </p:cNvPr>
          <p:cNvSpPr/>
          <p:nvPr/>
        </p:nvSpPr>
        <p:spPr>
          <a:xfrm>
            <a:off x="4623799" y="3170065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R=1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E03477C-2257-4924-9FE7-1D11B9E103EA}"/>
              </a:ext>
            </a:extLst>
          </p:cNvPr>
          <p:cNvSpPr/>
          <p:nvPr/>
        </p:nvSpPr>
        <p:spPr>
          <a:xfrm>
            <a:off x="6869880" y="1914340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R=0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397FD51-AC02-4F54-96B3-DDFC8C3A26AA}"/>
              </a:ext>
            </a:extLst>
          </p:cNvPr>
          <p:cNvSpPr/>
          <p:nvPr/>
        </p:nvSpPr>
        <p:spPr>
          <a:xfrm>
            <a:off x="6193001" y="3170065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R=1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59A0E5-0B95-46FA-A3DB-E779CE928DEF}"/>
              </a:ext>
            </a:extLst>
          </p:cNvPr>
          <p:cNvSpPr/>
          <p:nvPr/>
        </p:nvSpPr>
        <p:spPr>
          <a:xfrm>
            <a:off x="3939312" y="4425788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R=2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AF04964-E6EC-4527-A565-50D7881B7CEC}"/>
              </a:ext>
            </a:extLst>
          </p:cNvPr>
          <p:cNvSpPr/>
          <p:nvPr/>
        </p:nvSpPr>
        <p:spPr>
          <a:xfrm>
            <a:off x="5503109" y="4357573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R=2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D8E5272-DF54-4C5E-BCBD-45C9C12833AF}"/>
              </a:ext>
            </a:extLst>
          </p:cNvPr>
          <p:cNvSpPr/>
          <p:nvPr/>
        </p:nvSpPr>
        <p:spPr>
          <a:xfrm>
            <a:off x="4770842" y="5545080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R=3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2C5867A3-1A69-47DC-AFC7-B5C2B4324498}"/>
              </a:ext>
            </a:extLst>
          </p:cNvPr>
          <p:cNvSpPr/>
          <p:nvPr/>
        </p:nvSpPr>
        <p:spPr>
          <a:xfrm>
            <a:off x="1781237" y="2285367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8D981D0-B845-483C-AA54-0081DCE78A17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4644282" y="2404844"/>
            <a:ext cx="6701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BB85A30-6EEE-4C4E-9C61-04E40C432A4A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 flipH="1">
            <a:off x="3554780" y="2751682"/>
            <a:ext cx="235636" cy="418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5A8ECA0-D822-41C9-A52B-BD4E47EF7311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5123982" y="2751682"/>
            <a:ext cx="336986" cy="418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CB45D48-A86B-4BDB-862D-D090DB2FBD0A}"/>
              </a:ext>
            </a:extLst>
          </p:cNvPr>
          <p:cNvCxnSpPr>
            <a:cxnSpLocks/>
            <a:stCxn id="29" idx="3"/>
            <a:endCxn id="32" idx="0"/>
          </p:cNvCxnSpPr>
          <p:nvPr/>
        </p:nvCxnSpPr>
        <p:spPr>
          <a:xfrm flipH="1">
            <a:off x="4439495" y="4007407"/>
            <a:ext cx="330804" cy="418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BE3FF06-593D-4B5D-AC5D-B7731F6CD2BE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6314834" y="2404844"/>
            <a:ext cx="5550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E84C0AA-1148-4584-9F1F-4C8896DEB3EF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>
            <a:off x="5624165" y="3660569"/>
            <a:ext cx="5688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253CA568-2D6C-434F-9962-7F63100E0F0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003292" y="4007407"/>
            <a:ext cx="336209" cy="350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BA7B2FB7-C963-419E-A10F-7929EDFBC1A0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 flipH="1">
            <a:off x="5271025" y="5194915"/>
            <a:ext cx="378584" cy="350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0EC41DEE-2987-4A88-8292-2C40530CCFCC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6503475" y="4848075"/>
            <a:ext cx="73281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F327AC95-805A-4C0B-A369-784282119D4F}"/>
              </a:ext>
            </a:extLst>
          </p:cNvPr>
          <p:cNvCxnSpPr>
            <a:cxnSpLocks/>
          </p:cNvCxnSpPr>
          <p:nvPr/>
        </p:nvCxnSpPr>
        <p:spPr>
          <a:xfrm flipV="1">
            <a:off x="7193367" y="3660568"/>
            <a:ext cx="73281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A35EAE18-5230-4E6B-A90C-177B5D155DD2}"/>
              </a:ext>
            </a:extLst>
          </p:cNvPr>
          <p:cNvCxnSpPr>
            <a:cxnSpLocks/>
          </p:cNvCxnSpPr>
          <p:nvPr/>
        </p:nvCxnSpPr>
        <p:spPr>
          <a:xfrm flipV="1">
            <a:off x="7870246" y="2421862"/>
            <a:ext cx="73281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540C389-9DEE-405E-A409-9ACAF9E80975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6693184" y="2751682"/>
            <a:ext cx="323196" cy="418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o 76">
            <a:extLst>
              <a:ext uri="{FF2B5EF4-FFF2-40B4-BE49-F238E27FC236}">
                <a16:creationId xmlns:a16="http://schemas.microsoft.com/office/drawing/2014/main" id="{2A2D9C6F-3CF8-4A67-BDFD-0B9834863B81}"/>
              </a:ext>
            </a:extLst>
          </p:cNvPr>
          <p:cNvSpPr/>
          <p:nvPr/>
        </p:nvSpPr>
        <p:spPr>
          <a:xfrm>
            <a:off x="3370922" y="2268346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o 77">
            <a:extLst>
              <a:ext uri="{FF2B5EF4-FFF2-40B4-BE49-F238E27FC236}">
                <a16:creationId xmlns:a16="http://schemas.microsoft.com/office/drawing/2014/main" id="{17567742-D404-4935-9C18-B393F57BFB01}"/>
              </a:ext>
            </a:extLst>
          </p:cNvPr>
          <p:cNvSpPr/>
          <p:nvPr/>
        </p:nvSpPr>
        <p:spPr>
          <a:xfrm>
            <a:off x="2780840" y="3524073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o 78">
            <a:extLst>
              <a:ext uri="{FF2B5EF4-FFF2-40B4-BE49-F238E27FC236}">
                <a16:creationId xmlns:a16="http://schemas.microsoft.com/office/drawing/2014/main" id="{2593B6A8-45FB-4349-BA98-448C588A1F38}"/>
              </a:ext>
            </a:extLst>
          </p:cNvPr>
          <p:cNvSpPr/>
          <p:nvPr/>
        </p:nvSpPr>
        <p:spPr>
          <a:xfrm>
            <a:off x="3686773" y="4779794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o 79">
            <a:extLst>
              <a:ext uri="{FF2B5EF4-FFF2-40B4-BE49-F238E27FC236}">
                <a16:creationId xmlns:a16="http://schemas.microsoft.com/office/drawing/2014/main" id="{F1124934-8E26-419C-BC7F-1F0C93485336}"/>
              </a:ext>
            </a:extLst>
          </p:cNvPr>
          <p:cNvSpPr/>
          <p:nvPr/>
        </p:nvSpPr>
        <p:spPr>
          <a:xfrm>
            <a:off x="4507785" y="5899086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o 80">
            <a:extLst>
              <a:ext uri="{FF2B5EF4-FFF2-40B4-BE49-F238E27FC236}">
                <a16:creationId xmlns:a16="http://schemas.microsoft.com/office/drawing/2014/main" id="{D5CD3A1D-2C35-4C79-A4F7-C40141DB2422}"/>
              </a:ext>
            </a:extLst>
          </p:cNvPr>
          <p:cNvSpPr/>
          <p:nvPr/>
        </p:nvSpPr>
        <p:spPr>
          <a:xfrm>
            <a:off x="5229631" y="4709917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o 81">
            <a:extLst>
              <a:ext uri="{FF2B5EF4-FFF2-40B4-BE49-F238E27FC236}">
                <a16:creationId xmlns:a16="http://schemas.microsoft.com/office/drawing/2014/main" id="{3C5FB294-341E-46B1-AB18-CAD91F7579FC}"/>
              </a:ext>
            </a:extLst>
          </p:cNvPr>
          <p:cNvSpPr/>
          <p:nvPr/>
        </p:nvSpPr>
        <p:spPr>
          <a:xfrm>
            <a:off x="4356048" y="3493705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o 82">
            <a:extLst>
              <a:ext uri="{FF2B5EF4-FFF2-40B4-BE49-F238E27FC236}">
                <a16:creationId xmlns:a16="http://schemas.microsoft.com/office/drawing/2014/main" id="{0D3E1076-2BBD-4C05-A601-C911F9AD6751}"/>
              </a:ext>
            </a:extLst>
          </p:cNvPr>
          <p:cNvSpPr/>
          <p:nvPr/>
        </p:nvSpPr>
        <p:spPr>
          <a:xfrm rot="3013316">
            <a:off x="6103775" y="3110706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o 83">
            <a:extLst>
              <a:ext uri="{FF2B5EF4-FFF2-40B4-BE49-F238E27FC236}">
                <a16:creationId xmlns:a16="http://schemas.microsoft.com/office/drawing/2014/main" id="{0D2EC3F1-5871-4A5C-8126-9C12BB520F88}"/>
              </a:ext>
            </a:extLst>
          </p:cNvPr>
          <p:cNvSpPr/>
          <p:nvPr/>
        </p:nvSpPr>
        <p:spPr>
          <a:xfrm rot="3013316">
            <a:off x="6748921" y="1777842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o 84">
            <a:extLst>
              <a:ext uri="{FF2B5EF4-FFF2-40B4-BE49-F238E27FC236}">
                <a16:creationId xmlns:a16="http://schemas.microsoft.com/office/drawing/2014/main" id="{09126A34-BDBE-4ACB-BB45-2D67F87625D1}"/>
              </a:ext>
            </a:extLst>
          </p:cNvPr>
          <p:cNvSpPr/>
          <p:nvPr/>
        </p:nvSpPr>
        <p:spPr>
          <a:xfrm rot="3013316">
            <a:off x="5285369" y="1746426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D3046EE3-7CF4-4DBC-80B4-70593EB39ED6}"/>
              </a:ext>
            </a:extLst>
          </p:cNvPr>
          <p:cNvSpPr txBox="1"/>
          <p:nvPr/>
        </p:nvSpPr>
        <p:spPr>
          <a:xfrm>
            <a:off x="8710828" y="2033344"/>
            <a:ext cx="622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masis MT Pro Medium" panose="02040604050005020304" pitchFamily="18" charset="0"/>
              </a:rPr>
              <a:t>…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C6C1B992-A84B-4384-A1A1-A7957AEBD6CB}"/>
              </a:ext>
            </a:extLst>
          </p:cNvPr>
          <p:cNvSpPr txBox="1"/>
          <p:nvPr/>
        </p:nvSpPr>
        <p:spPr>
          <a:xfrm>
            <a:off x="8078873" y="3277958"/>
            <a:ext cx="622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masis MT Pro Medium" panose="02040604050005020304" pitchFamily="18" charset="0"/>
              </a:rPr>
              <a:t>…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BF437611-05D2-4B23-8120-555A5AE470C9}"/>
              </a:ext>
            </a:extLst>
          </p:cNvPr>
          <p:cNvSpPr txBox="1"/>
          <p:nvPr/>
        </p:nvSpPr>
        <p:spPr>
          <a:xfrm>
            <a:off x="7504075" y="4436307"/>
            <a:ext cx="622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masis MT Pro Medium" panose="02040604050005020304" pitchFamily="18" charset="0"/>
              </a:rPr>
              <a:t>…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0D02EBB3-3046-46EB-A95A-28238EE199E4}"/>
              </a:ext>
            </a:extLst>
          </p:cNvPr>
          <p:cNvSpPr txBox="1"/>
          <p:nvPr/>
        </p:nvSpPr>
        <p:spPr>
          <a:xfrm>
            <a:off x="5945417" y="5606698"/>
            <a:ext cx="622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masis MT Pro Medium" panose="020406040500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088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H is the adjacency matrix of a network? The SIR case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3A4F7DC-4406-4401-A1B3-D50AAC9573EE}"/>
              </a:ext>
            </a:extLst>
          </p:cNvPr>
          <p:cNvSpPr/>
          <p:nvPr/>
        </p:nvSpPr>
        <p:spPr>
          <a:xfrm>
            <a:off x="2424716" y="1955695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R=0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A96D4B8-FD00-42F4-9D0A-322ABB361849}"/>
              </a:ext>
            </a:extLst>
          </p:cNvPr>
          <p:cNvSpPr/>
          <p:nvPr/>
        </p:nvSpPr>
        <p:spPr>
          <a:xfrm>
            <a:off x="1835397" y="3211421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R=1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BEBE1C9-4396-46CC-8205-6378F3F083C4}"/>
              </a:ext>
            </a:extLst>
          </p:cNvPr>
          <p:cNvSpPr/>
          <p:nvPr/>
        </p:nvSpPr>
        <p:spPr>
          <a:xfrm>
            <a:off x="4095268" y="1955695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R=0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780CC67-E5AE-4F42-8C5D-36A65DC1C331}"/>
              </a:ext>
            </a:extLst>
          </p:cNvPr>
          <p:cNvSpPr/>
          <p:nvPr/>
        </p:nvSpPr>
        <p:spPr>
          <a:xfrm>
            <a:off x="3404599" y="3211420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R=1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E03477C-2257-4924-9FE7-1D11B9E103EA}"/>
              </a:ext>
            </a:extLst>
          </p:cNvPr>
          <p:cNvSpPr/>
          <p:nvPr/>
        </p:nvSpPr>
        <p:spPr>
          <a:xfrm>
            <a:off x="5650680" y="1955695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R=0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397FD51-AC02-4F54-96B3-DDFC8C3A26AA}"/>
              </a:ext>
            </a:extLst>
          </p:cNvPr>
          <p:cNvSpPr/>
          <p:nvPr/>
        </p:nvSpPr>
        <p:spPr>
          <a:xfrm>
            <a:off x="4973801" y="3211420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R=1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59A0E5-0B95-46FA-A3DB-E779CE928DEF}"/>
              </a:ext>
            </a:extLst>
          </p:cNvPr>
          <p:cNvSpPr/>
          <p:nvPr/>
        </p:nvSpPr>
        <p:spPr>
          <a:xfrm>
            <a:off x="2720112" y="4467143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R=2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AF04964-E6EC-4527-A565-50D7881B7CEC}"/>
              </a:ext>
            </a:extLst>
          </p:cNvPr>
          <p:cNvSpPr/>
          <p:nvPr/>
        </p:nvSpPr>
        <p:spPr>
          <a:xfrm>
            <a:off x="4283909" y="4398928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R=2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D8E5272-DF54-4C5E-BCBD-45C9C12833AF}"/>
              </a:ext>
            </a:extLst>
          </p:cNvPr>
          <p:cNvSpPr/>
          <p:nvPr/>
        </p:nvSpPr>
        <p:spPr>
          <a:xfrm>
            <a:off x="3551642" y="5586435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R=3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8D981D0-B845-483C-AA54-0081DCE78A17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3425082" y="2446199"/>
            <a:ext cx="6701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BB85A30-6EEE-4C4E-9C61-04E40C432A4A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 flipH="1">
            <a:off x="2335580" y="2793037"/>
            <a:ext cx="235636" cy="418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5A8ECA0-D822-41C9-A52B-BD4E47EF7311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3904782" y="2793037"/>
            <a:ext cx="336986" cy="418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CB45D48-A86B-4BDB-862D-D090DB2FBD0A}"/>
              </a:ext>
            </a:extLst>
          </p:cNvPr>
          <p:cNvCxnSpPr>
            <a:cxnSpLocks/>
            <a:stCxn id="29" idx="3"/>
            <a:endCxn id="32" idx="0"/>
          </p:cNvCxnSpPr>
          <p:nvPr/>
        </p:nvCxnSpPr>
        <p:spPr>
          <a:xfrm flipH="1">
            <a:off x="3220295" y="4048762"/>
            <a:ext cx="330804" cy="418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BE3FF06-593D-4B5D-AC5D-B7731F6CD2BE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5095634" y="2446199"/>
            <a:ext cx="5550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E84C0AA-1148-4584-9F1F-4C8896DEB3EF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>
            <a:off x="4404965" y="3701924"/>
            <a:ext cx="5688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253CA568-2D6C-434F-9962-7F63100E0F0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4784092" y="4048762"/>
            <a:ext cx="336209" cy="350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BA7B2FB7-C963-419E-A10F-7929EDFBC1A0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 flipH="1">
            <a:off x="4051825" y="5236270"/>
            <a:ext cx="378584" cy="350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0EC41DEE-2987-4A88-8292-2C40530CCFCC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5284275" y="4889430"/>
            <a:ext cx="73281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F327AC95-805A-4C0B-A369-784282119D4F}"/>
              </a:ext>
            </a:extLst>
          </p:cNvPr>
          <p:cNvCxnSpPr>
            <a:cxnSpLocks/>
          </p:cNvCxnSpPr>
          <p:nvPr/>
        </p:nvCxnSpPr>
        <p:spPr>
          <a:xfrm flipV="1">
            <a:off x="5974167" y="3701923"/>
            <a:ext cx="73281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A35EAE18-5230-4E6B-A90C-177B5D155DD2}"/>
              </a:ext>
            </a:extLst>
          </p:cNvPr>
          <p:cNvCxnSpPr>
            <a:cxnSpLocks/>
          </p:cNvCxnSpPr>
          <p:nvPr/>
        </p:nvCxnSpPr>
        <p:spPr>
          <a:xfrm flipV="1">
            <a:off x="6651046" y="2463217"/>
            <a:ext cx="73281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540C389-9DEE-405E-A409-9ACAF9E80975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5473984" y="2793037"/>
            <a:ext cx="323196" cy="418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o 76">
            <a:extLst>
              <a:ext uri="{FF2B5EF4-FFF2-40B4-BE49-F238E27FC236}">
                <a16:creationId xmlns:a16="http://schemas.microsoft.com/office/drawing/2014/main" id="{2A2D9C6F-3CF8-4A67-BDFD-0B9834863B81}"/>
              </a:ext>
            </a:extLst>
          </p:cNvPr>
          <p:cNvSpPr/>
          <p:nvPr/>
        </p:nvSpPr>
        <p:spPr>
          <a:xfrm>
            <a:off x="2151722" y="2309701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o 77">
            <a:extLst>
              <a:ext uri="{FF2B5EF4-FFF2-40B4-BE49-F238E27FC236}">
                <a16:creationId xmlns:a16="http://schemas.microsoft.com/office/drawing/2014/main" id="{17567742-D404-4935-9C18-B393F57BFB01}"/>
              </a:ext>
            </a:extLst>
          </p:cNvPr>
          <p:cNvSpPr/>
          <p:nvPr/>
        </p:nvSpPr>
        <p:spPr>
          <a:xfrm>
            <a:off x="1561640" y="3565428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o 78">
            <a:extLst>
              <a:ext uri="{FF2B5EF4-FFF2-40B4-BE49-F238E27FC236}">
                <a16:creationId xmlns:a16="http://schemas.microsoft.com/office/drawing/2014/main" id="{2593B6A8-45FB-4349-BA98-448C588A1F38}"/>
              </a:ext>
            </a:extLst>
          </p:cNvPr>
          <p:cNvSpPr/>
          <p:nvPr/>
        </p:nvSpPr>
        <p:spPr>
          <a:xfrm>
            <a:off x="2467573" y="4821149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o 79">
            <a:extLst>
              <a:ext uri="{FF2B5EF4-FFF2-40B4-BE49-F238E27FC236}">
                <a16:creationId xmlns:a16="http://schemas.microsoft.com/office/drawing/2014/main" id="{F1124934-8E26-419C-BC7F-1F0C93485336}"/>
              </a:ext>
            </a:extLst>
          </p:cNvPr>
          <p:cNvSpPr/>
          <p:nvPr/>
        </p:nvSpPr>
        <p:spPr>
          <a:xfrm>
            <a:off x="3288585" y="5940441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o 80">
            <a:extLst>
              <a:ext uri="{FF2B5EF4-FFF2-40B4-BE49-F238E27FC236}">
                <a16:creationId xmlns:a16="http://schemas.microsoft.com/office/drawing/2014/main" id="{D5CD3A1D-2C35-4C79-A4F7-C40141DB2422}"/>
              </a:ext>
            </a:extLst>
          </p:cNvPr>
          <p:cNvSpPr/>
          <p:nvPr/>
        </p:nvSpPr>
        <p:spPr>
          <a:xfrm>
            <a:off x="4010431" y="4751272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o 81">
            <a:extLst>
              <a:ext uri="{FF2B5EF4-FFF2-40B4-BE49-F238E27FC236}">
                <a16:creationId xmlns:a16="http://schemas.microsoft.com/office/drawing/2014/main" id="{3C5FB294-341E-46B1-AB18-CAD91F7579FC}"/>
              </a:ext>
            </a:extLst>
          </p:cNvPr>
          <p:cNvSpPr/>
          <p:nvPr/>
        </p:nvSpPr>
        <p:spPr>
          <a:xfrm>
            <a:off x="3136848" y="3535060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o 82">
            <a:extLst>
              <a:ext uri="{FF2B5EF4-FFF2-40B4-BE49-F238E27FC236}">
                <a16:creationId xmlns:a16="http://schemas.microsoft.com/office/drawing/2014/main" id="{0D3E1076-2BBD-4C05-A601-C911F9AD6751}"/>
              </a:ext>
            </a:extLst>
          </p:cNvPr>
          <p:cNvSpPr/>
          <p:nvPr/>
        </p:nvSpPr>
        <p:spPr>
          <a:xfrm rot="3013316">
            <a:off x="4884575" y="3152061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o 83">
            <a:extLst>
              <a:ext uri="{FF2B5EF4-FFF2-40B4-BE49-F238E27FC236}">
                <a16:creationId xmlns:a16="http://schemas.microsoft.com/office/drawing/2014/main" id="{0D2EC3F1-5871-4A5C-8126-9C12BB520F88}"/>
              </a:ext>
            </a:extLst>
          </p:cNvPr>
          <p:cNvSpPr/>
          <p:nvPr/>
        </p:nvSpPr>
        <p:spPr>
          <a:xfrm rot="3013316">
            <a:off x="5529721" y="1861523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o 84">
            <a:extLst>
              <a:ext uri="{FF2B5EF4-FFF2-40B4-BE49-F238E27FC236}">
                <a16:creationId xmlns:a16="http://schemas.microsoft.com/office/drawing/2014/main" id="{09126A34-BDBE-4ACB-BB45-2D67F87625D1}"/>
              </a:ext>
            </a:extLst>
          </p:cNvPr>
          <p:cNvSpPr/>
          <p:nvPr/>
        </p:nvSpPr>
        <p:spPr>
          <a:xfrm rot="3013316">
            <a:off x="4066169" y="1787781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2D3072-1B17-4B33-BA94-38873085D940}"/>
              </a:ext>
            </a:extLst>
          </p:cNvPr>
          <p:cNvCxnSpPr/>
          <p:nvPr/>
        </p:nvCxnSpPr>
        <p:spPr>
          <a:xfrm>
            <a:off x="7712765" y="1805785"/>
            <a:ext cx="0" cy="476165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266A8879-F754-46F5-93EC-C36146C59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681" y="1573588"/>
            <a:ext cx="285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76F91CA-E029-4025-BBAA-66B22592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139" y="2318959"/>
            <a:ext cx="6762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71429A3-3C54-444E-906E-A3E9BD764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893" y="3062859"/>
            <a:ext cx="9810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480A61B-52C2-4CFE-8A6A-F8870C6A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344" y="3959159"/>
            <a:ext cx="9810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7DDF59E-D94A-4B51-BFCA-8D138D25F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27" y="4855459"/>
            <a:ext cx="9906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E3AC423-4D71-4324-B220-40EA8635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344" y="5751759"/>
            <a:ext cx="9810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H is the adjacency matrix of a network? The SIR case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3A4F7DC-4406-4401-A1B3-D50AAC9573EE}"/>
              </a:ext>
            </a:extLst>
          </p:cNvPr>
          <p:cNvSpPr/>
          <p:nvPr/>
        </p:nvSpPr>
        <p:spPr>
          <a:xfrm>
            <a:off x="2424716" y="1955695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R=0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A96D4B8-FD00-42F4-9D0A-322ABB361849}"/>
              </a:ext>
            </a:extLst>
          </p:cNvPr>
          <p:cNvSpPr/>
          <p:nvPr/>
        </p:nvSpPr>
        <p:spPr>
          <a:xfrm>
            <a:off x="1835397" y="3211421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R=1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BEBE1C9-4396-46CC-8205-6378F3F083C4}"/>
              </a:ext>
            </a:extLst>
          </p:cNvPr>
          <p:cNvSpPr/>
          <p:nvPr/>
        </p:nvSpPr>
        <p:spPr>
          <a:xfrm>
            <a:off x="4095268" y="1955695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R=0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780CC67-E5AE-4F42-8C5D-36A65DC1C331}"/>
              </a:ext>
            </a:extLst>
          </p:cNvPr>
          <p:cNvSpPr/>
          <p:nvPr/>
        </p:nvSpPr>
        <p:spPr>
          <a:xfrm>
            <a:off x="3404599" y="3211420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R=1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E03477C-2257-4924-9FE7-1D11B9E103EA}"/>
              </a:ext>
            </a:extLst>
          </p:cNvPr>
          <p:cNvSpPr/>
          <p:nvPr/>
        </p:nvSpPr>
        <p:spPr>
          <a:xfrm>
            <a:off x="5650680" y="1955695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R=0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397FD51-AC02-4F54-96B3-DDFC8C3A26AA}"/>
              </a:ext>
            </a:extLst>
          </p:cNvPr>
          <p:cNvSpPr/>
          <p:nvPr/>
        </p:nvSpPr>
        <p:spPr>
          <a:xfrm>
            <a:off x="4973801" y="3211420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R=1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59A0E5-0B95-46FA-A3DB-E779CE928DEF}"/>
              </a:ext>
            </a:extLst>
          </p:cNvPr>
          <p:cNvSpPr/>
          <p:nvPr/>
        </p:nvSpPr>
        <p:spPr>
          <a:xfrm>
            <a:off x="2720112" y="4467143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R=2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AF04964-E6EC-4527-A565-50D7881B7CEC}"/>
              </a:ext>
            </a:extLst>
          </p:cNvPr>
          <p:cNvSpPr/>
          <p:nvPr/>
        </p:nvSpPr>
        <p:spPr>
          <a:xfrm>
            <a:off x="4283909" y="4398928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R=2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D8E5272-DF54-4C5E-BCBD-45C9C12833AF}"/>
              </a:ext>
            </a:extLst>
          </p:cNvPr>
          <p:cNvSpPr/>
          <p:nvPr/>
        </p:nvSpPr>
        <p:spPr>
          <a:xfrm>
            <a:off x="3551642" y="5586435"/>
            <a:ext cx="1000366" cy="98100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S=997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I=0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masis MT Pro Medium" panose="020B06040202020202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R=3</a:t>
            </a:r>
            <a:endParaRPr lang="en-US" sz="900" dirty="0">
              <a:solidFill>
                <a:schemeClr val="tx1"/>
              </a:solidFill>
              <a:latin typeface="Amasis MT Pro Medium" panose="020B06040202020202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8D981D0-B845-483C-AA54-0081DCE78A17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3425082" y="2446199"/>
            <a:ext cx="6701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BB85A30-6EEE-4C4E-9C61-04E40C432A4A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 flipH="1">
            <a:off x="2335580" y="2793037"/>
            <a:ext cx="235636" cy="418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5A8ECA0-D822-41C9-A52B-BD4E47EF7311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3904782" y="2793037"/>
            <a:ext cx="336986" cy="418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CB45D48-A86B-4BDB-862D-D090DB2FBD0A}"/>
              </a:ext>
            </a:extLst>
          </p:cNvPr>
          <p:cNvCxnSpPr>
            <a:cxnSpLocks/>
            <a:stCxn id="29" idx="3"/>
            <a:endCxn id="32" idx="0"/>
          </p:cNvCxnSpPr>
          <p:nvPr/>
        </p:nvCxnSpPr>
        <p:spPr>
          <a:xfrm flipH="1">
            <a:off x="3220295" y="4048762"/>
            <a:ext cx="330804" cy="418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BE3FF06-593D-4B5D-AC5D-B7731F6CD2BE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5095634" y="2446199"/>
            <a:ext cx="5550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E84C0AA-1148-4584-9F1F-4C8896DEB3EF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>
            <a:off x="4404965" y="3701924"/>
            <a:ext cx="5688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253CA568-2D6C-434F-9962-7F63100E0F0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4784092" y="4048762"/>
            <a:ext cx="336209" cy="350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BA7B2FB7-C963-419E-A10F-7929EDFBC1A0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 flipH="1">
            <a:off x="4051825" y="5236270"/>
            <a:ext cx="378584" cy="350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0EC41DEE-2987-4A88-8292-2C40530CCFCC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5284275" y="4889430"/>
            <a:ext cx="73281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F327AC95-805A-4C0B-A369-784282119D4F}"/>
              </a:ext>
            </a:extLst>
          </p:cNvPr>
          <p:cNvCxnSpPr>
            <a:cxnSpLocks/>
          </p:cNvCxnSpPr>
          <p:nvPr/>
        </p:nvCxnSpPr>
        <p:spPr>
          <a:xfrm flipV="1">
            <a:off x="5974167" y="3701923"/>
            <a:ext cx="73281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A35EAE18-5230-4E6B-A90C-177B5D155DD2}"/>
              </a:ext>
            </a:extLst>
          </p:cNvPr>
          <p:cNvCxnSpPr>
            <a:cxnSpLocks/>
          </p:cNvCxnSpPr>
          <p:nvPr/>
        </p:nvCxnSpPr>
        <p:spPr>
          <a:xfrm flipV="1">
            <a:off x="6651046" y="2463217"/>
            <a:ext cx="73281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540C389-9DEE-405E-A409-9ACAF9E80975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5473984" y="2793037"/>
            <a:ext cx="323196" cy="418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o 76">
            <a:extLst>
              <a:ext uri="{FF2B5EF4-FFF2-40B4-BE49-F238E27FC236}">
                <a16:creationId xmlns:a16="http://schemas.microsoft.com/office/drawing/2014/main" id="{2A2D9C6F-3CF8-4A67-BDFD-0B9834863B81}"/>
              </a:ext>
            </a:extLst>
          </p:cNvPr>
          <p:cNvSpPr/>
          <p:nvPr/>
        </p:nvSpPr>
        <p:spPr>
          <a:xfrm>
            <a:off x="2151722" y="2309701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o 77">
            <a:extLst>
              <a:ext uri="{FF2B5EF4-FFF2-40B4-BE49-F238E27FC236}">
                <a16:creationId xmlns:a16="http://schemas.microsoft.com/office/drawing/2014/main" id="{17567742-D404-4935-9C18-B393F57BFB01}"/>
              </a:ext>
            </a:extLst>
          </p:cNvPr>
          <p:cNvSpPr/>
          <p:nvPr/>
        </p:nvSpPr>
        <p:spPr>
          <a:xfrm>
            <a:off x="1561640" y="3565428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o 78">
            <a:extLst>
              <a:ext uri="{FF2B5EF4-FFF2-40B4-BE49-F238E27FC236}">
                <a16:creationId xmlns:a16="http://schemas.microsoft.com/office/drawing/2014/main" id="{2593B6A8-45FB-4349-BA98-448C588A1F38}"/>
              </a:ext>
            </a:extLst>
          </p:cNvPr>
          <p:cNvSpPr/>
          <p:nvPr/>
        </p:nvSpPr>
        <p:spPr>
          <a:xfrm>
            <a:off x="2467573" y="4821149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o 79">
            <a:extLst>
              <a:ext uri="{FF2B5EF4-FFF2-40B4-BE49-F238E27FC236}">
                <a16:creationId xmlns:a16="http://schemas.microsoft.com/office/drawing/2014/main" id="{F1124934-8E26-419C-BC7F-1F0C93485336}"/>
              </a:ext>
            </a:extLst>
          </p:cNvPr>
          <p:cNvSpPr/>
          <p:nvPr/>
        </p:nvSpPr>
        <p:spPr>
          <a:xfrm>
            <a:off x="3288585" y="5940441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o 80">
            <a:extLst>
              <a:ext uri="{FF2B5EF4-FFF2-40B4-BE49-F238E27FC236}">
                <a16:creationId xmlns:a16="http://schemas.microsoft.com/office/drawing/2014/main" id="{D5CD3A1D-2C35-4C79-A4F7-C40141DB2422}"/>
              </a:ext>
            </a:extLst>
          </p:cNvPr>
          <p:cNvSpPr/>
          <p:nvPr/>
        </p:nvSpPr>
        <p:spPr>
          <a:xfrm>
            <a:off x="4010431" y="4751272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o 81">
            <a:extLst>
              <a:ext uri="{FF2B5EF4-FFF2-40B4-BE49-F238E27FC236}">
                <a16:creationId xmlns:a16="http://schemas.microsoft.com/office/drawing/2014/main" id="{3C5FB294-341E-46B1-AB18-CAD91F7579FC}"/>
              </a:ext>
            </a:extLst>
          </p:cNvPr>
          <p:cNvSpPr/>
          <p:nvPr/>
        </p:nvSpPr>
        <p:spPr>
          <a:xfrm>
            <a:off x="3136848" y="3535060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o 82">
            <a:extLst>
              <a:ext uri="{FF2B5EF4-FFF2-40B4-BE49-F238E27FC236}">
                <a16:creationId xmlns:a16="http://schemas.microsoft.com/office/drawing/2014/main" id="{0D3E1076-2BBD-4C05-A601-C911F9AD6751}"/>
              </a:ext>
            </a:extLst>
          </p:cNvPr>
          <p:cNvSpPr/>
          <p:nvPr/>
        </p:nvSpPr>
        <p:spPr>
          <a:xfrm rot="3013316">
            <a:off x="4884575" y="3152061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o 83">
            <a:extLst>
              <a:ext uri="{FF2B5EF4-FFF2-40B4-BE49-F238E27FC236}">
                <a16:creationId xmlns:a16="http://schemas.microsoft.com/office/drawing/2014/main" id="{0D2EC3F1-5871-4A5C-8126-9C12BB520F88}"/>
              </a:ext>
            </a:extLst>
          </p:cNvPr>
          <p:cNvSpPr/>
          <p:nvPr/>
        </p:nvSpPr>
        <p:spPr>
          <a:xfrm rot="3013316">
            <a:off x="5529721" y="1861523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o 84">
            <a:extLst>
              <a:ext uri="{FF2B5EF4-FFF2-40B4-BE49-F238E27FC236}">
                <a16:creationId xmlns:a16="http://schemas.microsoft.com/office/drawing/2014/main" id="{09126A34-BDBE-4ACB-BB45-2D67F87625D1}"/>
              </a:ext>
            </a:extLst>
          </p:cNvPr>
          <p:cNvSpPr/>
          <p:nvPr/>
        </p:nvSpPr>
        <p:spPr>
          <a:xfrm rot="3013316">
            <a:off x="4066169" y="1787781"/>
            <a:ext cx="272994" cy="272994"/>
          </a:xfrm>
          <a:prstGeom prst="arc">
            <a:avLst>
              <a:gd name="adj1" fmla="val 3315699"/>
              <a:gd name="adj2" fmla="val 1842557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2D3072-1B17-4B33-BA94-38873085D940}"/>
              </a:ext>
            </a:extLst>
          </p:cNvPr>
          <p:cNvCxnSpPr/>
          <p:nvPr/>
        </p:nvCxnSpPr>
        <p:spPr>
          <a:xfrm>
            <a:off x="7712765" y="1805785"/>
            <a:ext cx="0" cy="476165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266A8879-F754-46F5-93EC-C36146C59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681" y="1573588"/>
            <a:ext cx="285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76F91CA-E029-4025-BBAA-66B22592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139" y="2318959"/>
            <a:ext cx="6762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71429A3-3C54-444E-906E-A3E9BD764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893" y="3062859"/>
            <a:ext cx="9810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480A61B-52C2-4CFE-8A6A-F8870C6A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344" y="3959159"/>
            <a:ext cx="9810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7DDF59E-D94A-4B51-BFCA-8D138D25F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27" y="4855459"/>
            <a:ext cx="9906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E3AC423-4D71-4324-B220-40EA8635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344" y="5751759"/>
            <a:ext cx="9810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037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654</Words>
  <Application>Microsoft Office PowerPoint</Application>
  <PresentationFormat>Panorámica</PresentationFormat>
  <Paragraphs>155</Paragraphs>
  <Slides>16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Amasis MT Pro Medium</vt:lpstr>
      <vt:lpstr>Arial</vt:lpstr>
      <vt:lpstr>Calibri</vt:lpstr>
      <vt:lpstr>Calibri Light</vt:lpstr>
      <vt:lpstr>Tema de Office</vt:lpstr>
      <vt:lpstr>Using network communicability as an approach to local Markovian dynamics</vt:lpstr>
      <vt:lpstr>The operator notation</vt:lpstr>
      <vt:lpstr>The operator notation</vt:lpstr>
      <vt:lpstr>The operator notation</vt:lpstr>
      <vt:lpstr>SIS matrix</vt:lpstr>
      <vt:lpstr>What if H is the adjacency matrix of a network? The SIS case</vt:lpstr>
      <vt:lpstr>What if H is the adjacency matrix of a network? The SIR case</vt:lpstr>
      <vt:lpstr>What if H is the adjacency matrix of a network? The SIR case</vt:lpstr>
      <vt:lpstr>What if H is the adjacency matrix of a network? The SIR case</vt:lpstr>
      <vt:lpstr>The communicability of H (or Ht)</vt:lpstr>
      <vt:lpstr>The communicability of H (or Ht)</vt:lpstr>
      <vt:lpstr>Creating operator locality</vt:lpstr>
      <vt:lpstr>The communicability of H Δt</vt:lpstr>
      <vt:lpstr>The communicability of H Δt</vt:lpstr>
      <vt:lpstr>Testing - SIS</vt:lpstr>
      <vt:lpstr>Testing - SIR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Approach to epidemic systems: Part  I. Single node dynamics</dc:title>
  <dc:creator>José Alejandro Rojas Venegas</dc:creator>
  <cp:lastModifiedBy>José Alejandro Rojas Venegas</cp:lastModifiedBy>
  <cp:revision>27</cp:revision>
  <dcterms:created xsi:type="dcterms:W3CDTF">2021-08-07T19:23:17Z</dcterms:created>
  <dcterms:modified xsi:type="dcterms:W3CDTF">2021-10-11T23:13:41Z</dcterms:modified>
</cp:coreProperties>
</file>