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sultados%20CalamaPlu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sultados%20CalamaPlu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sultados%20CalamaPlu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sultados%20CalamaPlus.xls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Resultados%20CalamaPlu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chart>
    <c:autoTitleDeleted val="1"/>
    <c:plotArea>
      <c:layout/>
      <c:barChart>
        <c:barDir val="col"/>
        <c:grouping val="clustered"/>
        <c:ser>
          <c:idx val="0"/>
          <c:order val="0"/>
          <c:spPr>
            <a:solidFill>
              <a:srgbClr val="004586"/>
            </a:solidFill>
            <a:ln w="3175">
              <a:noFill/>
              <a:prstDash val="solid"/>
            </a:ln>
          </c:spPr>
          <c:dPt>
            <c:idx val="0"/>
            <c:spPr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  <a:prstDash val="solid"/>
              </a:ln>
            </c:spPr>
          </c:dPt>
          <c:dPt>
            <c:idx val="1"/>
            <c:spPr>
              <a:solidFill>
                <a:srgbClr val="FFC000"/>
              </a:solidFill>
              <a:ln w="3175">
                <a:noFill/>
                <a:prstDash val="solid"/>
              </a:ln>
            </c:spPr>
          </c:dPt>
          <c:dPt>
            <c:idx val="2"/>
            <c:spPr>
              <a:solidFill>
                <a:srgbClr val="92D050"/>
              </a:solidFill>
              <a:ln w="3175">
                <a:noFill/>
                <a:prstDash val="solid"/>
              </a:ln>
            </c:spPr>
          </c:dPt>
          <c:dLbls>
            <c:delete val="1"/>
          </c:dLbls>
          <c:cat>
            <c:strRef>
              <c:f>Resultados!$C$4:$E$4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Resultados!$C$5:$E$5</c:f>
              <c:numCache>
                <c:formatCode>General</c:formatCode>
                <c:ptCount val="3"/>
                <c:pt idx="0">
                  <c:v>5968</c:v>
                </c:pt>
                <c:pt idx="1">
                  <c:v>8890</c:v>
                </c:pt>
                <c:pt idx="2">
                  <c:v>8637</c:v>
                </c:pt>
              </c:numCache>
            </c:numRef>
          </c:val>
        </c:ser>
        <c:dLbls>
          <c:showVal val="1"/>
        </c:dLbls>
        <c:overlap val="-25"/>
        <c:axId val="77200384"/>
        <c:axId val="77628160"/>
      </c:barChart>
      <c:catAx>
        <c:axId val="77200384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CL"/>
          </a:p>
        </c:txPr>
        <c:crossAx val="77628160"/>
        <c:crossesAt val="0"/>
        <c:auto val="1"/>
        <c:lblAlgn val="ctr"/>
        <c:lblOffset val="100"/>
        <c:tickLblSkip val="1"/>
        <c:tickMarkSkip val="1"/>
      </c:catAx>
      <c:valAx>
        <c:axId val="77628160"/>
        <c:scaling>
          <c:orientation val="minMax"/>
        </c:scaling>
        <c:delete val="1"/>
        <c:axPos val="l"/>
        <c:numFmt formatCode="General" sourceLinked="1"/>
        <c:tickLblPos val="none"/>
        <c:crossAx val="77200384"/>
        <c:crosses val="autoZero"/>
        <c:crossBetween val="between"/>
      </c:valAx>
      <c:spPr>
        <a:noFill/>
        <a:ln w="3175">
          <a:noFill/>
          <a:prstDash val="solid"/>
        </a:ln>
      </c:spPr>
    </c:plotArea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C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L"/>
  <c:chart>
    <c:autoTitleDeleted val="1"/>
    <c:plotArea>
      <c:layout>
        <c:manualLayout>
          <c:layoutTarget val="inner"/>
          <c:xMode val="edge"/>
          <c:yMode val="edge"/>
          <c:x val="3.8643533123028401E-2"/>
          <c:y val="0.13287904599659284"/>
          <c:w val="0.90378548895899069"/>
          <c:h val="0.79727427597955702"/>
        </c:manualLayout>
      </c:layout>
      <c:barChart>
        <c:barDir val="col"/>
        <c:grouping val="clustered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  <a:ln w="3175">
              <a:noFill/>
              <a:prstDash val="solid"/>
            </a:ln>
          </c:spPr>
          <c:dPt>
            <c:idx val="0"/>
            <c:spPr>
              <a:solidFill>
                <a:srgbClr val="FFC000"/>
              </a:solidFill>
              <a:ln w="3175">
                <a:noFill/>
                <a:prstDash val="solid"/>
              </a:ln>
            </c:spPr>
          </c:dPt>
          <c:dPt>
            <c:idx val="4"/>
            <c:spPr>
              <a:solidFill>
                <a:srgbClr val="92D050"/>
              </a:solidFill>
              <a:ln w="3175">
                <a:noFill/>
                <a:prstDash val="solid"/>
              </a:ln>
            </c:spPr>
          </c:dPt>
          <c:cat>
            <c:strRef>
              <c:f>Resultados!$C$8:$J$8</c:f>
              <c:strCache>
                <c:ptCount val="8"/>
                <c:pt idx="0">
                  <c:v>A </c:v>
                </c:pt>
                <c:pt idx="1">
                  <c:v>B </c:v>
                </c:pt>
                <c:pt idx="2">
                  <c:v>C </c:v>
                </c:pt>
                <c:pt idx="3">
                  <c:v>D </c:v>
                </c:pt>
                <c:pt idx="4">
                  <c:v>E </c:v>
                </c:pt>
                <c:pt idx="5">
                  <c:v>F </c:v>
                </c:pt>
                <c:pt idx="6">
                  <c:v>G </c:v>
                </c:pt>
                <c:pt idx="7">
                  <c:v>H</c:v>
                </c:pt>
              </c:strCache>
            </c:strRef>
          </c:cat>
          <c:val>
            <c:numRef>
              <c:f>Resultados!$C$9:$J$9</c:f>
              <c:numCache>
                <c:formatCode>General</c:formatCode>
                <c:ptCount val="8"/>
                <c:pt idx="0">
                  <c:v>4725</c:v>
                </c:pt>
                <c:pt idx="1">
                  <c:v>1363</c:v>
                </c:pt>
                <c:pt idx="2">
                  <c:v>2463</c:v>
                </c:pt>
                <c:pt idx="3">
                  <c:v>2330</c:v>
                </c:pt>
                <c:pt idx="4">
                  <c:v>4036</c:v>
                </c:pt>
                <c:pt idx="5">
                  <c:v>2601</c:v>
                </c:pt>
                <c:pt idx="6">
                  <c:v>2946</c:v>
                </c:pt>
                <c:pt idx="7">
                  <c:v>3055</c:v>
                </c:pt>
              </c:numCache>
            </c:numRef>
          </c:val>
        </c:ser>
        <c:gapWidth val="100"/>
        <c:axId val="77735424"/>
        <c:axId val="77736960"/>
      </c:barChart>
      <c:catAx>
        <c:axId val="77735424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CL"/>
          </a:p>
        </c:txPr>
        <c:crossAx val="77736960"/>
        <c:crossesAt val="0"/>
        <c:auto val="1"/>
        <c:lblAlgn val="ctr"/>
        <c:lblOffset val="100"/>
        <c:tickLblSkip val="1"/>
        <c:tickMarkSkip val="1"/>
      </c:catAx>
      <c:valAx>
        <c:axId val="77736960"/>
        <c:scaling>
          <c:orientation val="minMax"/>
        </c:scaling>
        <c:delete val="1"/>
        <c:axPos val="l"/>
        <c:numFmt formatCode="General" sourceLinked="1"/>
        <c:tickLblPos val="none"/>
        <c:crossAx val="777354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CL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L"/>
  <c:chart>
    <c:autoTitleDeleted val="1"/>
    <c:plotArea>
      <c:layout>
        <c:manualLayout>
          <c:layoutTarget val="inner"/>
          <c:xMode val="edge"/>
          <c:yMode val="edge"/>
          <c:x val="4.3273013375295023E-2"/>
          <c:y val="0.13402084343596204"/>
          <c:w val="0.89929189614476823"/>
          <c:h val="0.79553398090833838"/>
        </c:manualLayout>
      </c:layout>
      <c:barChart>
        <c:barDir val="col"/>
        <c:grouping val="clustered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  <a:ln w="3175">
              <a:noFill/>
              <a:prstDash val="solid"/>
            </a:ln>
          </c:spPr>
          <c:dPt>
            <c:idx val="0"/>
            <c:spPr>
              <a:solidFill>
                <a:srgbClr val="92D050"/>
              </a:solidFill>
              <a:ln w="3175">
                <a:noFill/>
                <a:prstDash val="solid"/>
              </a:ln>
            </c:spPr>
          </c:dPt>
          <c:dPt>
            <c:idx val="1"/>
            <c:spPr>
              <a:solidFill>
                <a:srgbClr val="FFC000"/>
              </a:solidFill>
              <a:ln w="3175">
                <a:noFill/>
                <a:prstDash val="solid"/>
              </a:ln>
            </c:spPr>
          </c:dPt>
          <c:dPt>
            <c:idx val="3"/>
            <c:spPr>
              <a:solidFill>
                <a:schemeClr val="tx2">
                  <a:lumMod val="75000"/>
                </a:schemeClr>
              </a:solidFill>
              <a:ln w="3175">
                <a:noFill/>
                <a:prstDash val="solid"/>
              </a:ln>
            </c:spPr>
          </c:dPt>
          <c:cat>
            <c:strRef>
              <c:f>Resultados!$C$12:$I$12</c:f>
              <c:strCache>
                <c:ptCount val="7"/>
                <c:pt idx="0">
                  <c:v>A </c:v>
                </c:pt>
                <c:pt idx="1">
                  <c:v>B </c:v>
                </c:pt>
                <c:pt idx="2">
                  <c:v>C </c:v>
                </c:pt>
                <c:pt idx="3">
                  <c:v>D </c:v>
                </c:pt>
                <c:pt idx="4">
                  <c:v>E </c:v>
                </c:pt>
                <c:pt idx="5">
                  <c:v>F </c:v>
                </c:pt>
                <c:pt idx="6">
                  <c:v>G</c:v>
                </c:pt>
              </c:strCache>
            </c:strRef>
          </c:cat>
          <c:val>
            <c:numRef>
              <c:f>Resultados!$C$13:$I$13</c:f>
              <c:numCache>
                <c:formatCode>General</c:formatCode>
                <c:ptCount val="7"/>
                <c:pt idx="0">
                  <c:v>15916</c:v>
                </c:pt>
                <c:pt idx="1">
                  <c:v>15226</c:v>
                </c:pt>
                <c:pt idx="2">
                  <c:v>7034</c:v>
                </c:pt>
                <c:pt idx="3">
                  <c:v>7871</c:v>
                </c:pt>
                <c:pt idx="4">
                  <c:v>5477</c:v>
                </c:pt>
                <c:pt idx="5">
                  <c:v>3364</c:v>
                </c:pt>
                <c:pt idx="6">
                  <c:v>3846</c:v>
                </c:pt>
              </c:numCache>
            </c:numRef>
          </c:val>
        </c:ser>
        <c:gapWidth val="100"/>
        <c:axId val="80285056"/>
        <c:axId val="80295040"/>
      </c:barChart>
      <c:catAx>
        <c:axId val="80285056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CL"/>
          </a:p>
        </c:txPr>
        <c:crossAx val="80295040"/>
        <c:crossesAt val="0"/>
        <c:auto val="1"/>
        <c:lblAlgn val="ctr"/>
        <c:lblOffset val="100"/>
        <c:tickLblSkip val="1"/>
        <c:tickMarkSkip val="1"/>
      </c:catAx>
      <c:valAx>
        <c:axId val="80295040"/>
        <c:scaling>
          <c:orientation val="minMax"/>
        </c:scaling>
        <c:delete val="1"/>
        <c:axPos val="l"/>
        <c:numFmt formatCode="General" sourceLinked="1"/>
        <c:tickLblPos val="none"/>
        <c:crossAx val="802850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CL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L"/>
  <c:chart>
    <c:autoTitleDeleted val="1"/>
    <c:plotArea>
      <c:layout>
        <c:manualLayout>
          <c:layoutTarget val="inner"/>
          <c:xMode val="edge"/>
          <c:yMode val="edge"/>
          <c:x val="3.8073066962493768E-2"/>
          <c:y val="0.13210713127999196"/>
          <c:w val="0.90520659206745346"/>
          <c:h val="0.79933175635235643"/>
        </c:manualLayout>
      </c:layout>
      <c:barChart>
        <c:barDir val="col"/>
        <c:grouping val="clustered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  <a:ln w="3175">
              <a:noFill/>
              <a:prstDash val="solid"/>
            </a:ln>
          </c:spPr>
          <c:dPt>
            <c:idx val="3"/>
            <c:spPr>
              <a:solidFill>
                <a:srgbClr val="FFC000"/>
              </a:solidFill>
              <a:ln w="3175">
                <a:noFill/>
                <a:prstDash val="solid"/>
              </a:ln>
            </c:spPr>
          </c:dPt>
          <c:cat>
            <c:strRef>
              <c:f>Resultados!$C$16:$G$16</c:f>
              <c:strCache>
                <c:ptCount val="5"/>
                <c:pt idx="0">
                  <c:v>A </c:v>
                </c:pt>
                <c:pt idx="1">
                  <c:v>B </c:v>
                </c:pt>
                <c:pt idx="2">
                  <c:v>C </c:v>
                </c:pt>
                <c:pt idx="3">
                  <c:v>D </c:v>
                </c:pt>
                <c:pt idx="4">
                  <c:v>E</c:v>
                </c:pt>
              </c:strCache>
            </c:strRef>
          </c:cat>
          <c:val>
            <c:numRef>
              <c:f>Resultados!$C$17:$G$17</c:f>
              <c:numCache>
                <c:formatCode>General</c:formatCode>
                <c:ptCount val="5"/>
                <c:pt idx="0">
                  <c:v>3181</c:v>
                </c:pt>
                <c:pt idx="1">
                  <c:v>3057</c:v>
                </c:pt>
                <c:pt idx="2">
                  <c:v>5379</c:v>
                </c:pt>
                <c:pt idx="3">
                  <c:v>6535</c:v>
                </c:pt>
                <c:pt idx="4">
                  <c:v>4290</c:v>
                </c:pt>
              </c:numCache>
            </c:numRef>
          </c:val>
        </c:ser>
        <c:gapWidth val="100"/>
        <c:axId val="81199872"/>
        <c:axId val="81201408"/>
      </c:barChart>
      <c:catAx>
        <c:axId val="81199872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CL"/>
          </a:p>
        </c:txPr>
        <c:crossAx val="81201408"/>
        <c:crossesAt val="0"/>
        <c:auto val="1"/>
        <c:lblAlgn val="ctr"/>
        <c:lblOffset val="100"/>
        <c:tickLblSkip val="1"/>
        <c:tickMarkSkip val="1"/>
      </c:catAx>
      <c:valAx>
        <c:axId val="81201408"/>
        <c:scaling>
          <c:orientation val="minMax"/>
        </c:scaling>
        <c:delete val="1"/>
        <c:axPos val="l"/>
        <c:numFmt formatCode="General" sourceLinked="1"/>
        <c:tickLblPos val="none"/>
        <c:crossAx val="811998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CL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L"/>
  <c:chart>
    <c:autoTitleDeleted val="1"/>
    <c:plotArea>
      <c:layout>
        <c:manualLayout>
          <c:layoutTarget val="inner"/>
          <c:xMode val="edge"/>
          <c:yMode val="edge"/>
          <c:x val="4.2735075161982779E-2"/>
          <c:y val="0.13079480772293423"/>
          <c:w val="0.90054458386796377"/>
          <c:h val="0.80132515111265956"/>
        </c:manualLayout>
      </c:layout>
      <c:barChart>
        <c:barDir val="col"/>
        <c:grouping val="clustered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  <a:ln w="3175">
              <a:noFill/>
              <a:prstDash val="solid"/>
            </a:ln>
          </c:spPr>
          <c:dPt>
            <c:idx val="3"/>
            <c:spPr>
              <a:solidFill>
                <a:srgbClr val="FFC000"/>
              </a:solidFill>
              <a:ln w="3175">
                <a:noFill/>
                <a:prstDash val="solid"/>
              </a:ln>
            </c:spPr>
          </c:dPt>
          <c:cat>
            <c:strRef>
              <c:f>Resultados!$C$20:$F$20</c:f>
              <c:strCache>
                <c:ptCount val="4"/>
                <c:pt idx="0">
                  <c:v>A </c:v>
                </c:pt>
                <c:pt idx="1">
                  <c:v>B </c:v>
                </c:pt>
                <c:pt idx="2">
                  <c:v>C </c:v>
                </c:pt>
                <c:pt idx="3">
                  <c:v>D</c:v>
                </c:pt>
              </c:strCache>
            </c:strRef>
          </c:cat>
          <c:val>
            <c:numRef>
              <c:f>Resultados!$C$21:$F$21</c:f>
              <c:numCache>
                <c:formatCode>General</c:formatCode>
                <c:ptCount val="4"/>
                <c:pt idx="0">
                  <c:v>4665</c:v>
                </c:pt>
                <c:pt idx="1">
                  <c:v>6473</c:v>
                </c:pt>
                <c:pt idx="2">
                  <c:v>1985</c:v>
                </c:pt>
                <c:pt idx="3">
                  <c:v>10210</c:v>
                </c:pt>
              </c:numCache>
            </c:numRef>
          </c:val>
        </c:ser>
        <c:gapWidth val="100"/>
        <c:axId val="81255040"/>
        <c:axId val="81260928"/>
      </c:barChart>
      <c:catAx>
        <c:axId val="81255040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CL"/>
          </a:p>
        </c:txPr>
        <c:crossAx val="81260928"/>
        <c:crossesAt val="0"/>
        <c:auto val="1"/>
        <c:lblAlgn val="ctr"/>
        <c:lblOffset val="100"/>
        <c:tickLblSkip val="1"/>
        <c:tickMarkSkip val="1"/>
      </c:catAx>
      <c:valAx>
        <c:axId val="81260928"/>
        <c:scaling>
          <c:orientation val="minMax"/>
        </c:scaling>
        <c:delete val="1"/>
        <c:axPos val="l"/>
        <c:numFmt formatCode="General" sourceLinked="1"/>
        <c:tickLblPos val="none"/>
        <c:crossAx val="812550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CL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0.77387</cdr:x>
      <cdr:y>0.14789</cdr:y>
    </cdr:from>
    <cdr:to>
      <cdr:x>0.87534</cdr:x>
      <cdr:y>0.22594</cdr:y>
    </cdr:to>
    <cdr:sp macro="" textlink="">
      <cdr:nvSpPr>
        <cdr:cNvPr id="2" name="7 CuadroTexto"/>
        <cdr:cNvSpPr txBox="1"/>
      </cdr:nvSpPr>
      <cdr:spPr>
        <a:xfrm xmlns:a="http://schemas.openxmlformats.org/drawingml/2006/main">
          <a:off x="6714492" y="699865"/>
          <a:ext cx="88036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s-CL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s-MX" b="1" dirty="0" smtClean="0"/>
            <a:t>43,75%</a:t>
          </a:r>
          <a:endParaRPr lang="es-CL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08A-5427-4B8E-A37A-E67D89A4C3AD}" type="datetimeFigureOut">
              <a:rPr lang="es-CL" smtClean="0"/>
              <a:pPr/>
              <a:t>16-04-2012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AF95-FC91-4812-AE20-E6A8439308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08A-5427-4B8E-A37A-E67D89A4C3AD}" type="datetimeFigureOut">
              <a:rPr lang="es-CL" smtClean="0"/>
              <a:pPr/>
              <a:t>16-04-2012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AF95-FC91-4812-AE20-E6A8439308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08A-5427-4B8E-A37A-E67D89A4C3AD}" type="datetimeFigureOut">
              <a:rPr lang="es-CL" smtClean="0"/>
              <a:pPr/>
              <a:t>16-04-2012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AF95-FC91-4812-AE20-E6A8439308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08A-5427-4B8E-A37A-E67D89A4C3AD}" type="datetimeFigureOut">
              <a:rPr lang="es-CL" smtClean="0"/>
              <a:pPr/>
              <a:t>16-04-2012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AF95-FC91-4812-AE20-E6A8439308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08A-5427-4B8E-A37A-E67D89A4C3AD}" type="datetimeFigureOut">
              <a:rPr lang="es-CL" smtClean="0"/>
              <a:pPr/>
              <a:t>16-04-2012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AF95-FC91-4812-AE20-E6A8439308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08A-5427-4B8E-A37A-E67D89A4C3AD}" type="datetimeFigureOut">
              <a:rPr lang="es-CL" smtClean="0"/>
              <a:pPr/>
              <a:t>16-04-2012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AF95-FC91-4812-AE20-E6A8439308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08A-5427-4B8E-A37A-E67D89A4C3AD}" type="datetimeFigureOut">
              <a:rPr lang="es-CL" smtClean="0"/>
              <a:pPr/>
              <a:t>16-04-2012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AF95-FC91-4812-AE20-E6A8439308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08A-5427-4B8E-A37A-E67D89A4C3AD}" type="datetimeFigureOut">
              <a:rPr lang="es-CL" smtClean="0"/>
              <a:pPr/>
              <a:t>16-04-2012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AF95-FC91-4812-AE20-E6A8439308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08A-5427-4B8E-A37A-E67D89A4C3AD}" type="datetimeFigureOut">
              <a:rPr lang="es-CL" smtClean="0"/>
              <a:pPr/>
              <a:t>16-04-2012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AF95-FC91-4812-AE20-E6A8439308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08A-5427-4B8E-A37A-E67D89A4C3AD}" type="datetimeFigureOut">
              <a:rPr lang="es-CL" smtClean="0"/>
              <a:pPr/>
              <a:t>16-04-2012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AF95-FC91-4812-AE20-E6A8439308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08A-5427-4B8E-A37A-E67D89A4C3AD}" type="datetimeFigureOut">
              <a:rPr lang="es-CL" smtClean="0"/>
              <a:pPr/>
              <a:t>16-04-2012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AF95-FC91-4812-AE20-E6A8439308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5608A-5427-4B8E-A37A-E67D89A4C3AD}" type="datetimeFigureOut">
              <a:rPr lang="es-CL" smtClean="0"/>
              <a:pPr/>
              <a:t>16-04-2012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2AF95-FC91-4812-AE20-E6A8439308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7128" t="11340" r="15841" b="7751"/>
          <a:stretch>
            <a:fillRect/>
          </a:stretch>
        </p:blipFill>
        <p:spPr bwMode="auto">
          <a:xfrm>
            <a:off x="233772" y="116632"/>
            <a:ext cx="8676456" cy="654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u="sng" dirty="0" smtClean="0"/>
              <a:t>TOTAL DE VOTOS VÁLIDAMENTE EMITIDOS</a:t>
            </a:r>
            <a:endParaRPr lang="es-CL" sz="2400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28900"/>
            <a:ext cx="8229600" cy="18002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MX" sz="11600" dirty="0" smtClean="0"/>
              <a:t>24.384 votos</a:t>
            </a:r>
          </a:p>
        </p:txBody>
      </p:sp>
      <p:pic>
        <p:nvPicPr>
          <p:cNvPr id="4" name="5 Imagen" descr="01_LOGO_CALAMAPLU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6021288"/>
            <a:ext cx="1421706" cy="5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>
            <a:noAutofit/>
          </a:bodyPr>
          <a:lstStyle/>
          <a:p>
            <a:pPr marL="176213" lvl="2" defTabSz="649288"/>
            <a:r>
              <a:rPr lang="es-CL" b="1" dirty="0" smtClean="0">
                <a:solidFill>
                  <a:schemeClr val="tx1"/>
                </a:solidFill>
                <a:latin typeface="+mn-lt"/>
                <a:ea typeface="Helvetica" charset="0"/>
                <a:cs typeface="Gautami" pitchFamily="34" charset="0"/>
                <a:sym typeface="Helvetica" charset="0"/>
              </a:rPr>
              <a:t>Marque con una X la mejor alternativa para recuperar y extender el </a:t>
            </a:r>
            <a:r>
              <a:rPr lang="es-CL" b="1" u="sng" dirty="0" smtClean="0">
                <a:solidFill>
                  <a:schemeClr val="tx1"/>
                </a:solidFill>
                <a:latin typeface="+mn-lt"/>
                <a:ea typeface="Helvetica" charset="0"/>
                <a:cs typeface="Gautami" pitchFamily="34" charset="0"/>
                <a:sym typeface="Helvetica" charset="0"/>
              </a:rPr>
              <a:t>OASIS DE CALAMA.</a:t>
            </a:r>
            <a:r>
              <a:rPr lang="es-CL" b="1" dirty="0" smtClean="0">
                <a:solidFill>
                  <a:schemeClr val="tx1"/>
                </a:solidFill>
                <a:latin typeface="+mn-lt"/>
                <a:ea typeface="Helvetica" charset="0"/>
                <a:cs typeface="Gautami" pitchFamily="34" charset="0"/>
                <a:sym typeface="Helvetica" charset="0"/>
              </a:rPr>
              <a:t/>
            </a:r>
            <a:br>
              <a:rPr lang="es-CL" b="1" dirty="0" smtClean="0">
                <a:solidFill>
                  <a:schemeClr val="tx1"/>
                </a:solidFill>
                <a:latin typeface="+mn-lt"/>
                <a:ea typeface="Helvetica" charset="0"/>
                <a:cs typeface="Gautami" pitchFamily="34" charset="0"/>
                <a:sym typeface="Helvetica" charset="0"/>
              </a:rPr>
            </a:br>
            <a:r>
              <a:rPr lang="es-CL" sz="1600" b="1" dirty="0" smtClean="0">
                <a:solidFill>
                  <a:schemeClr val="tx1"/>
                </a:solidFill>
                <a:latin typeface="+mn-lt"/>
                <a:ea typeface="Helvetica" charset="0"/>
                <a:cs typeface="Gautami" pitchFamily="34" charset="0"/>
                <a:sym typeface="Helvetica" charset="0"/>
              </a:rPr>
              <a:t/>
            </a:r>
            <a:br>
              <a:rPr lang="es-CL" sz="1600" b="1" dirty="0" smtClean="0">
                <a:solidFill>
                  <a:schemeClr val="tx1"/>
                </a:solidFill>
                <a:latin typeface="+mn-lt"/>
                <a:ea typeface="Helvetica" charset="0"/>
                <a:cs typeface="Gautami" pitchFamily="34" charset="0"/>
                <a:sym typeface="Helvetica" charset="0"/>
              </a:rPr>
            </a:br>
            <a:endParaRPr lang="es-CL" dirty="0">
              <a:solidFill>
                <a:schemeClr val="tx1"/>
              </a:solidFill>
              <a:latin typeface="+mn-lt"/>
              <a:cs typeface="Gautami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39552" y="332656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 smtClean="0"/>
              <a:t>1.</a:t>
            </a:r>
            <a:endParaRPr lang="es-CL" sz="4000" b="1" dirty="0"/>
          </a:p>
        </p:txBody>
      </p:sp>
      <p:graphicFrame>
        <p:nvGraphicFramePr>
          <p:cNvPr id="5" name="Chart 1"/>
          <p:cNvGraphicFramePr>
            <a:graphicFrameLocks/>
          </p:cNvGraphicFramePr>
          <p:nvPr/>
        </p:nvGraphicFramePr>
        <p:xfrm>
          <a:off x="572199" y="1160748"/>
          <a:ext cx="7999601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310431" y="2276872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25,40%</a:t>
            </a:r>
            <a:endParaRPr lang="es-CL" sz="20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4139952" y="1268760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37,83%</a:t>
            </a:r>
            <a:endParaRPr lang="es-CL" sz="20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6927055" y="1268760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36,76%</a:t>
            </a:r>
            <a:endParaRPr lang="es-CL" sz="20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23528" y="5445224"/>
            <a:ext cx="27233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b="1" dirty="0" smtClean="0"/>
              <a:t>USO AGRICOLA DEL SUELO</a:t>
            </a:r>
            <a:endParaRPr lang="es-CL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817829" y="5445224"/>
            <a:ext cx="140224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b="1" dirty="0" smtClean="0"/>
              <a:t>PARQUE  EJE</a:t>
            </a:r>
          </a:p>
          <a:p>
            <a:r>
              <a:rPr lang="es-MX" b="1" dirty="0" smtClean="0"/>
              <a:t>BALMACEDA</a:t>
            </a:r>
            <a:endParaRPr lang="es-CL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728794" y="5446965"/>
            <a:ext cx="323569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b="1" dirty="0" smtClean="0"/>
              <a:t>ARBORIZACION </a:t>
            </a:r>
          </a:p>
          <a:p>
            <a:pPr algn="ctr"/>
            <a:r>
              <a:rPr lang="es-MX" b="1" dirty="0" smtClean="0"/>
              <a:t>SECTORES ORIENTE Y PONIENTE</a:t>
            </a:r>
            <a:endParaRPr lang="es-CL" b="1" dirty="0"/>
          </a:p>
        </p:txBody>
      </p:sp>
      <p:pic>
        <p:nvPicPr>
          <p:cNvPr id="13" name="5 Imagen" descr="01_LOGO_CALAMAPLU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6196233"/>
            <a:ext cx="1224136" cy="47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557808"/>
            <a:ext cx="6779096" cy="1143000"/>
          </a:xfrm>
        </p:spPr>
        <p:txBody>
          <a:bodyPr>
            <a:noAutofit/>
          </a:bodyPr>
          <a:lstStyle/>
          <a:p>
            <a:pPr algn="l" defTabSz="649288"/>
            <a:r>
              <a:rPr lang="es-CL" sz="1600" b="1" dirty="0" smtClean="0">
                <a:ea typeface="Helvetica" charset="0"/>
                <a:cs typeface="Helvetica" charset="0"/>
                <a:sym typeface="Helvetica" charset="0"/>
              </a:rPr>
              <a:t/>
            </a:r>
            <a:br>
              <a:rPr lang="es-CL" sz="1600" b="1" dirty="0" smtClean="0">
                <a:ea typeface="Helvetica" charset="0"/>
                <a:cs typeface="Helvetica" charset="0"/>
                <a:sym typeface="Helvetica" charset="0"/>
              </a:rPr>
            </a:br>
            <a:r>
              <a:rPr lang="es-CL" sz="1600" b="1" dirty="0" smtClean="0">
                <a:ea typeface="Helvetica" charset="0"/>
                <a:cs typeface="Helvetica" charset="0"/>
                <a:sym typeface="Helvetica" charset="0"/>
              </a:rPr>
              <a:t>Haciendo mejoras es posible ocupar algunas </a:t>
            </a:r>
            <a:r>
              <a:rPr lang="es-CL" sz="1800" b="1" u="sng" dirty="0" smtClean="0">
                <a:ea typeface="Helvetica" charset="0"/>
                <a:cs typeface="Helvetica" charset="0"/>
                <a:sym typeface="Helvetica" charset="0"/>
              </a:rPr>
              <a:t>ESCUELAS Y LICEOS </a:t>
            </a:r>
            <a:r>
              <a:rPr lang="es-CL" sz="1600" b="1" dirty="0" smtClean="0">
                <a:ea typeface="Helvetica" charset="0"/>
                <a:cs typeface="Helvetica" charset="0"/>
                <a:sym typeface="Helvetica" charset="0"/>
              </a:rPr>
              <a:t>para actividades culturales y sociales de la comunidad fuera del horario de clases.  Marque con una X la escuela o liceo que usted preferiría utilizar. (Marque solo UNA alternativa)</a:t>
            </a:r>
            <a:br>
              <a:rPr lang="es-CL" sz="1600" b="1" dirty="0" smtClean="0">
                <a:ea typeface="Helvetica" charset="0"/>
                <a:cs typeface="Helvetica" charset="0"/>
                <a:sym typeface="Helvetica" charset="0"/>
              </a:rPr>
            </a:br>
            <a:r>
              <a:rPr lang="es-CL" sz="1600" b="1" dirty="0" smtClean="0">
                <a:ea typeface="Helvetica" charset="0"/>
                <a:cs typeface="Helvetica" charset="0"/>
                <a:sym typeface="Helvetica" charset="0"/>
              </a:rPr>
              <a:t/>
            </a:r>
            <a:br>
              <a:rPr lang="es-CL" sz="1600" b="1" dirty="0" smtClean="0">
                <a:ea typeface="Helvetica" charset="0"/>
                <a:cs typeface="Helvetica" charset="0"/>
                <a:sym typeface="Helvetica" charset="0"/>
              </a:rPr>
            </a:br>
            <a:r>
              <a:rPr lang="es-CL" sz="1600" b="1" dirty="0" smtClean="0">
                <a:ea typeface="Helvetica" charset="0"/>
                <a:cs typeface="Helvetica" charset="0"/>
                <a:sym typeface="Helvetica" charset="0"/>
              </a:rPr>
              <a:t/>
            </a:r>
            <a:br>
              <a:rPr lang="es-CL" sz="1600" b="1" dirty="0" smtClean="0">
                <a:ea typeface="Helvetica" charset="0"/>
                <a:cs typeface="Helvetica" charset="0"/>
                <a:sym typeface="Helvetica" charset="0"/>
              </a:rPr>
            </a:br>
            <a:r>
              <a:rPr lang="es-CL" sz="1600" b="1" dirty="0" smtClean="0">
                <a:ea typeface="Helvetica" charset="0"/>
                <a:cs typeface="Helvetica" charset="0"/>
                <a:sym typeface="Helvetica" charset="0"/>
              </a:rPr>
              <a:t>Total de votos válidos: 23519</a:t>
            </a:r>
            <a:r>
              <a:rPr lang="es-CL" sz="1600" dirty="0" smtClean="0"/>
              <a:t/>
            </a:r>
            <a:br>
              <a:rPr lang="es-CL" sz="1600" dirty="0" smtClean="0"/>
            </a:br>
            <a:endParaRPr lang="es-CL" sz="1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332656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/>
              <a:t>2</a:t>
            </a:r>
            <a:r>
              <a:rPr lang="es-MX" sz="4000" b="1" dirty="0" smtClean="0"/>
              <a:t>.</a:t>
            </a:r>
            <a:endParaRPr lang="es-CL" sz="4000" b="1" dirty="0"/>
          </a:p>
        </p:txBody>
      </p:sp>
      <p:graphicFrame>
        <p:nvGraphicFramePr>
          <p:cNvPr id="6" name="Chart 1"/>
          <p:cNvGraphicFramePr>
            <a:graphicFrameLocks/>
          </p:cNvGraphicFramePr>
          <p:nvPr/>
        </p:nvGraphicFramePr>
        <p:xfrm>
          <a:off x="0" y="1557734"/>
          <a:ext cx="9144000" cy="3742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467544" y="180359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/>
              <a:t>20,09%</a:t>
            </a:r>
            <a:endParaRPr lang="es-CL" sz="16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536199" y="3810526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/>
              <a:t>5,79%</a:t>
            </a:r>
            <a:endParaRPr lang="es-CL" sz="16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584513" y="3099738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/>
              <a:t>10,47%</a:t>
            </a:r>
            <a:endParaRPr lang="es-CL" sz="16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709645" y="325213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/>
              <a:t>9,9%</a:t>
            </a:r>
            <a:endParaRPr lang="es-CL" sz="16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572000" y="216363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/>
              <a:t>17,16%</a:t>
            </a:r>
            <a:endParaRPr lang="es-CL" sz="16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635847" y="3018438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/>
              <a:t>11,05%</a:t>
            </a:r>
            <a:endParaRPr lang="es-CL" sz="16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660232" y="2739698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/>
              <a:t>10,61%</a:t>
            </a:r>
            <a:endParaRPr lang="es-CL" sz="16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740352" y="280241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/>
              <a:t>12,98%</a:t>
            </a:r>
            <a:endParaRPr lang="es-CL" sz="16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31572" y="5085184"/>
            <a:ext cx="93442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Valentín </a:t>
            </a:r>
          </a:p>
          <a:p>
            <a:pPr algn="ctr"/>
            <a:r>
              <a:rPr lang="es-MX" sz="1600" b="1" dirty="0" smtClean="0"/>
              <a:t>Letelier</a:t>
            </a:r>
            <a:endParaRPr lang="es-CL" sz="16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420271" y="5085184"/>
            <a:ext cx="104855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Pedro</a:t>
            </a:r>
          </a:p>
          <a:p>
            <a:pPr algn="ctr"/>
            <a:r>
              <a:rPr lang="es-MX" sz="1600" b="1" dirty="0" smtClean="0"/>
              <a:t>Vergara K.</a:t>
            </a:r>
            <a:endParaRPr lang="es-CL" sz="16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569611" y="5085184"/>
            <a:ext cx="79598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err="1" smtClean="0"/>
              <a:t>Kamac</a:t>
            </a:r>
            <a:r>
              <a:rPr lang="es-MX" sz="1600" b="1" dirty="0" smtClean="0"/>
              <a:t> </a:t>
            </a:r>
          </a:p>
          <a:p>
            <a:pPr algn="ctr"/>
            <a:r>
              <a:rPr lang="es-MX" sz="1600" b="1" dirty="0" smtClean="0"/>
              <a:t>Mayu</a:t>
            </a:r>
            <a:endParaRPr lang="es-CL" sz="16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564638" y="5085184"/>
            <a:ext cx="78668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Andrés</a:t>
            </a:r>
          </a:p>
          <a:p>
            <a:pPr algn="ctr"/>
            <a:r>
              <a:rPr lang="es-MX" sz="1600" b="1" dirty="0" smtClean="0"/>
              <a:t>Bello</a:t>
            </a:r>
            <a:endParaRPr lang="es-CL" sz="16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598368" y="5085184"/>
            <a:ext cx="8887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América</a:t>
            </a:r>
            <a:endParaRPr lang="es-CL" sz="16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678955" y="5085184"/>
            <a:ext cx="87703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Vado de</a:t>
            </a:r>
          </a:p>
          <a:p>
            <a:pPr algn="ctr"/>
            <a:r>
              <a:rPr lang="es-MX" sz="1600" b="1" dirty="0" err="1" smtClean="0"/>
              <a:t>Topater</a:t>
            </a:r>
            <a:endParaRPr lang="es-CL" sz="16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764908" y="5085184"/>
            <a:ext cx="6676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21 de</a:t>
            </a:r>
          </a:p>
          <a:p>
            <a:pPr algn="ctr"/>
            <a:r>
              <a:rPr lang="es-MX" sz="1600" b="1" dirty="0" smtClean="0"/>
              <a:t>Mayo</a:t>
            </a:r>
            <a:endParaRPr lang="es-CL" sz="16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7877679" y="5085184"/>
            <a:ext cx="57650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Otro</a:t>
            </a:r>
            <a:endParaRPr lang="es-CL" sz="1600" b="1" dirty="0"/>
          </a:p>
        </p:txBody>
      </p:sp>
      <p:pic>
        <p:nvPicPr>
          <p:cNvPr id="23" name="5 Imagen" descr="01_LOGO_CALAMAPLU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6196233"/>
            <a:ext cx="1224136" cy="47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332656"/>
            <a:ext cx="6779096" cy="1143000"/>
          </a:xfrm>
        </p:spPr>
        <p:txBody>
          <a:bodyPr>
            <a:noAutofit/>
          </a:bodyPr>
          <a:lstStyle/>
          <a:p>
            <a:pPr algn="l"/>
            <a:r>
              <a:rPr lang="es-CL" sz="1800" b="1" dirty="0" smtClean="0">
                <a:latin typeface="+mn-lt"/>
                <a:ea typeface="Helvetica" charset="0"/>
                <a:cs typeface="Helvetica" charset="0"/>
                <a:sym typeface="Helvetica" charset="0"/>
              </a:rPr>
              <a:t>Marque con una X los </a:t>
            </a:r>
            <a:r>
              <a:rPr lang="es-CL" sz="1800" b="1" u="sng" dirty="0" smtClean="0">
                <a:latin typeface="+mn-lt"/>
                <a:ea typeface="Helvetica" charset="0"/>
                <a:cs typeface="Helvetica" charset="0"/>
                <a:sym typeface="Helvetica" charset="0"/>
              </a:rPr>
              <a:t>EDIFICIOS O ESPACIOS PÚBLICOS </a:t>
            </a:r>
            <a:r>
              <a:rPr lang="es-CL" sz="1800" b="1" dirty="0" smtClean="0">
                <a:latin typeface="+mn-lt"/>
                <a:ea typeface="Helvetica" charset="0"/>
                <a:cs typeface="Helvetica" charset="0"/>
                <a:sym typeface="Helvetica" charset="0"/>
              </a:rPr>
              <a:t>que a usted más le importaría desarrollar para Calama. (Marque TRES alternativas)</a:t>
            </a:r>
            <a:r>
              <a:rPr lang="es-CL" sz="2000" b="1" dirty="0" smtClean="0">
                <a:latin typeface="+mn-lt"/>
                <a:ea typeface="Helvetica" charset="0"/>
                <a:cs typeface="Helvetica" charset="0"/>
                <a:sym typeface="Helvetica" charset="0"/>
              </a:rPr>
              <a:t/>
            </a:r>
            <a:br>
              <a:rPr lang="es-CL" sz="2000" b="1" dirty="0" smtClean="0">
                <a:latin typeface="+mn-lt"/>
                <a:ea typeface="Helvetica" charset="0"/>
                <a:cs typeface="Helvetica" charset="0"/>
                <a:sym typeface="Helvetica" charset="0"/>
              </a:rPr>
            </a:br>
            <a:r>
              <a:rPr lang="es-CL" sz="2000" dirty="0" smtClean="0">
                <a:latin typeface="+mn-lt"/>
              </a:rPr>
              <a:t/>
            </a:r>
            <a:br>
              <a:rPr lang="es-CL" sz="2000" dirty="0" smtClean="0">
                <a:latin typeface="+mn-lt"/>
              </a:rPr>
            </a:br>
            <a:endParaRPr lang="es-CL" sz="2000" dirty="0"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39552" y="332656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 smtClean="0"/>
              <a:t>3.</a:t>
            </a:r>
            <a:endParaRPr lang="es-CL" sz="4000" b="1" dirty="0"/>
          </a:p>
        </p:txBody>
      </p:sp>
      <p:graphicFrame>
        <p:nvGraphicFramePr>
          <p:cNvPr id="5" name="Chart 1"/>
          <p:cNvGraphicFramePr>
            <a:graphicFrameLocks/>
          </p:cNvGraphicFramePr>
          <p:nvPr/>
        </p:nvGraphicFramePr>
        <p:xfrm>
          <a:off x="0" y="1700808"/>
          <a:ext cx="9144000" cy="4006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744620" y="205155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27%</a:t>
            </a:r>
            <a:endParaRPr lang="es-CL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1691680" y="220395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25,92%</a:t>
            </a:r>
            <a:endParaRPr lang="es-CL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9543" y="363573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11,97%</a:t>
            </a:r>
            <a:endParaRPr lang="es-CL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4168689" y="35730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13,4%</a:t>
            </a:r>
            <a:endParaRPr lang="es-CL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320817" y="39237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9,32%</a:t>
            </a:r>
            <a:endParaRPr lang="es-CL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516216" y="43558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5,75%</a:t>
            </a:r>
            <a:endParaRPr lang="es-CL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697081" y="42838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6,54%</a:t>
            </a:r>
            <a:endParaRPr lang="es-CL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41382" y="5445224"/>
            <a:ext cx="5341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CAR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1637093" y="5445224"/>
            <a:ext cx="101521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ESTADIO</a:t>
            </a:r>
          </a:p>
          <a:p>
            <a:pPr algn="ctr"/>
            <a:r>
              <a:rPr lang="es-MX" sz="1600" b="1" dirty="0" smtClean="0"/>
              <a:t>TECHADO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866651" y="5445224"/>
            <a:ext cx="9553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FERIA</a:t>
            </a:r>
          </a:p>
          <a:p>
            <a:pPr algn="ctr"/>
            <a:r>
              <a:rPr lang="es-MX" sz="1600" b="1" dirty="0" smtClean="0"/>
              <a:t>MODELO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4022594" y="5445224"/>
            <a:ext cx="9476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MUSEO</a:t>
            </a:r>
          </a:p>
          <a:p>
            <a:pPr algn="ctr"/>
            <a:r>
              <a:rPr lang="es-MX" sz="1600" b="1" dirty="0" smtClean="0"/>
              <a:t>MINERIA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276225" y="5445224"/>
            <a:ext cx="81221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PASEO</a:t>
            </a:r>
          </a:p>
          <a:p>
            <a:pPr algn="ctr"/>
            <a:r>
              <a:rPr lang="es-MX" sz="1600" b="1" dirty="0" smtClean="0"/>
              <a:t>ANTOF.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6386612" y="5445224"/>
            <a:ext cx="103970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PASEO</a:t>
            </a:r>
          </a:p>
          <a:p>
            <a:pPr algn="ctr"/>
            <a:r>
              <a:rPr lang="es-MX" sz="1600" b="1" dirty="0" smtClean="0"/>
              <a:t>ATACAMA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7608789" y="5478323"/>
            <a:ext cx="923651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PASEO</a:t>
            </a:r>
          </a:p>
          <a:p>
            <a:pPr algn="ctr"/>
            <a:r>
              <a:rPr lang="es-MX" sz="1600" b="1" dirty="0" smtClean="0"/>
              <a:t>HERNAN</a:t>
            </a:r>
          </a:p>
          <a:p>
            <a:pPr algn="ctr"/>
            <a:r>
              <a:rPr lang="es-MX" sz="1600" b="1" dirty="0" smtClean="0"/>
              <a:t>CORTÉS</a:t>
            </a:r>
          </a:p>
        </p:txBody>
      </p:sp>
      <p:pic>
        <p:nvPicPr>
          <p:cNvPr id="20" name="5 Imagen" descr="01_LOGO_CALAMAPLU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6340249"/>
            <a:ext cx="1224136" cy="47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332656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 smtClean="0"/>
              <a:t>4.</a:t>
            </a:r>
            <a:endParaRPr lang="es-CL" sz="4000" b="1" dirty="0"/>
          </a:p>
        </p:txBody>
      </p:sp>
      <p:graphicFrame>
        <p:nvGraphicFramePr>
          <p:cNvPr id="6" name="Chart 1"/>
          <p:cNvGraphicFramePr>
            <a:graphicFrameLocks/>
          </p:cNvGraphicFramePr>
          <p:nvPr/>
        </p:nvGraphicFramePr>
        <p:xfrm>
          <a:off x="0" y="1456729"/>
          <a:ext cx="9144000" cy="3944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835696" y="485800"/>
            <a:ext cx="6779096" cy="1143000"/>
          </a:xfrm>
        </p:spPr>
        <p:txBody>
          <a:bodyPr>
            <a:noAutofit/>
          </a:bodyPr>
          <a:lstStyle/>
          <a:p>
            <a:pPr algn="l" defTabSz="649288"/>
            <a:r>
              <a:rPr lang="es-CL" sz="1800" b="1" dirty="0" smtClean="0">
                <a:ea typeface="Helvetica" charset="0"/>
                <a:cs typeface="Helvetica" charset="0"/>
                <a:sym typeface="Helvetica" charset="0"/>
              </a:rPr>
              <a:t>Sobre la </a:t>
            </a:r>
            <a:r>
              <a:rPr lang="es-CL" sz="1800" b="1" u="sng" dirty="0" smtClean="0">
                <a:ea typeface="Helvetica" charset="0"/>
                <a:cs typeface="Helvetica" charset="0"/>
                <a:sym typeface="Helvetica" charset="0"/>
              </a:rPr>
              <a:t>CULTURA Y NUESTROS PUEBLOS ORIGINARIOS</a:t>
            </a:r>
            <a:r>
              <a:rPr lang="es-CL" sz="1800" b="1" dirty="0" smtClean="0">
                <a:ea typeface="Helvetica" charset="0"/>
                <a:cs typeface="Helvetica" charset="0"/>
                <a:sym typeface="Helvetica" charset="0"/>
              </a:rPr>
              <a:t>:</a:t>
            </a:r>
            <a:br>
              <a:rPr lang="es-CL" sz="1800" b="1" dirty="0" smtClean="0">
                <a:ea typeface="Helvetica" charset="0"/>
                <a:cs typeface="Helvetica" charset="0"/>
                <a:sym typeface="Helvetica" charset="0"/>
              </a:rPr>
            </a:br>
            <a:r>
              <a:rPr lang="es-CL" sz="1800" b="1" dirty="0" smtClean="0">
                <a:ea typeface="Helvetica" charset="0"/>
                <a:cs typeface="Helvetica" charset="0"/>
                <a:sym typeface="Helvetica" charset="0"/>
              </a:rPr>
              <a:t>Marque con una X el edificio público que a usted más le importaría desarrollar para Calama. </a:t>
            </a:r>
            <a:br>
              <a:rPr lang="es-CL" sz="1800" b="1" dirty="0" smtClean="0">
                <a:ea typeface="Helvetica" charset="0"/>
                <a:cs typeface="Helvetica" charset="0"/>
                <a:sym typeface="Helvetica" charset="0"/>
              </a:rPr>
            </a:br>
            <a:r>
              <a:rPr lang="es-CL" sz="1800" b="1" dirty="0" smtClean="0">
                <a:ea typeface="Helvetica" charset="0"/>
                <a:cs typeface="Helvetica" charset="0"/>
                <a:sym typeface="Helvetica" charset="0"/>
              </a:rPr>
              <a:t>(Marque UNA alternativa)</a:t>
            </a:r>
            <a:r>
              <a:rPr lang="es-CL" sz="2000" b="1" dirty="0" smtClean="0">
                <a:ea typeface="Helvetica" charset="0"/>
                <a:cs typeface="Helvetica" charset="0"/>
                <a:sym typeface="Helvetica" charset="0"/>
              </a:rPr>
              <a:t/>
            </a:r>
            <a:br>
              <a:rPr lang="es-CL" sz="2000" b="1" dirty="0" smtClean="0">
                <a:ea typeface="Helvetica" charset="0"/>
                <a:cs typeface="Helvetica" charset="0"/>
                <a:sym typeface="Helvetica" charset="0"/>
              </a:rPr>
            </a:br>
            <a:r>
              <a:rPr lang="es-CL" sz="2000" dirty="0" smtClean="0"/>
              <a:t/>
            </a:r>
            <a:br>
              <a:rPr lang="es-CL" sz="2000" dirty="0" smtClean="0"/>
            </a:br>
            <a:endParaRPr lang="es-CL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55576" y="313167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14,17%</a:t>
            </a:r>
            <a:endParaRPr lang="es-CL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2395487" y="313167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13,62%</a:t>
            </a:r>
            <a:endParaRPr lang="es-CL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4067944" y="184482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23,96%</a:t>
            </a:r>
            <a:endParaRPr lang="es-CL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707855" y="177281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29,11%</a:t>
            </a:r>
            <a:endParaRPr lang="es-CL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436047" y="284364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19,11%</a:t>
            </a:r>
            <a:endParaRPr lang="es-CL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68159" y="5157192"/>
            <a:ext cx="10808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MERCADO</a:t>
            </a:r>
          </a:p>
          <a:p>
            <a:pPr algn="ctr"/>
            <a:r>
              <a:rPr lang="es-MX" sz="1600" b="1" dirty="0" smtClean="0"/>
              <a:t>ANDINO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005541" y="5157192"/>
            <a:ext cx="16037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CENTRO</a:t>
            </a:r>
          </a:p>
          <a:p>
            <a:pPr algn="ctr"/>
            <a:r>
              <a:rPr lang="es-MX" sz="1600" b="1" dirty="0" smtClean="0"/>
              <a:t>MULTICULTURAL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902342" y="5157192"/>
            <a:ext cx="131972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CENTRO DE</a:t>
            </a:r>
          </a:p>
          <a:p>
            <a:pPr algn="ctr"/>
            <a:r>
              <a:rPr lang="es-MX" sz="1600" b="1" dirty="0" smtClean="0"/>
              <a:t>FORMACION</a:t>
            </a:r>
          </a:p>
          <a:p>
            <a:pPr algn="ctr"/>
            <a:r>
              <a:rPr lang="es-MX" sz="1600" b="1" dirty="0" smtClean="0"/>
              <a:t>CS. DESIERTO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419160" y="5190291"/>
            <a:ext cx="159447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REMODELACION</a:t>
            </a:r>
          </a:p>
          <a:p>
            <a:pPr algn="ctr"/>
            <a:r>
              <a:rPr lang="es-MX" sz="1600" b="1" dirty="0" smtClean="0"/>
              <a:t>MERCADO</a:t>
            </a:r>
          </a:p>
          <a:p>
            <a:pPr algn="ctr"/>
            <a:r>
              <a:rPr lang="es-MX" sz="1600" b="1" dirty="0" smtClean="0"/>
              <a:t>MUNICIPAL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285052" y="5118283"/>
            <a:ext cx="118833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 smtClean="0"/>
              <a:t>TEATRO</a:t>
            </a:r>
          </a:p>
          <a:p>
            <a:pPr algn="ctr"/>
            <a:r>
              <a:rPr lang="es-MX" sz="1600" b="1" dirty="0" smtClean="0"/>
              <a:t>MEDIATECA</a:t>
            </a:r>
          </a:p>
        </p:txBody>
      </p:sp>
      <p:pic>
        <p:nvPicPr>
          <p:cNvPr id="17" name="5 Imagen" descr="01_LOGO_CALAMAPLU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6196233"/>
            <a:ext cx="1224136" cy="47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332656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 smtClean="0"/>
              <a:t>5.</a:t>
            </a:r>
            <a:endParaRPr lang="es-CL" sz="4000" b="1" dirty="0"/>
          </a:p>
        </p:txBody>
      </p:sp>
      <p:graphicFrame>
        <p:nvGraphicFramePr>
          <p:cNvPr id="6" name="Chart 1"/>
          <p:cNvGraphicFramePr>
            <a:graphicFrameLocks/>
          </p:cNvGraphicFramePr>
          <p:nvPr/>
        </p:nvGraphicFramePr>
        <p:xfrm>
          <a:off x="233772" y="1000943"/>
          <a:ext cx="8676456" cy="4732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171351" y="349171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19,99%</a:t>
            </a:r>
            <a:endParaRPr lang="es-CL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3115567" y="292494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27,74%</a:t>
            </a:r>
            <a:endParaRPr lang="es-CL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5148064" y="4365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8,5%</a:t>
            </a:r>
            <a:endParaRPr lang="es-CL" b="1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835696" y="485800"/>
            <a:ext cx="6779096" cy="1143000"/>
          </a:xfrm>
        </p:spPr>
        <p:txBody>
          <a:bodyPr>
            <a:noAutofit/>
          </a:bodyPr>
          <a:lstStyle/>
          <a:p>
            <a:pPr algn="l" defTabSz="649288"/>
            <a:r>
              <a:rPr lang="es-CL" sz="1800" b="1" dirty="0" smtClean="0">
                <a:ea typeface="Helvetica" charset="0"/>
                <a:cs typeface="Helvetica" charset="0"/>
                <a:sym typeface="Helvetica" charset="0"/>
              </a:rPr>
              <a:t>Sobre el </a:t>
            </a:r>
            <a:r>
              <a:rPr lang="es-CL" sz="2000" b="1" u="sng" dirty="0" smtClean="0">
                <a:ea typeface="Helvetica" charset="0"/>
                <a:cs typeface="Helvetica" charset="0"/>
                <a:sym typeface="Helvetica" charset="0"/>
              </a:rPr>
              <a:t>FUTURO DE CALAMA: </a:t>
            </a:r>
            <a:r>
              <a:rPr lang="es-CL" sz="1800" b="1" dirty="0" smtClean="0">
                <a:ea typeface="Helvetica" charset="0"/>
                <a:cs typeface="Helvetica" charset="0"/>
                <a:sym typeface="Helvetica" charset="0"/>
              </a:rPr>
              <a:t/>
            </a:r>
            <a:br>
              <a:rPr lang="es-CL" sz="1800" b="1" dirty="0" smtClean="0">
                <a:ea typeface="Helvetica" charset="0"/>
                <a:cs typeface="Helvetica" charset="0"/>
                <a:sym typeface="Helvetica" charset="0"/>
              </a:rPr>
            </a:br>
            <a:r>
              <a:rPr lang="es-CL" sz="1800" b="1" dirty="0" smtClean="0">
                <a:ea typeface="Helvetica" charset="0"/>
                <a:cs typeface="Helvetica" charset="0"/>
                <a:sym typeface="Helvetica" charset="0"/>
              </a:rPr>
              <a:t>Marque con una X la condición que usted considera más importante de destacar.   (Marque UNA alternativa)</a:t>
            </a:r>
            <a:r>
              <a:rPr lang="es-CL" sz="2000" b="1" dirty="0" smtClean="0">
                <a:ea typeface="Helvetica" charset="0"/>
                <a:cs typeface="Helvetica" charset="0"/>
                <a:sym typeface="Helvetica" charset="0"/>
              </a:rPr>
              <a:t/>
            </a:r>
            <a:br>
              <a:rPr lang="es-CL" sz="2000" b="1" dirty="0" smtClean="0">
                <a:ea typeface="Helvetica" charset="0"/>
                <a:cs typeface="Helvetica" charset="0"/>
                <a:sym typeface="Helvetica" charset="0"/>
              </a:rPr>
            </a:br>
            <a:r>
              <a:rPr lang="es-CL" sz="2000" dirty="0" smtClean="0"/>
              <a:t/>
            </a:r>
            <a:br>
              <a:rPr lang="es-CL" sz="2000" dirty="0" smtClean="0"/>
            </a:br>
            <a:endParaRPr lang="es-CL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034713" y="5517232"/>
            <a:ext cx="10951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200" b="1" dirty="0" smtClean="0"/>
              <a:t>MANTENCION</a:t>
            </a:r>
          </a:p>
          <a:p>
            <a:pPr algn="ctr"/>
            <a:r>
              <a:rPr lang="es-MX" sz="1200" b="1" dirty="0" smtClean="0"/>
              <a:t>PROTECCION</a:t>
            </a:r>
          </a:p>
          <a:p>
            <a:pPr algn="ctr"/>
            <a:r>
              <a:rPr lang="es-MX" sz="1200" b="1" dirty="0" smtClean="0"/>
              <a:t>OASIS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2937128" y="5550331"/>
            <a:ext cx="13227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200" b="1" dirty="0" smtClean="0"/>
              <a:t>PRIMERA </a:t>
            </a:r>
          </a:p>
          <a:p>
            <a:pPr algn="ctr"/>
            <a:r>
              <a:rPr lang="es-MX" sz="1200" b="1" dirty="0" smtClean="0"/>
              <a:t>CIUDAD </a:t>
            </a:r>
          </a:p>
          <a:p>
            <a:pPr algn="ctr"/>
            <a:r>
              <a:rPr lang="es-MX" sz="1200" b="1" dirty="0" smtClean="0"/>
              <a:t>MINERA DE CHILE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966462" y="5517232"/>
            <a:ext cx="100854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200" b="1" dirty="0" smtClean="0"/>
              <a:t>IDENTIDAD</a:t>
            </a:r>
          </a:p>
          <a:p>
            <a:pPr algn="ctr"/>
            <a:r>
              <a:rPr lang="es-MX" sz="1200" b="1" dirty="0" smtClean="0"/>
              <a:t>INDIGENA</a:t>
            </a:r>
          </a:p>
          <a:p>
            <a:pPr algn="ctr"/>
            <a:r>
              <a:rPr lang="es-MX" sz="1200" b="1" dirty="0" smtClean="0"/>
              <a:t>ALTIPLANICA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948382" y="5520134"/>
            <a:ext cx="126252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200" b="1" dirty="0" smtClean="0"/>
              <a:t>FORMACION</a:t>
            </a:r>
          </a:p>
          <a:p>
            <a:pPr algn="ctr"/>
            <a:r>
              <a:rPr lang="es-MX" sz="1200" b="1" dirty="0" smtClean="0"/>
              <a:t>EDUCACION</a:t>
            </a:r>
          </a:p>
          <a:p>
            <a:pPr algn="ctr"/>
            <a:r>
              <a:rPr lang="es-MX" sz="1200" b="1" dirty="0" smtClean="0"/>
              <a:t>TECNICO – PROF.</a:t>
            </a:r>
          </a:p>
          <a:p>
            <a:pPr algn="ctr"/>
            <a:r>
              <a:rPr lang="es-MX" sz="1200" b="1" dirty="0" smtClean="0"/>
              <a:t>CAPACITACION</a:t>
            </a:r>
          </a:p>
        </p:txBody>
      </p:sp>
      <p:pic>
        <p:nvPicPr>
          <p:cNvPr id="14" name="5 Imagen" descr="01_LOGO_CALAMAPLU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6309320"/>
            <a:ext cx="1080120" cy="417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 descr="0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94" t="71261" r="4755" b="9109"/>
          <a:stretch>
            <a:fillRect/>
          </a:stretch>
        </p:blipFill>
        <p:spPr>
          <a:xfrm>
            <a:off x="213769" y="1700808"/>
            <a:ext cx="8716461" cy="4240440"/>
          </a:xfrm>
          <a:prstGeom prst="rect">
            <a:avLst/>
          </a:prstGeom>
          <a:ln w="3175" cmpd="sng"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203</Words>
  <Application>Microsoft Office PowerPoint</Application>
  <PresentationFormat>Presentación en pantalla (4:3)</PresentationFormat>
  <Paragraphs>97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TOTAL DE VOTOS VÁLIDAMENTE EMITIDOS</vt:lpstr>
      <vt:lpstr>Marque con una X la mejor alternativa para recuperar y extender el OASIS DE CALAMA.  </vt:lpstr>
      <vt:lpstr> Haciendo mejoras es posible ocupar algunas ESCUELAS Y LICEOS para actividades culturales y sociales de la comunidad fuera del horario de clases.  Marque con una X la escuela o liceo que usted preferiría utilizar. (Marque solo UNA alternativa)   Total de votos válidos: 23519 </vt:lpstr>
      <vt:lpstr>Marque con una X los EDIFICIOS O ESPACIOS PÚBLICOS que a usted más le importaría desarrollar para Calama. (Marque TRES alternativas)  </vt:lpstr>
      <vt:lpstr>Sobre la CULTURA Y NUESTROS PUEBLOS ORIGINARIOS: Marque con una X el edificio público que a usted más le importaría desarrollar para Calama.  (Marque UNA alternativa)  </vt:lpstr>
      <vt:lpstr>Sobre el FUTURO DE CALAMA:  Marque con una X la condición que usted considera más importante de destacar.   (Marque UNA alternativa)  </vt:lpstr>
      <vt:lpstr>Diapositiva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Imagen Calama Plus Consulta</dc:title>
  <dc:creator>dvega</dc:creator>
  <cp:lastModifiedBy>spuente</cp:lastModifiedBy>
  <cp:revision>10</cp:revision>
  <dcterms:created xsi:type="dcterms:W3CDTF">2012-04-15T12:19:29Z</dcterms:created>
  <dcterms:modified xsi:type="dcterms:W3CDTF">2012-04-16T13:19:45Z</dcterms:modified>
</cp:coreProperties>
</file>