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70" r:id="rId17"/>
    <p:sldId id="272" r:id="rId18"/>
    <p:sldId id="279" r:id="rId19"/>
  </p:sldIdLst>
  <p:sldSz cx="9144000" cy="6858000" type="screen4x3"/>
  <p:notesSz cx="6858000" cy="9144000"/>
  <p:embeddedFontLs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TH Sarabun New" panose="020B0500040200020003" pitchFamily="34" charset="-3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DF3"/>
    <a:srgbClr val="00C5B9"/>
    <a:srgbClr val="2F3848"/>
    <a:srgbClr val="2CECBE"/>
    <a:srgbClr val="2BE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34F1B3-1594-4741-AD31-A1336843E460}">
  <a:tblStyle styleId="{DB34F1B3-1594-4741-AD31-A1336843E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427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al">
  <p:cSld name="BLANK_1_1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005798" y="4307584"/>
            <a:ext cx="7132404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Implementing a Big Data Application</a:t>
            </a:r>
            <a:endParaRPr dirty="0"/>
          </a:p>
        </p:txBody>
      </p:sp>
      <p:sp>
        <p:nvSpPr>
          <p:cNvPr id="3" name="Shape 75">
            <a:extLst>
              <a:ext uri="{FF2B5EF4-FFF2-40B4-BE49-F238E27FC236}">
                <a16:creationId xmlns:a16="http://schemas.microsoft.com/office/drawing/2014/main" id="{92350615-37B2-4748-A4B4-84FBA6DA3974}"/>
              </a:ext>
            </a:extLst>
          </p:cNvPr>
          <p:cNvSpPr txBox="1">
            <a:spLocks/>
          </p:cNvSpPr>
          <p:nvPr/>
        </p:nvSpPr>
        <p:spPr>
          <a:xfrm>
            <a:off x="1005798" y="3313133"/>
            <a:ext cx="7132404" cy="99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>
                <a:solidFill>
                  <a:srgbClr val="00C5B9"/>
                </a:solidFill>
              </a:rPr>
              <a:t>Project 2 :</a:t>
            </a:r>
          </a:p>
          <a:p>
            <a:endParaRPr lang="en-US" dirty="0">
              <a:solidFill>
                <a:srgbClr val="00C5B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Model Building</a:t>
            </a:r>
            <a:endParaRPr dirty="0"/>
          </a:p>
        </p:txBody>
      </p:sp>
      <p:sp>
        <p:nvSpPr>
          <p:cNvPr id="7" name="Shape 123">
            <a:extLst>
              <a:ext uri="{FF2B5EF4-FFF2-40B4-BE49-F238E27FC236}">
                <a16:creationId xmlns:a16="http://schemas.microsoft.com/office/drawing/2014/main" id="{A5DF0199-FDE5-4467-ADB1-C30BE044C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6078" y="1455938"/>
            <a:ext cx="8318197" cy="483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000" b="1" dirty="0"/>
              <a:t>Using Passive Aggressive Classifier</a:t>
            </a:r>
          </a:p>
          <a:p>
            <a:pPr marL="0" lv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เป็นการจำแนกโดยสมมติให้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dataset:</a:t>
            </a:r>
          </a:p>
          <a:p>
            <a:pPr marL="0" lv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 หรือ รอบที่มีการจำแนกข้อมูล และเปลี่ยนแปลงน้ำหนัก(เวกเตอร์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ซึ่งจะมีผลต่อการจำแนกและน้ำหนัก ในรอบที่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t+1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ดังนั้นจุดที่มีผลลัพธ์ในแง่ลบจะถูกจัดให้อยู่ในกลุ่ม -1 และผลลัพธ์ในแง่บวกจะถูกจัดให้อยู่ในกลุ่ม +1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1CF3462-7295-4737-BD31-1D4F75BD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30" y="4502659"/>
            <a:ext cx="4967139" cy="1127206"/>
          </a:xfrm>
          <a:prstGeom prst="rect">
            <a:avLst/>
          </a:prstGeom>
        </p:spPr>
      </p:pic>
      <p:pic>
        <p:nvPicPr>
          <p:cNvPr id="4098" name="Picture 2" descr="https://www.bonaccorso.eu/wp-content/uploads/2017/10/mla_paa_1.png">
            <a:extLst>
              <a:ext uri="{FF2B5EF4-FFF2-40B4-BE49-F238E27FC236}">
                <a16:creationId xmlns:a16="http://schemas.microsoft.com/office/drawing/2014/main" id="{4FE70CCB-7809-430B-AF24-5F2575C9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4" y="2528379"/>
            <a:ext cx="3138257" cy="564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549600" y="517199"/>
            <a:ext cx="4617203" cy="2083957"/>
          </a:xfrm>
          <a:prstGeom prst="wedgeRectCallout">
            <a:avLst>
              <a:gd name="adj1" fmla="val 33489"/>
              <a:gd name="adj2" fmla="val 69190"/>
            </a:avLst>
          </a:prstGeom>
          <a:solidFill>
            <a:srgbClr val="2F3848">
              <a:alpha val="71540"/>
            </a:srgbClr>
          </a:solidFill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of Our Model</a:t>
            </a:r>
            <a:endParaRPr sz="3200" b="1" dirty="0">
              <a:solidFill>
                <a:srgbClr val="FD8E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5D99A36-69F7-44D7-89D9-35970E99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5" y="3502859"/>
            <a:ext cx="7530989" cy="28379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2F3848"/>
          </a:solidFill>
          <a:ln w="114300" cap="flat" cmpd="sng">
            <a:solidFill>
              <a:srgbClr val="2F3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Stochastic Gradient Descent Classifier</a:t>
            </a:r>
            <a:endParaRPr sz="24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F057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 sz="24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00C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Passive Aggressive Classifier</a:t>
            </a:r>
            <a:endParaRPr sz="24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20396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Accuracy of Our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3390072097"/>
              </p:ext>
            </p:extLst>
          </p:nvPr>
        </p:nvGraphicFramePr>
        <p:xfrm>
          <a:off x="952500" y="2085975"/>
          <a:ext cx="7239000" cy="3770500"/>
        </p:xfrm>
        <a:graphic>
          <a:graphicData uri="http://schemas.openxmlformats.org/drawingml/2006/table">
            <a:tbl>
              <a:tblPr>
                <a:noFill/>
                <a:tableStyleId>{DB34F1B3-1594-4741-AD31-A1336843E460}</a:tableStyleId>
              </a:tblPr>
              <a:tblGrid>
                <a:gridCol w="163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6329951"/>
                    </a:ext>
                  </a:extLst>
                </a:gridCol>
                <a:gridCol w="142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0.81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12432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1.00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0.96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71661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avg. / total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0.97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0.96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0.96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84093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957096054"/>
              </p:ext>
            </p:extLst>
          </p:nvPr>
        </p:nvGraphicFramePr>
        <p:xfrm>
          <a:off x="952500" y="2085975"/>
          <a:ext cx="7239000" cy="3770500"/>
        </p:xfrm>
        <a:graphic>
          <a:graphicData uri="http://schemas.openxmlformats.org/drawingml/2006/table">
            <a:tbl>
              <a:tblPr>
                <a:noFill/>
                <a:tableStyleId>{DB34F1B3-1594-4741-AD31-A1336843E460}</a:tableStyleId>
              </a:tblPr>
              <a:tblGrid>
                <a:gridCol w="163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6329951"/>
                    </a:ext>
                  </a:extLst>
                </a:gridCol>
                <a:gridCol w="142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8071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1.00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0.90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76022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avg. / total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0.91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84093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Stochastic Gradient Descent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0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407732522"/>
              </p:ext>
            </p:extLst>
          </p:nvPr>
        </p:nvGraphicFramePr>
        <p:xfrm>
          <a:off x="952500" y="2085975"/>
          <a:ext cx="7239000" cy="3770500"/>
        </p:xfrm>
        <a:graphic>
          <a:graphicData uri="http://schemas.openxmlformats.org/drawingml/2006/table">
            <a:tbl>
              <a:tblPr>
                <a:noFill/>
                <a:tableStyleId>{DB34F1B3-1594-4741-AD31-A1336843E460}</a:tableStyleId>
              </a:tblPr>
              <a:tblGrid>
                <a:gridCol w="163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6329951"/>
                    </a:ext>
                  </a:extLst>
                </a:gridCol>
                <a:gridCol w="142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38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14161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good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1.00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69932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CF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avg. / total</a:t>
                      </a:r>
                      <a:endParaRPr sz="1800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0.98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84093</a:t>
                      </a: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Passive Aggressive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49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1078333" y="242111"/>
            <a:ext cx="6987333" cy="715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Accuracy of Our Model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5AFD8E-1BFC-42D0-B101-08EEC17B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477" y="957878"/>
            <a:ext cx="5507046" cy="54289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8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65" descr="mapa_solido_n-50-01.png">
            <a:extLst>
              <a:ext uri="{FF2B5EF4-FFF2-40B4-BE49-F238E27FC236}">
                <a16:creationId xmlns:a16="http://schemas.microsoft.com/office/drawing/2014/main" id="{62A32EFB-E92B-4418-979B-A9A630B402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9" y="1609065"/>
            <a:ext cx="8779200" cy="4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176950" y="2295547"/>
            <a:ext cx="2495748" cy="210394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6CF3C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Thanisorn Carpholdee</a:t>
            </a:r>
          </a:p>
          <a:p>
            <a:pPr lvl="0" algn="ctr"/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TH Sarabun New" panose="020B0500040200020003" pitchFamily="34" charset="-34"/>
                <a:sym typeface="Source Sans Pro"/>
              </a:rPr>
              <a:t>57050070</a:t>
            </a:r>
            <a:endParaRPr sz="1800" b="1" dirty="0">
              <a:solidFill>
                <a:schemeClr val="bg1"/>
              </a:solidFill>
              <a:latin typeface="Source Sans Pro"/>
              <a:ea typeface="Source Sans Pro"/>
              <a:cs typeface="TH Sarabun New" panose="020B0500040200020003" pitchFamily="34" charset="-34"/>
              <a:sym typeface="Source Sans Pro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179424" y="2295547"/>
            <a:ext cx="3067327" cy="210394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C5B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TH Sarabun New" panose="020B0500040200020003" pitchFamily="34" charset="-34"/>
                <a:sym typeface="Source Sans Pro"/>
              </a:rPr>
              <a:t>Thanapon Kosallvitr</a:t>
            </a:r>
          </a:p>
          <a:p>
            <a:pPr lvl="0" algn="ctr"/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TH Sarabun New" panose="020B0500040200020003" pitchFamily="34" charset="-34"/>
                <a:sym typeface="Source Sans Pro"/>
              </a:rPr>
              <a:t>57050065</a:t>
            </a:r>
            <a:endParaRPr sz="1800" b="1" dirty="0">
              <a:solidFill>
                <a:schemeClr val="bg1"/>
              </a:solidFill>
              <a:latin typeface="Source Sans Pro"/>
              <a:ea typeface="Source Sans Pro"/>
              <a:cs typeface="TH Sarabun New" panose="020B0500040200020003" pitchFamily="34" charset="-34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744774" y="2295547"/>
            <a:ext cx="3067327" cy="210394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55CDF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TH Sarabun New" panose="020B0500040200020003" pitchFamily="34" charset="-34"/>
                <a:sym typeface="Source Sans Pro"/>
              </a:rPr>
              <a:t>Thanakan Jeangdee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Source Sans Pro"/>
                <a:ea typeface="Source Sans Pro"/>
                <a:cs typeface="TH Sarabun New" panose="020B0500040200020003" pitchFamily="34" charset="-34"/>
                <a:sym typeface="Source Sans Pro"/>
              </a:rPr>
              <a:t>57050063</a:t>
            </a:r>
            <a:endParaRPr sz="1800" b="1" dirty="0">
              <a:solidFill>
                <a:schemeClr val="bg1"/>
              </a:solidFill>
              <a:latin typeface="Source Sans Pro"/>
              <a:ea typeface="Source Sans Pro"/>
              <a:cs typeface="TH Sarabun New" panose="020B0500040200020003" pitchFamily="34" charset="-34"/>
              <a:sym typeface="Source Sans Pro"/>
            </a:endParaRPr>
          </a:p>
        </p:txBody>
      </p:sp>
      <p:sp useBgFill="1"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899" y="319596"/>
            <a:ext cx="8480202" cy="669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</a:t>
            </a:r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 idx="4294967295"/>
          </p:nvPr>
        </p:nvSpPr>
        <p:spPr>
          <a:xfrm>
            <a:off x="2956293" y="2128141"/>
            <a:ext cx="5300075" cy="1300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6CF3CE"/>
                </a:solidFill>
              </a:rPr>
              <a:t>Thanks </a:t>
            </a:r>
            <a:r>
              <a:rPr lang="en-US" sz="6600" dirty="0">
                <a:solidFill>
                  <a:srgbClr val="6CF3CE"/>
                </a:solidFill>
              </a:rPr>
              <a:t>you</a:t>
            </a:r>
            <a:r>
              <a:rPr lang="en" sz="6600" dirty="0">
                <a:solidFill>
                  <a:srgbClr val="6CF3CE"/>
                </a:solidFill>
              </a:rPr>
              <a:t>!</a:t>
            </a:r>
            <a:endParaRPr sz="6600" dirty="0">
              <a:solidFill>
                <a:srgbClr val="6CF3CE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4294967295"/>
          </p:nvPr>
        </p:nvSpPr>
        <p:spPr>
          <a:xfrm>
            <a:off x="3031752" y="3429000"/>
            <a:ext cx="5149155" cy="1596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4400" b="1" dirty="0">
                <a:solidFill>
                  <a:srgbClr val="FFFFFF"/>
                </a:solidFill>
              </a:rPr>
              <a:t>for your attention</a:t>
            </a:r>
          </a:p>
          <a:p>
            <a:pPr marL="0" lvl="0" indent="0">
              <a:buNone/>
            </a:pP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t="10249"/>
          <a:stretch/>
        </p:blipFill>
        <p:spPr>
          <a:xfrm>
            <a:off x="660785" y="2569800"/>
            <a:ext cx="1718400" cy="1718400"/>
          </a:xfrm>
          <a:prstGeom prst="wedgeRectCallout">
            <a:avLst>
              <a:gd name="adj1" fmla="val 64804"/>
              <a:gd name="adj2" fmla="val -33464"/>
            </a:avLst>
          </a:prstGeom>
          <a:noFill/>
          <a:ln w="114300" cap="flat" cmpd="sng">
            <a:solidFill>
              <a:srgbClr val="6CF3CE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 idx="4294967295"/>
          </p:nvPr>
        </p:nvSpPr>
        <p:spPr>
          <a:xfrm>
            <a:off x="3287007" y="732330"/>
            <a:ext cx="5555151" cy="1600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000" dirty="0"/>
              <a:t>Case study : Predicting malicious URLs</a:t>
            </a:r>
            <a:endParaRPr sz="6600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1744461" y="3216440"/>
            <a:ext cx="6698203" cy="2843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h-TH" sz="28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อินเทอร์เน็ตน่าจะเป็นหนึ่งในสิ่งที่ยิ่งใหญ่ที่สุดในสมัยใหม่ มันช่วยเพิ่มการพัฒนาของมนุษยชาติ หลายบริษัท เช่น </a:t>
            </a:r>
            <a:r>
              <a:rPr lang="en-US" sz="28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Google </a:t>
            </a:r>
            <a:r>
              <a:rPr lang="th-TH" sz="28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พยายามปกป้องเรา จากการฉ้อโกง ด้วยการตรวจจับเว็บไซต์ที่เป็นอันตรายสำหรับเรา การทำเช่นนี้ไม่ใช่เรื่องง่ายเพราะอินเทอร์เน็ต      มีหน้าเว็บไซต์หลายพันล้าน</a:t>
            </a:r>
            <a:endParaRPr sz="2800" b="1" dirty="0">
              <a:solidFill>
                <a:srgbClr val="F05768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10249"/>
          <a:stretch/>
        </p:blipFill>
        <p:spPr>
          <a:xfrm>
            <a:off x="1042525" y="1074950"/>
            <a:ext cx="1718400" cy="1718400"/>
          </a:xfrm>
          <a:prstGeom prst="wedgeRectCallout">
            <a:avLst>
              <a:gd name="adj1" fmla="val 64804"/>
              <a:gd name="adj2" fmla="val -33464"/>
            </a:avLst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EC378722-9B62-4610-928A-E532353E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5" y="354881"/>
            <a:ext cx="7951800" cy="973500"/>
          </a:xfrm>
        </p:spPr>
        <p:txBody>
          <a:bodyPr/>
          <a:lstStyle/>
          <a:p>
            <a:r>
              <a:rPr lang="en-US" dirty="0"/>
              <a:t>Acquiring the URL data</a:t>
            </a:r>
            <a:br>
              <a:rPr lang="en-US" dirty="0"/>
            </a:br>
            <a:endParaRPr lang="th-TH" dirty="0"/>
          </a:p>
        </p:txBody>
      </p:sp>
      <p:sp>
        <p:nvSpPr>
          <p:cNvPr id="9" name="Shape 89">
            <a:extLst>
              <a:ext uri="{FF2B5EF4-FFF2-40B4-BE49-F238E27FC236}">
                <a16:creationId xmlns:a16="http://schemas.microsoft.com/office/drawing/2014/main" id="{A037B93B-7987-4E34-876A-D1DA7599F8EC}"/>
              </a:ext>
            </a:extLst>
          </p:cNvPr>
          <p:cNvSpPr txBox="1">
            <a:spLocks/>
          </p:cNvSpPr>
          <p:nvPr/>
        </p:nvSpPr>
        <p:spPr>
          <a:xfrm>
            <a:off x="936593" y="1547438"/>
            <a:ext cx="7656991" cy="128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th-TH" sz="28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ข้อมูลที่นำมาใช้ทดสอบ</a:t>
            </a:r>
            <a:r>
              <a:rPr lang="en-US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(URL Data set)</a:t>
            </a: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มีทั้งหมด 420</a:t>
            </a:r>
            <a:r>
              <a:rPr lang="en-US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465 </a:t>
            </a:r>
            <a:r>
              <a:rPr lang="en-US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</a:p>
          <a:p>
            <a:pPr marL="0" indent="0">
              <a:buNone/>
            </a:pP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ซึ่งข้อมูลชุดนี้มี 2 คุณสมบัติ คือ </a:t>
            </a:r>
            <a:r>
              <a:rPr lang="en-US" sz="2400" b="1" dirty="0" err="1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label </a:t>
            </a:r>
            <a:r>
              <a:rPr lang="th-TH" sz="2400" b="1" dirty="0">
                <a:solidFill>
                  <a:srgbClr val="F0576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BDFAD88-A9E5-4438-9E88-79E1784B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31" y="2831977"/>
            <a:ext cx="5959138" cy="3482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842777" y="1213778"/>
            <a:ext cx="6756507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Needed software Tools/Concepts</a:t>
            </a:r>
            <a:endParaRPr dirty="0">
              <a:solidFill>
                <a:srgbClr val="2F3848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42777" y="3968318"/>
            <a:ext cx="7360189" cy="227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	</a:t>
            </a:r>
            <a:r>
              <a:rPr lang="en-US" sz="2800" dirty="0"/>
              <a:t>Logistic Regression, Stochastic Gradient Descent Classifier, Passive Aggressive Classifier, SciKit-learn, Python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2E23CB5-81BC-4F7B-AB88-7B1B6D63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6" y="2962656"/>
            <a:ext cx="7830023" cy="2476790"/>
          </a:xfrm>
          <a:prstGeom prst="rect">
            <a:avLst/>
          </a:prstGeom>
        </p:spPr>
      </p:pic>
      <p:sp>
        <p:nvSpPr>
          <p:cNvPr id="6" name="Shape 88">
            <a:extLst>
              <a:ext uri="{FF2B5EF4-FFF2-40B4-BE49-F238E27FC236}">
                <a16:creationId xmlns:a16="http://schemas.microsoft.com/office/drawing/2014/main" id="{F4DD3064-9E80-4DEC-9A0C-B9CF31EFEEE5}"/>
              </a:ext>
            </a:extLst>
          </p:cNvPr>
          <p:cNvSpPr txBox="1">
            <a:spLocks/>
          </p:cNvSpPr>
          <p:nvPr/>
        </p:nvSpPr>
        <p:spPr>
          <a:xfrm>
            <a:off x="1364294" y="167351"/>
            <a:ext cx="6415409" cy="150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sz="4000" dirty="0"/>
              <a:t>Machine Learning Packages</a:t>
            </a:r>
            <a:endParaRPr lang="en-US" sz="6600" dirty="0"/>
          </a:p>
        </p:txBody>
      </p:sp>
      <p:sp>
        <p:nvSpPr>
          <p:cNvPr id="7" name="Shape 88">
            <a:extLst>
              <a:ext uri="{FF2B5EF4-FFF2-40B4-BE49-F238E27FC236}">
                <a16:creationId xmlns:a16="http://schemas.microsoft.com/office/drawing/2014/main" id="{B461C5D2-D60D-4831-B8D7-189D54247EB8}"/>
              </a:ext>
            </a:extLst>
          </p:cNvPr>
          <p:cNvSpPr txBox="1">
            <a:spLocks/>
          </p:cNvSpPr>
          <p:nvPr/>
        </p:nvSpPr>
        <p:spPr>
          <a:xfrm>
            <a:off x="4157469" y="5439446"/>
            <a:ext cx="1092394" cy="150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th-TH" sz="6400" dirty="0"/>
              <a:t>”</a:t>
            </a:r>
            <a:endParaRPr lang="en-US" sz="6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URL Data Set</a:t>
            </a:r>
            <a:endParaRPr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ADDCAEC-D2BD-4A55-98E8-08A62439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1" y="1996363"/>
            <a:ext cx="8452498" cy="38657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3965448" y="1122825"/>
            <a:ext cx="6731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</a:rPr>
              <a:t>Split Test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4294967295"/>
          </p:nvPr>
        </p:nvSpPr>
        <p:spPr>
          <a:xfrm>
            <a:off x="1836492" y="5165500"/>
            <a:ext cx="5471013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Training data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สำหรับสร้างโมเดล และ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Testing data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สำหรับทดสอบโมเดล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27338" y="935475"/>
            <a:ext cx="2399400" cy="1921200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Shape 116"/>
          <p:cNvGrpSpPr/>
          <p:nvPr/>
        </p:nvGrpSpPr>
        <p:grpSpPr>
          <a:xfrm>
            <a:off x="1429659" y="1213136"/>
            <a:ext cx="1308875" cy="1308955"/>
            <a:chOff x="6654650" y="3665275"/>
            <a:chExt cx="409100" cy="409125"/>
          </a:xfrm>
        </p:grpSpPr>
        <p:sp>
          <p:nvSpPr>
            <p:cNvPr id="117" name="Shape 1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A3F2166-9034-498C-BF98-4C2AE24E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" y="3834676"/>
            <a:ext cx="8762619" cy="1228725"/>
          </a:xfrm>
          <a:prstGeom prst="rect">
            <a:avLst/>
          </a:prstGeom>
        </p:spPr>
      </p:pic>
      <p:sp>
        <p:nvSpPr>
          <p:cNvPr id="11" name="Shape 113">
            <a:extLst>
              <a:ext uri="{FF2B5EF4-FFF2-40B4-BE49-F238E27FC236}">
                <a16:creationId xmlns:a16="http://schemas.microsoft.com/office/drawing/2014/main" id="{3BF04C18-D50D-4BDF-9E59-E3FA5A054F34}"/>
              </a:ext>
            </a:extLst>
          </p:cNvPr>
          <p:cNvSpPr txBox="1">
            <a:spLocks/>
          </p:cNvSpPr>
          <p:nvPr/>
        </p:nvSpPr>
        <p:spPr>
          <a:xfrm>
            <a:off x="3829059" y="2401546"/>
            <a:ext cx="67317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th-TH" sz="4800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แบ่งข้อมูลออกเป็น 2 ชุด</a:t>
            </a:r>
            <a:endParaRPr lang="en-US" sz="4800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455938"/>
            <a:ext cx="7514948" cy="483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/>
              <a:t>Using Logistic Regression</a:t>
            </a:r>
            <a:endParaRPr sz="3000" b="1" dirty="0"/>
          </a:p>
          <a:p>
            <a:pPr marL="0" lv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เพื่อทำนายว่า จะเกิดเหตุการณ์หนึ่งขึ้นหรือไม่หรือมี โอกาสเกิดขึ้นมากน้อยเพียงใด โดยมีการกำหนดค่าตัวแปรตัวหนึ่งหรือหลายตัวที่คาดว่า        จะส่งผลต่อการเกิดเหตุการณ์นั้นๆ ใช้ลักษณะของตัวแปรตามเป็นตัวกำหนด</a:t>
            </a:r>
          </a:p>
          <a:p>
            <a:pPr marL="0" lv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ซึ่งลักษณะของตัวแปรตาม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(y)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มีเพียงสองกลุ่ม คือ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Bad / Good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F9649FC-2018-40B3-94F9-0E69B375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45" y="4273997"/>
            <a:ext cx="5523409" cy="1523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Model Building</a:t>
            </a:r>
            <a:endParaRPr dirty="0"/>
          </a:p>
        </p:txBody>
      </p:sp>
      <p:sp>
        <p:nvSpPr>
          <p:cNvPr id="12" name="Shape 123">
            <a:extLst>
              <a:ext uri="{FF2B5EF4-FFF2-40B4-BE49-F238E27FC236}">
                <a16:creationId xmlns:a16="http://schemas.microsoft.com/office/drawing/2014/main" id="{628A79CC-EAAB-4CD6-9062-8BC132D35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6078" y="1455938"/>
            <a:ext cx="8318197" cy="483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000" b="1" dirty="0"/>
              <a:t>Using Stochastic Gradient Descent Classifier</a:t>
            </a:r>
          </a:p>
          <a:p>
            <a:pPr marL="0" lv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วิธีการเคลื่อนลงตามความชันแบบสุ่ม เป็นวิธีการสำคัญที่ใช้ในปรับค่าพารามิเตอร์ ในการเคลื่อนลงตามความชันแบบธรรมดานั้น การเปลี่ยนแปลงค่าของพารามิเตอร์จะขึ้นกับอัตราการเรียนรู้ ซึ่งจะคงที่ตลอดไม่ว่าจะวนซ้ำเพื่อฝึกไปกี่ครั้ง                ต่อมากมีคนพยายามหาวิธี ที่ทำให้การปรับค่าพารามิเตอร์ขึ้นกับปัจจัยต่างๆมากขึ้น</a:t>
            </a:r>
            <a:endParaRPr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30D8BAD-167A-462A-BADB-29C3717C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51" y="4442025"/>
            <a:ext cx="6323497" cy="1195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179</Words>
  <Application>Microsoft Office PowerPoint</Application>
  <PresentationFormat>นำเสนอทางหน้าจอ (4:3)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2" baseType="lpstr">
      <vt:lpstr>Source Sans Pro</vt:lpstr>
      <vt:lpstr>Arial</vt:lpstr>
      <vt:lpstr>TH Sarabun New</vt:lpstr>
      <vt:lpstr>Benedick template</vt:lpstr>
      <vt:lpstr>Implementing a Big Data Application</vt:lpstr>
      <vt:lpstr>Case study : Predicting malicious URLs</vt:lpstr>
      <vt:lpstr>Acquiring the URL data </vt:lpstr>
      <vt:lpstr>Needed software Tools/Concepts</vt:lpstr>
      <vt:lpstr>งานนำเสนอ PowerPoint</vt:lpstr>
      <vt:lpstr>Load URL Data Set</vt:lpstr>
      <vt:lpstr>Split Test</vt:lpstr>
      <vt:lpstr>Model Building</vt:lpstr>
      <vt:lpstr>Model Building</vt:lpstr>
      <vt:lpstr>Model Building</vt:lpstr>
      <vt:lpstr>งานนำเสนอ PowerPoint</vt:lpstr>
      <vt:lpstr>Accuracy of Our Model</vt:lpstr>
      <vt:lpstr>Logistic Regression</vt:lpstr>
      <vt:lpstr>Stochastic Gradient Descent Classifier</vt:lpstr>
      <vt:lpstr>Passive Aggressive Classifier</vt:lpstr>
      <vt:lpstr>Accuracy of Our Model</vt:lpstr>
      <vt:lpstr>Presenter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Big Data Application</dc:title>
  <dc:creator>Thanakan</dc:creator>
  <cp:lastModifiedBy>Thanakan Jeangdee</cp:lastModifiedBy>
  <cp:revision>24</cp:revision>
  <dcterms:modified xsi:type="dcterms:W3CDTF">2018-05-03T01:45:22Z</dcterms:modified>
</cp:coreProperties>
</file>