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9" r:id="rId2"/>
    <p:sldId id="261" r:id="rId3"/>
    <p:sldId id="269" r:id="rId4"/>
    <p:sldId id="262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F7EB7-AF2F-4791-96C7-2AC7B9B173E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3737F-0E0B-43E3-8A17-515362F8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8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4db3cd914b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g4db3cd914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01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382F-2464-43C9-8D32-A2854AC36E7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382F-2464-43C9-8D32-A2854AC36E7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382F-2464-43C9-8D32-A2854AC36E7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3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382F-2464-43C9-8D32-A2854AC36E7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2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382F-2464-43C9-8D32-A2854AC36E7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0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382F-2464-43C9-8D32-A2854AC36E7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0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382F-2464-43C9-8D32-A2854AC36E7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382F-2464-43C9-8D32-A2854AC36E7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2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382F-2464-43C9-8D32-A2854AC36E7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382F-2464-43C9-8D32-A2854AC36E7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382F-2464-43C9-8D32-A2854AC36E7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1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382F-2464-43C9-8D32-A2854AC36E7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0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2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estrial"/>
              <a:buNone/>
            </a:pPr>
            <a:r>
              <a:rPr lang="en-US" sz="4000" dirty="0"/>
              <a:t>¿CUÁL FUE EL ÚLTIMO RESTAURANTE QUE VISITASTE? </a:t>
            </a:r>
            <a:endParaRPr sz="4000" dirty="0"/>
          </a:p>
        </p:txBody>
      </p:sp>
      <p:sp>
        <p:nvSpPr>
          <p:cNvPr id="1105" name="Google Shape;1105;p2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AutoNum type="arabicPeriod"/>
            </a:pPr>
            <a:r>
              <a:rPr lang="en-US" sz="2400" dirty="0" smtClean="0"/>
              <a:t>¿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/>
              <a:t>sirvieron</a:t>
            </a:r>
            <a:r>
              <a:rPr lang="en-US" sz="2400" dirty="0"/>
              <a:t> </a:t>
            </a:r>
            <a:r>
              <a:rPr lang="en-US" sz="2400" dirty="0" err="1" smtClean="0"/>
              <a:t>agua</a:t>
            </a:r>
            <a:r>
              <a:rPr lang="en-US" sz="2400" dirty="0"/>
              <a:t>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8E7CC3"/>
              </a:buClr>
              <a:buSzPts val="2400"/>
              <a:buAutoNum type="arabicPeriod"/>
            </a:pPr>
            <a:r>
              <a:rPr lang="en-US" sz="2400" dirty="0"/>
              <a:t>¿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trajeron</a:t>
            </a:r>
            <a:r>
              <a:rPr lang="en-US" sz="2400" dirty="0"/>
              <a:t> pan?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8E7CC3"/>
              </a:buClr>
              <a:buSzPts val="2400"/>
              <a:buAutoNum type="arabicPeriod"/>
            </a:pPr>
            <a:r>
              <a:rPr lang="en-US" sz="2400" dirty="0"/>
              <a:t>¿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dijo</a:t>
            </a:r>
            <a:r>
              <a:rPr lang="en-US" sz="2400" dirty="0"/>
              <a:t> el </a:t>
            </a:r>
            <a:r>
              <a:rPr lang="en-US" sz="2400" dirty="0" err="1"/>
              <a:t>camarero</a:t>
            </a:r>
            <a:r>
              <a:rPr lang="en-US" sz="2400" dirty="0"/>
              <a:t> </a:t>
            </a:r>
            <a:r>
              <a:rPr lang="en-US" sz="2400" dirty="0" err="1"/>
              <a:t>cuáles</a:t>
            </a:r>
            <a:r>
              <a:rPr lang="en-US" sz="2400" dirty="0"/>
              <a:t> </a:t>
            </a:r>
            <a:r>
              <a:rPr lang="en-US" sz="2400" dirty="0" err="1"/>
              <a:t>eran</a:t>
            </a:r>
            <a:r>
              <a:rPr lang="en-US" sz="2400" dirty="0"/>
              <a:t> los </a:t>
            </a:r>
            <a:r>
              <a:rPr lang="en-US" sz="2400" dirty="0" err="1"/>
              <a:t>platos</a:t>
            </a:r>
            <a:r>
              <a:rPr lang="en-US" sz="2400" dirty="0"/>
              <a:t> </a:t>
            </a:r>
            <a:r>
              <a:rPr lang="en-US" sz="2400" dirty="0" err="1"/>
              <a:t>especiales</a:t>
            </a:r>
            <a:r>
              <a:rPr lang="en-US" sz="2400" dirty="0"/>
              <a:t> del </a:t>
            </a:r>
            <a:r>
              <a:rPr lang="en-US" sz="2400" dirty="0" err="1"/>
              <a:t>día</a:t>
            </a:r>
            <a:r>
              <a:rPr lang="en-US" sz="2400" dirty="0"/>
              <a:t>?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8E7CC3"/>
              </a:buClr>
              <a:buSzPts val="2400"/>
              <a:buAutoNum type="arabicPeriod"/>
            </a:pPr>
            <a:r>
              <a:rPr lang="en-US" sz="2400" dirty="0"/>
              <a:t>¿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describió</a:t>
            </a:r>
            <a:r>
              <a:rPr lang="en-US" sz="2400" dirty="0"/>
              <a:t> los </a:t>
            </a:r>
            <a:r>
              <a:rPr lang="en-US" sz="2400" dirty="0" err="1"/>
              <a:t>platos</a:t>
            </a:r>
            <a:r>
              <a:rPr lang="en-US" sz="2400" dirty="0"/>
              <a:t>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8E7CC3"/>
              </a:buClr>
              <a:buSzPts val="2400"/>
              <a:buAutoNum type="arabicPeriod"/>
            </a:pPr>
            <a:r>
              <a:rPr lang="en-US" sz="2400" dirty="0"/>
              <a:t>¿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ofreció</a:t>
            </a:r>
            <a:r>
              <a:rPr lang="en-US" sz="2400" dirty="0"/>
              <a:t> </a:t>
            </a:r>
            <a:r>
              <a:rPr lang="en-US" sz="2400" dirty="0" err="1"/>
              <a:t>postres</a:t>
            </a:r>
            <a:r>
              <a:rPr lang="en-US" sz="2400" dirty="0"/>
              <a:t> y café?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8E7CC3"/>
              </a:buClr>
              <a:buSzPts val="2400"/>
              <a:buAutoNum type="arabicPeriod"/>
            </a:pPr>
            <a:r>
              <a:rPr lang="en-US" sz="2400" dirty="0"/>
              <a:t>¿</a:t>
            </a:r>
            <a:r>
              <a:rPr lang="en-US" sz="2400" dirty="0" err="1"/>
              <a:t>Aceptaron</a:t>
            </a:r>
            <a:r>
              <a:rPr lang="en-US" sz="2400" dirty="0"/>
              <a:t> </a:t>
            </a:r>
            <a:r>
              <a:rPr lang="en-US" sz="2400" dirty="0" err="1"/>
              <a:t>tu</a:t>
            </a:r>
            <a:r>
              <a:rPr lang="en-US" sz="2400" dirty="0"/>
              <a:t> </a:t>
            </a:r>
            <a:r>
              <a:rPr lang="en-US" sz="2400" dirty="0" err="1"/>
              <a:t>tarjeta</a:t>
            </a:r>
            <a:r>
              <a:rPr lang="en-US" sz="2400" dirty="0"/>
              <a:t> de </a:t>
            </a:r>
            <a:r>
              <a:rPr lang="en-US" sz="2400" dirty="0" err="1"/>
              <a:t>crédito</a:t>
            </a:r>
            <a:r>
              <a:rPr lang="en-US" sz="2400" dirty="0"/>
              <a:t>? 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332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</a:t>
            </a:r>
            <a:r>
              <a:rPr lang="en-US" dirty="0" err="1"/>
              <a:t>Indirecto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7103"/>
            <a:ext cx="4943475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7120" y="2159401"/>
            <a:ext cx="61905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El complemento indirecto, CI, designa el destinatario de la acción descrita por el verbo, que siempre es una </a:t>
            </a:r>
            <a:r>
              <a:rPr lang="es-ES" b="1" dirty="0"/>
              <a:t>persona o animal</a:t>
            </a:r>
            <a:r>
              <a:rPr lang="es-E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Cuando una oración incluye un pronombre de CD </a:t>
            </a:r>
            <a:r>
              <a:rPr lang="es-ES" i="1" dirty="0"/>
              <a:t>lo/la/les/las</a:t>
            </a:r>
            <a:r>
              <a:rPr lang="es-ES" dirty="0"/>
              <a:t>, y un pronombre de CI </a:t>
            </a:r>
            <a:r>
              <a:rPr lang="es-ES" i="1" dirty="0"/>
              <a:t>le</a:t>
            </a:r>
            <a:r>
              <a:rPr lang="es-ES" dirty="0"/>
              <a:t> o les, el pronombre de CI se transforma en </a:t>
            </a:r>
            <a:r>
              <a:rPr lang="es-ES" i="1" dirty="0"/>
              <a:t>se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Ya he dado la noticia </a:t>
            </a:r>
            <a:r>
              <a:rPr lang="es-ES" u="sng" dirty="0"/>
              <a:t>a mis padres </a:t>
            </a:r>
            <a:r>
              <a:rPr lang="es-ES" dirty="0"/>
              <a:t>→ Ya </a:t>
            </a:r>
            <a:r>
              <a:rPr lang="es-ES" i="1" dirty="0"/>
              <a:t>___</a:t>
            </a:r>
            <a:r>
              <a:rPr lang="es-ES" dirty="0"/>
              <a:t> he dado la noticia.</a:t>
            </a:r>
          </a:p>
          <a:p>
            <a:endParaRPr lang="es-ES" dirty="0"/>
          </a:p>
          <a:p>
            <a:r>
              <a:rPr lang="es-ES" dirty="0"/>
              <a:t>Ya he dado </a:t>
            </a:r>
            <a:r>
              <a:rPr lang="es-ES" dirty="0">
                <a:solidFill>
                  <a:srgbClr val="FF0000"/>
                </a:solidFill>
              </a:rPr>
              <a:t>la noticia </a:t>
            </a:r>
            <a:r>
              <a:rPr lang="es-ES" u="sng" dirty="0"/>
              <a:t>a mis padres </a:t>
            </a:r>
            <a:r>
              <a:rPr lang="es-ES" dirty="0"/>
              <a:t>→ Ya </a:t>
            </a:r>
            <a:r>
              <a:rPr lang="es-ES" i="1" dirty="0"/>
              <a:t>___ </a:t>
            </a:r>
            <a:r>
              <a:rPr lang="es-ES" dirty="0">
                <a:solidFill>
                  <a:srgbClr val="FF0000"/>
                </a:solidFill>
              </a:rPr>
              <a:t>la</a:t>
            </a:r>
            <a:r>
              <a:rPr lang="es-ES" dirty="0"/>
              <a:t> he dado.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895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B1F63AB-528D-4568-B9D4-FE35C9D8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614362"/>
            <a:ext cx="82962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Posición de los pronombres de CD y de CI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113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sz="1600" dirty="0"/>
              <a:t>Delante del verbo.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 dirty="0"/>
              <a:t>CI antes que CD.</a:t>
            </a:r>
          </a:p>
          <a:p>
            <a:r>
              <a:rPr lang="es-ES" sz="1600" dirty="0"/>
              <a:t>Susana conoce a mi padre desde hace años </a:t>
            </a:r>
            <a:r>
              <a:rPr lang="es-ES" sz="1600" dirty="0">
                <a:sym typeface="Wingdings" panose="05000000000000000000" pitchFamily="2" charset="2"/>
              </a:rPr>
              <a:t> </a:t>
            </a:r>
            <a:r>
              <a:rPr lang="es-ES" sz="1600" dirty="0"/>
              <a:t>Susana </a:t>
            </a:r>
            <a:r>
              <a:rPr lang="es-ES" sz="1600" dirty="0" smtClean="0"/>
              <a:t>lo </a:t>
            </a:r>
            <a:r>
              <a:rPr lang="es-ES" sz="1600" dirty="0"/>
              <a:t>conoce desde hace años. (CD)</a:t>
            </a:r>
          </a:p>
          <a:p>
            <a:r>
              <a:rPr lang="es-ES" sz="1600" dirty="0"/>
              <a:t>Susana me conoce desde hace años.</a:t>
            </a:r>
          </a:p>
          <a:p>
            <a:r>
              <a:rPr lang="it-IT" sz="1600" dirty="0"/>
              <a:t>Mi madre regaló </a:t>
            </a:r>
            <a:r>
              <a:rPr lang="it-IT" sz="1600" dirty="0">
                <a:solidFill>
                  <a:srgbClr val="FF0000"/>
                </a:solidFill>
              </a:rPr>
              <a:t>la guitarra </a:t>
            </a:r>
            <a:r>
              <a:rPr lang="it-IT" sz="1600" dirty="0">
                <a:solidFill>
                  <a:schemeClr val="accent1"/>
                </a:solidFill>
              </a:rPr>
              <a:t>a mi primo </a:t>
            </a:r>
            <a:r>
              <a:rPr lang="it-IT" sz="1600" dirty="0">
                <a:sym typeface="Wingdings" panose="05000000000000000000" pitchFamily="2" charset="2"/>
              </a:rPr>
              <a:t></a:t>
            </a:r>
            <a:r>
              <a:rPr lang="it-IT" sz="1600" dirty="0"/>
              <a:t>  ___ </a:t>
            </a:r>
            <a:r>
              <a:rPr lang="it-IT" sz="1600" dirty="0" smtClean="0"/>
              <a:t>___ Se la </a:t>
            </a:r>
            <a:r>
              <a:rPr lang="it-IT" sz="1600" dirty="0"/>
              <a:t>regaló mi madre. (CI, CD)</a:t>
            </a:r>
          </a:p>
          <a:p>
            <a:r>
              <a:rPr lang="it-IT" sz="1600" dirty="0"/>
              <a:t>Mi madre me regaló la guitarra </a:t>
            </a:r>
            <a:r>
              <a:rPr lang="it-IT" sz="1600" dirty="0">
                <a:sym typeface="Wingdings" panose="05000000000000000000" pitchFamily="2" charset="2"/>
              </a:rPr>
              <a:t> </a:t>
            </a:r>
            <a:r>
              <a:rPr lang="it-IT" sz="1600" dirty="0"/>
              <a:t>___ ___ </a:t>
            </a:r>
            <a:r>
              <a:rPr lang="it-IT" sz="1600" dirty="0" smtClean="0"/>
              <a:t>Me la regaló </a:t>
            </a:r>
            <a:r>
              <a:rPr lang="it-IT" sz="1600" dirty="0"/>
              <a:t>mi madre. (CI, CD)</a:t>
            </a:r>
            <a:endParaRPr lang="es-E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1600" dirty="0"/>
              <a:t>Con infinitivo/gerundio, </a:t>
            </a:r>
            <a:r>
              <a:rPr lang="es-ES" sz="1600" i="1" dirty="0"/>
              <a:t>puede</a:t>
            </a:r>
            <a:r>
              <a:rPr lang="es-ES" sz="1600" dirty="0"/>
              <a:t> ir junto al verbo.</a:t>
            </a:r>
          </a:p>
          <a:p>
            <a:r>
              <a:rPr lang="es-ES" sz="1600" dirty="0"/>
              <a:t>Quiero cantar </a:t>
            </a:r>
            <a:r>
              <a:rPr lang="es-ES" sz="1600" dirty="0">
                <a:solidFill>
                  <a:srgbClr val="FF0000"/>
                </a:solidFill>
              </a:rPr>
              <a:t>otra canción</a:t>
            </a:r>
            <a:r>
              <a:rPr lang="es-ES" sz="1600" dirty="0"/>
              <a:t>. → </a:t>
            </a:r>
            <a:r>
              <a:rPr lang="es-ES" sz="1600" u="sng" dirty="0"/>
              <a:t>___</a:t>
            </a:r>
            <a:r>
              <a:rPr lang="es-ES" sz="1600" dirty="0"/>
              <a:t> </a:t>
            </a:r>
            <a:r>
              <a:rPr lang="es-ES" sz="1600" dirty="0" smtClean="0"/>
              <a:t>La quiero </a:t>
            </a:r>
            <a:r>
              <a:rPr lang="es-ES" sz="1600" dirty="0"/>
              <a:t>cantar./Quiero cantar</a:t>
            </a:r>
            <a:r>
              <a:rPr lang="es-ES" sz="1600" u="sng" dirty="0"/>
              <a:t>la</a:t>
            </a:r>
            <a:r>
              <a:rPr lang="es-ES" sz="1600" dirty="0"/>
              <a:t>.</a:t>
            </a:r>
          </a:p>
          <a:p>
            <a:r>
              <a:rPr lang="es-ES" sz="1600" dirty="0"/>
              <a:t>Estoy cantando </a:t>
            </a:r>
            <a:r>
              <a:rPr lang="es-ES" sz="1600" dirty="0">
                <a:solidFill>
                  <a:srgbClr val="FF0000"/>
                </a:solidFill>
              </a:rPr>
              <a:t>canciones</a:t>
            </a:r>
            <a:r>
              <a:rPr lang="es-ES" sz="1600" dirty="0"/>
              <a:t>. → </a:t>
            </a:r>
            <a:r>
              <a:rPr lang="es-ES" sz="1600" u="sng" dirty="0" smtClean="0"/>
              <a:t>___</a:t>
            </a:r>
            <a:r>
              <a:rPr lang="es-ES" sz="1600" dirty="0"/>
              <a:t> </a:t>
            </a:r>
            <a:r>
              <a:rPr lang="es-ES" sz="1600" dirty="0" smtClean="0"/>
              <a:t>La </a:t>
            </a:r>
            <a:r>
              <a:rPr lang="es-ES" sz="1600" dirty="0" smtClean="0"/>
              <a:t>estoy </a:t>
            </a:r>
            <a:r>
              <a:rPr lang="es-ES" sz="1600" dirty="0"/>
              <a:t>cantando./Estoy cant</a:t>
            </a:r>
            <a:r>
              <a:rPr lang="es-ES" sz="1600" u="sng" dirty="0"/>
              <a:t>á</a:t>
            </a:r>
            <a:r>
              <a:rPr lang="es-ES" sz="1600" dirty="0"/>
              <a:t>ndo</a:t>
            </a:r>
            <a:r>
              <a:rPr lang="es-ES" sz="1600" u="sng" dirty="0"/>
              <a:t>las</a:t>
            </a:r>
            <a:r>
              <a:rPr lang="es-ES" sz="16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 dirty="0"/>
              <a:t>En las oraciones en imperativo, el pronombre personal va después del verbo en imperativo afirmativo y antes del imperativo negativo.</a:t>
            </a:r>
          </a:p>
          <a:p>
            <a:r>
              <a:rPr lang="es-ES" sz="1600" dirty="0"/>
              <a:t>¡Canta las canciones otra vez! → ¡Cántalas otra vez!           (imperativo afirmativo)</a:t>
            </a:r>
          </a:p>
          <a:p>
            <a:r>
              <a:rPr lang="es-ES" sz="1600" dirty="0"/>
              <a:t>No cantes las canciones más. → No ___ cantes más.            (imperativo negativo)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E1743AF-751A-4693-9C9B-A453FEB41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28" y="0"/>
            <a:ext cx="9520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9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3705A5E-A2A7-4B36-9BF4-051BDDC6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2595562"/>
            <a:ext cx="114014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9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553B7ECE-B5B5-42E8-94E6-C71589C67BFE}"/>
              </a:ext>
            </a:extLst>
          </p:cNvPr>
          <p:cNvGrpSpPr/>
          <p:nvPr/>
        </p:nvGrpSpPr>
        <p:grpSpPr>
          <a:xfrm>
            <a:off x="3061950" y="301841"/>
            <a:ext cx="5576553" cy="5955765"/>
            <a:chOff x="3061950" y="301841"/>
            <a:chExt cx="5576553" cy="595576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C6D0F1C-296A-4282-93CD-E650EE59A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033"/>
            <a:stretch/>
          </p:blipFill>
          <p:spPr>
            <a:xfrm>
              <a:off x="3061950" y="301841"/>
              <a:ext cx="5576553" cy="5877017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F072AE13-3B80-485C-8FBC-3428ECA49C79}"/>
                </a:ext>
              </a:extLst>
            </p:cNvPr>
            <p:cNvSpPr txBox="1"/>
            <p:nvPr/>
          </p:nvSpPr>
          <p:spPr>
            <a:xfrm>
              <a:off x="7084381" y="5672831"/>
              <a:ext cx="603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A3BE2DEC-7544-4508-B8C0-FA16A708B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450" y="2266950"/>
            <a:ext cx="232886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157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Questrial</vt:lpstr>
      <vt:lpstr>Times New Roman</vt:lpstr>
      <vt:lpstr>Wingdings</vt:lpstr>
      <vt:lpstr>Office Theme</vt:lpstr>
      <vt:lpstr>¿CUÁL FUE EL ÚLTIMO RESTAURANTE QUE VISITASTE? </vt:lpstr>
      <vt:lpstr>Complemento Indirecto</vt:lpstr>
      <vt:lpstr>PowerPoint Presentation</vt:lpstr>
      <vt:lpstr>Posición de los pronombres de CD y de CI</vt:lpstr>
      <vt:lpstr>PowerPoint Presentation</vt:lpstr>
      <vt:lpstr>PowerPoint Presentation</vt:lpstr>
      <vt:lpstr>PowerPoint Presentation</vt:lpstr>
    </vt:vector>
  </TitlesOfParts>
  <Company>Tenneco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 Vazquez Molina</dc:creator>
  <cp:lastModifiedBy>Joan Vazquez Molina</cp:lastModifiedBy>
  <cp:revision>27</cp:revision>
  <dcterms:created xsi:type="dcterms:W3CDTF">2019-08-14T15:08:00Z</dcterms:created>
  <dcterms:modified xsi:type="dcterms:W3CDTF">2019-08-28T18:29:51Z</dcterms:modified>
</cp:coreProperties>
</file>