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443A1-9791-4162-BFB4-E7F03828EAD4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A45237-5514-42D4-9F54-D72E2A3A3A6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3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9F315-E188-4484-9F7C-1C84B858B5C7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8203F7-262E-43B1-A24C-8CB072DD1C6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E00D91-7DAE-4D28-9B46-E7C3316D410A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4D7B4D-21AC-4762-9A80-1A91B0DCA7B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FBB5A7-AD12-4AE3-A960-8C5CC0FBBE9E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24383-7454-413F-8F66-2250B6CFD72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0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80FE2-C491-4938-BF4E-13F74DBE0E12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5FB10-9C04-4B24-8A7A-D627E5F40F1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02F626-8ACB-40F0-951F-B4489FA81B3D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39B130-6ABC-4170-9495-E611135F5D7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15EF8A-51EA-4AAD-AF68-68593DE08617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EBA4C-34C4-4C44-A273-0230382F0DC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DB14B-3314-49A0-A9FD-573C954B1248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604B45-2649-460F-8982-4BDD740C7D3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9FF16F-6AFD-47B2-B065-AB4593B557AB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9C73AF-0CFD-4B7E-835E-0B2CDEEB7E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9E150-B13E-45D1-96C4-4F8E6D0ED0F3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36F8EE-F84A-44F6-B305-9BC458F306D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5F3A3-A821-4C76-B38A-3331E18C0025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B978D-106C-4C9F-AF70-B0585DBEF67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3CA2FD9-66E6-43EC-9092-C7AA22072FF3}" type="datetime1">
              <a:rPr lang="en-US"/>
              <a:pPr lvl="0"/>
              <a:t>10/17/2019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E1011C-24F3-4927-826A-3D6913AE9899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respanol.org/ejercicios/verbos/imperativos/formas-regular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425" y="1692952"/>
            <a:ext cx="9894881" cy="34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A96A9-E875-4ACF-A35B-BEEA1376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r>
              <a:rPr lang="en-US" dirty="0"/>
              <a:t> del </a:t>
            </a:r>
            <a:r>
              <a:rPr lang="en-US" dirty="0" err="1"/>
              <a:t>imperativo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5580D-A2D9-437E-9389-DAFC679B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4488024"/>
            <a:ext cx="10515600" cy="168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Un verbo en imperativo siempre puede acompañarse con palabras de cortesía, como «por favor». </a:t>
            </a:r>
          </a:p>
          <a:p>
            <a:pPr marL="0" indent="0">
              <a:buNone/>
            </a:pPr>
            <a:r>
              <a:rPr lang="es-ES" sz="1800" dirty="0"/>
              <a:t>No obstante, no hay que olvidar que en español el </a:t>
            </a:r>
            <a:r>
              <a:rPr lang="es-ES" sz="1800" b="1" dirty="0"/>
              <a:t>tono</a:t>
            </a:r>
            <a:r>
              <a:rPr lang="es-ES" sz="1800" dirty="0"/>
              <a:t> en el que se dice algo comunica casi tanto como el contenido del mismo enunciado.</a:t>
            </a:r>
          </a:p>
          <a:p>
            <a:pPr marL="0" indent="0">
              <a:buNone/>
            </a:pPr>
            <a:r>
              <a:rPr lang="es-ES" sz="1800" i="1" dirty="0"/>
              <a:t>¡Llévanos a la estación, por favor!</a:t>
            </a:r>
            <a:endParaRPr lang="en-US" sz="1800" i="1" dirty="0"/>
          </a:p>
          <a:p>
            <a:endParaRPr lang="en-US" dirty="0"/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DEDFC3B7-9FAA-4EDC-91E0-0F24D442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696"/>
              </p:ext>
            </p:extLst>
          </p:nvPr>
        </p:nvGraphicFramePr>
        <p:xfrm>
          <a:off x="2032000" y="169068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22535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541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9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Hacer sugerencias o propuestas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¡Paremos un taxi!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Dar órdenes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¡Subid!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¡Llévanos a la estación!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1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Dar consejos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Si tienes prisa, pide un taxi.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3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Hacer peticiones.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Dime la dirección.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0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Imperativo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7" y="2352678"/>
            <a:ext cx="9020171" cy="21526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85907" y="5167321"/>
            <a:ext cx="742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Ejercicios</a:t>
            </a:r>
            <a:endParaRPr lang="en-US" dirty="0"/>
          </a:p>
          <a:p>
            <a:r>
              <a:rPr lang="en-US" dirty="0">
                <a:hlinkClick r:id="rId3"/>
              </a:rPr>
              <a:t>https://aprenderespanol.org/ejercicios/verbos/imperativos/formas-regulares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Irregulares importantes</a:t>
            </a:r>
          </a:p>
        </p:txBody>
      </p:sp>
      <p:graphicFrame>
        <p:nvGraphicFramePr>
          <p:cNvPr id="3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38203" y="3681255"/>
          <a:ext cx="10515596" cy="6400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05564393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96241278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62095875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106711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b="1"/>
                        <a:t>salir</a:t>
                      </a:r>
                      <a:r>
                        <a:rPr lang="en-US"/>
                        <a:t>: sal</a:t>
                      </a:r>
                      <a:br>
                        <a:rPr lang="en-US"/>
                      </a:br>
                      <a:r>
                        <a:rPr lang="en-US" b="1"/>
                        <a:t>hacer</a:t>
                      </a:r>
                      <a:r>
                        <a:rPr lang="en-US"/>
                        <a:t>: haz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b="1"/>
                        <a:t>tener</a:t>
                      </a:r>
                      <a:r>
                        <a:rPr lang="en-US"/>
                        <a:t>: ten</a:t>
                      </a:r>
                      <a:br>
                        <a:rPr lang="en-US"/>
                      </a:br>
                      <a:r>
                        <a:rPr lang="en-US" b="1"/>
                        <a:t>decir</a:t>
                      </a:r>
                      <a:r>
                        <a:rPr lang="en-US"/>
                        <a:t>: 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b="1"/>
                        <a:t>poner</a:t>
                      </a:r>
                      <a:r>
                        <a:rPr lang="en-US"/>
                        <a:t>: pon</a:t>
                      </a:r>
                      <a:br>
                        <a:rPr lang="en-US"/>
                      </a:br>
                      <a:r>
                        <a:rPr lang="en-US" b="1"/>
                        <a:t>venir</a:t>
                      </a:r>
                      <a:r>
                        <a:rPr lang="en-US"/>
                        <a:t>: 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b="1"/>
                        <a:t>ir</a:t>
                      </a:r>
                      <a:r>
                        <a:rPr lang="es-ES"/>
                        <a:t>: ve    </a:t>
                      </a:r>
                      <a:r>
                        <a:rPr lang="es-ES" b="1"/>
                        <a:t>irse</a:t>
                      </a:r>
                      <a:r>
                        <a:rPr lang="es-ES"/>
                        <a:t>: vete</a:t>
                      </a:r>
                      <a:br>
                        <a:rPr lang="es-ES"/>
                      </a:b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165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de los pronombres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7647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Los pronombres personales CD y CI se colocan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Después del imperativo afirmativo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Antes del imperativo negativo</a:t>
            </a:r>
          </a:p>
          <a:p>
            <a:pPr marL="0" indent="0">
              <a:buNone/>
            </a:pPr>
            <a:r>
              <a:rPr lang="es-ES" i="1" dirty="0"/>
              <a:t>Regalar</a:t>
            </a:r>
          </a:p>
          <a:p>
            <a:r>
              <a:rPr lang="es-ES" i="1" dirty="0"/>
              <a:t>Regala </a:t>
            </a:r>
            <a:r>
              <a:rPr lang="es-ES" i="1" dirty="0">
                <a:solidFill>
                  <a:srgbClr val="FF0000"/>
                </a:solidFill>
              </a:rPr>
              <a:t>el libro </a:t>
            </a:r>
            <a:r>
              <a:rPr lang="es-ES" i="1" dirty="0">
                <a:solidFill>
                  <a:schemeClr val="accent5"/>
                </a:solidFill>
              </a:rPr>
              <a:t>a tu madre </a:t>
            </a:r>
            <a:r>
              <a:rPr lang="es-ES" i="1" dirty="0">
                <a:sym typeface="Wingdings" panose="05000000000000000000" pitchFamily="2" charset="2"/>
              </a:rPr>
              <a:t> 		Regála</a:t>
            </a:r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lo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i="1" dirty="0">
                <a:solidFill>
                  <a:srgbClr val="0070C0"/>
                </a:solidFill>
                <a:sym typeface="Wingdings" panose="05000000000000000000" pitchFamily="2" charset="2"/>
              </a:rPr>
              <a:t>a tu madre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						Regála</a:t>
            </a:r>
            <a:r>
              <a:rPr lang="es-ES" i="1" dirty="0">
                <a:solidFill>
                  <a:srgbClr val="0070C0"/>
                </a:solidFill>
                <a:sym typeface="Wingdings" panose="05000000000000000000" pitchFamily="2" charset="2"/>
              </a:rPr>
              <a:t>le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el libro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					</a:t>
            </a:r>
            <a:r>
              <a:rPr lang="es-ES" i="1">
                <a:sym typeface="Wingdings" panose="05000000000000000000" pitchFamily="2" charset="2"/>
              </a:rPr>
              <a:t>	Regála</a:t>
            </a:r>
            <a:r>
              <a:rPr lang="es-ES" i="1">
                <a:solidFill>
                  <a:srgbClr val="0070C0"/>
                </a:solidFill>
                <a:sym typeface="Wingdings" panose="05000000000000000000" pitchFamily="2" charset="2"/>
              </a:rPr>
              <a:t>se</a:t>
            </a:r>
            <a:r>
              <a:rPr lang="es-ES" i="1">
                <a:solidFill>
                  <a:srgbClr val="FF0000"/>
                </a:solidFill>
                <a:sym typeface="Wingdings" panose="05000000000000000000" pitchFamily="2" charset="2"/>
              </a:rPr>
              <a:t>lo</a:t>
            </a:r>
            <a:r>
              <a:rPr lang="es-ES" i="1">
                <a:sym typeface="Wingdings" panose="05000000000000000000" pitchFamily="2" charset="2"/>
              </a:rPr>
              <a:t>.</a:t>
            </a:r>
            <a:endParaRPr lang="es-ES" i="1" dirty="0"/>
          </a:p>
          <a:p>
            <a:r>
              <a:rPr lang="es-ES" i="1" dirty="0"/>
              <a:t>No regales </a:t>
            </a:r>
            <a:r>
              <a:rPr lang="es-ES" i="1" dirty="0">
                <a:solidFill>
                  <a:srgbClr val="FF0000"/>
                </a:solidFill>
              </a:rPr>
              <a:t>el libro </a:t>
            </a:r>
            <a:r>
              <a:rPr lang="es-ES" i="1" dirty="0">
                <a:solidFill>
                  <a:schemeClr val="accent5"/>
                </a:solidFill>
              </a:rPr>
              <a:t>a tu madre </a:t>
            </a:r>
            <a:r>
              <a:rPr lang="es-ES" i="1" dirty="0">
                <a:sym typeface="Wingdings" panose="05000000000000000000" pitchFamily="2" charset="2"/>
              </a:rPr>
              <a:t> 	No </a:t>
            </a:r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lo</a:t>
            </a:r>
            <a:r>
              <a:rPr lang="es-ES" i="1" dirty="0">
                <a:sym typeface="Wingdings" panose="05000000000000000000" pitchFamily="2" charset="2"/>
              </a:rPr>
              <a:t> regales </a:t>
            </a:r>
            <a:r>
              <a:rPr lang="es-ES" i="1" dirty="0">
                <a:solidFill>
                  <a:srgbClr val="0070C0"/>
                </a:solidFill>
                <a:sym typeface="Wingdings" panose="05000000000000000000" pitchFamily="2" charset="2"/>
              </a:rPr>
              <a:t>a tu madre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						No </a:t>
            </a:r>
            <a:r>
              <a:rPr lang="es-ES" i="1" dirty="0">
                <a:solidFill>
                  <a:srgbClr val="0070C0"/>
                </a:solidFill>
                <a:sym typeface="Wingdings" panose="05000000000000000000" pitchFamily="2" charset="2"/>
              </a:rPr>
              <a:t>le</a:t>
            </a:r>
            <a:r>
              <a:rPr lang="es-ES" i="1" dirty="0">
                <a:sym typeface="Wingdings" panose="05000000000000000000" pitchFamily="2" charset="2"/>
              </a:rPr>
              <a:t> regales </a:t>
            </a:r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el libro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						No </a:t>
            </a:r>
            <a:r>
              <a:rPr lang="es-ES" i="1" dirty="0">
                <a:solidFill>
                  <a:srgbClr val="0070C0"/>
                </a:solidFill>
                <a:sym typeface="Wingdings" panose="05000000000000000000" pitchFamily="2" charset="2"/>
              </a:rPr>
              <a:t>se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lo</a:t>
            </a:r>
            <a:r>
              <a:rPr lang="es-ES" i="1" dirty="0">
                <a:sym typeface="Wingdings" panose="05000000000000000000" pitchFamily="2" charset="2"/>
              </a:rPr>
              <a:t> regales.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2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de los pronombres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Los pronombres personales CD y CI se colocan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Después del imperativo afirmativo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 Antes del imperativo negativo</a:t>
            </a:r>
          </a:p>
          <a:p>
            <a:r>
              <a:rPr lang="es-ES" i="1" dirty="0"/>
              <a:t>Da</a:t>
            </a:r>
            <a:r>
              <a:rPr lang="es-ES" i="1" u="sng" dirty="0"/>
              <a:t>me</a:t>
            </a:r>
            <a:r>
              <a:rPr lang="es-ES" i="1" dirty="0"/>
              <a:t> el pan ahora mismo</a:t>
            </a:r>
            <a:r>
              <a:rPr lang="es-ES" i="1" dirty="0">
                <a:sym typeface="Wingdings" panose="05000000000000000000" pitchFamily="2" charset="2"/>
              </a:rPr>
              <a:t> </a:t>
            </a:r>
            <a:r>
              <a:rPr lang="es-ES" i="1" dirty="0"/>
              <a:t>Dá</a:t>
            </a:r>
            <a:r>
              <a:rPr lang="es-ES" i="1" u="sng" dirty="0"/>
              <a:t>melo</a:t>
            </a:r>
            <a:r>
              <a:rPr lang="es-ES" i="1" dirty="0"/>
              <a:t> ahora mismo.</a:t>
            </a:r>
          </a:p>
          <a:p>
            <a:r>
              <a:rPr lang="es-ES" i="1" dirty="0"/>
              <a:t>Díga</a:t>
            </a:r>
            <a:r>
              <a:rPr lang="es-ES" i="1" u="sng" dirty="0"/>
              <a:t>me</a:t>
            </a:r>
            <a:r>
              <a:rPr lang="es-ES" i="1" dirty="0"/>
              <a:t> su nombre</a:t>
            </a:r>
            <a:r>
              <a:rPr lang="es-ES" i="1" dirty="0">
                <a:sym typeface="Wingdings" panose="05000000000000000000" pitchFamily="2" charset="2"/>
              </a:rPr>
              <a:t> </a:t>
            </a:r>
            <a:r>
              <a:rPr lang="es-ES" i="1" dirty="0"/>
              <a:t>Díga</a:t>
            </a:r>
            <a:r>
              <a:rPr lang="es-ES" i="1" u="sng" dirty="0"/>
              <a:t>melo.</a:t>
            </a:r>
            <a:endParaRPr lang="es-ES" i="1" dirty="0"/>
          </a:p>
          <a:p>
            <a:r>
              <a:rPr lang="es-ES" i="1" dirty="0"/>
              <a:t>Díga</a:t>
            </a:r>
            <a:r>
              <a:rPr lang="es-ES" i="1" u="sng" dirty="0"/>
              <a:t>nos</a:t>
            </a:r>
            <a:r>
              <a:rPr lang="es-ES" i="1" dirty="0"/>
              <a:t> su nombre </a:t>
            </a:r>
            <a:r>
              <a:rPr lang="es-ES" i="1" dirty="0">
                <a:sym typeface="Wingdings" panose="05000000000000000000" pitchFamily="2" charset="2"/>
              </a:rPr>
              <a:t></a:t>
            </a:r>
            <a:r>
              <a:rPr lang="es-ES" i="1" dirty="0"/>
              <a:t> Díga</a:t>
            </a:r>
            <a:r>
              <a:rPr lang="es-ES" i="1" u="sng" dirty="0"/>
              <a:t>noslo</a:t>
            </a:r>
            <a:r>
              <a:rPr lang="es-ES" i="1" dirty="0"/>
              <a:t>.</a:t>
            </a:r>
          </a:p>
          <a:p>
            <a:r>
              <a:rPr lang="es-ES" i="1" dirty="0"/>
              <a:t>No </a:t>
            </a:r>
            <a:r>
              <a:rPr lang="es-ES" i="1" u="sng" dirty="0"/>
              <a:t>me</a:t>
            </a:r>
            <a:r>
              <a:rPr lang="es-ES" i="1" dirty="0"/>
              <a:t> molestes más.</a:t>
            </a:r>
          </a:p>
          <a:p>
            <a:r>
              <a:rPr lang="es-ES" i="1" dirty="0"/>
              <a:t>No </a:t>
            </a:r>
            <a:r>
              <a:rPr lang="es-ES" i="1" u="sng" dirty="0"/>
              <a:t>se</a:t>
            </a:r>
            <a:r>
              <a:rPr lang="es-ES" i="1" dirty="0"/>
              <a:t> sienten ahí. </a:t>
            </a:r>
          </a:p>
        </p:txBody>
      </p:sp>
    </p:spTree>
    <p:extLst>
      <p:ext uri="{BB962C8B-B14F-4D97-AF65-F5344CB8AC3E}">
        <p14:creationId xmlns:p14="http://schemas.microsoft.com/office/powerpoint/2010/main" val="2380190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180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Usos del imperativo</vt:lpstr>
      <vt:lpstr>Imperativo</vt:lpstr>
      <vt:lpstr>Irregulares importantes</vt:lpstr>
      <vt:lpstr>Posición de los pronombres</vt:lpstr>
      <vt:lpstr>Posición de los pronombres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</cp:lastModifiedBy>
  <cp:revision>12</cp:revision>
  <dcterms:created xsi:type="dcterms:W3CDTF">2019-08-25T11:26:54Z</dcterms:created>
  <dcterms:modified xsi:type="dcterms:W3CDTF">2019-10-17T19:25:54Z</dcterms:modified>
</cp:coreProperties>
</file>