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8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F7EB7-AF2F-4791-96C7-2AC7B9B173E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737F-0E0B-43E3-8A17-515362F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382F-2464-43C9-8D32-A2854AC36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C5A4-F438-4016-A8FD-C5392511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anol.lingolia.com/es/gramatica/pronombres-y-determinantes/pronombres-persona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Pronombres</a:t>
            </a:r>
            <a:r>
              <a:rPr lang="en-US" dirty="0"/>
              <a:t> </a:t>
            </a:r>
            <a:r>
              <a:rPr lang="en-US" dirty="0" err="1"/>
              <a:t>personales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278446"/>
            <a:ext cx="840105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569069"/>
            <a:ext cx="658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solo personas!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Designan</a:t>
            </a:r>
            <a:r>
              <a:rPr lang="en-US" dirty="0"/>
              <a:t> personas, </a:t>
            </a:r>
            <a:r>
              <a:rPr lang="en-US" dirty="0" err="1"/>
              <a:t>animales</a:t>
            </a:r>
            <a:r>
              <a:rPr lang="en-US" dirty="0"/>
              <a:t> o </a:t>
            </a:r>
            <a:r>
              <a:rPr lang="en-US" dirty="0" err="1"/>
              <a:t>cosas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4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6243888"/>
            <a:ext cx="1080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https://espanol.lingolia.com/es/gramatica/pronombres-y-determinantes/pronombres-personales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87F87FD-D985-4295-9C0D-1F6694E245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1" y="0"/>
            <a:ext cx="898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Sujeto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023405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6" y="1983828"/>
            <a:ext cx="4752975" cy="335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2828" y="2367566"/>
            <a:ext cx="6190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El complemento directo, CD, </a:t>
            </a:r>
            <a:r>
              <a:rPr lang="es-ES" b="1" dirty="0"/>
              <a:t>completa el significado de un verbo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Normalmente</a:t>
            </a:r>
            <a:r>
              <a:rPr lang="es-ES" dirty="0"/>
              <a:t> se refiere a </a:t>
            </a:r>
            <a:r>
              <a:rPr lang="es-ES" b="1" dirty="0"/>
              <a:t>objetos</a:t>
            </a:r>
            <a:r>
              <a:rPr lang="es-ES" dirty="0"/>
              <a:t> y se construye siempre sin preposición.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Yo como </a:t>
            </a:r>
            <a:r>
              <a:rPr lang="es-ES" u="sng" dirty="0"/>
              <a:t>una manzana</a:t>
            </a:r>
            <a:r>
              <a:rPr lang="es-ES" dirty="0"/>
              <a:t>. → Yo </a:t>
            </a:r>
            <a:r>
              <a:rPr lang="es-ES" i="1" dirty="0"/>
              <a:t>___</a:t>
            </a:r>
            <a:r>
              <a:rPr lang="es-ES" dirty="0"/>
              <a:t> como.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Yo bebo </a:t>
            </a:r>
            <a:r>
              <a:rPr lang="es-ES" u="sng" dirty="0"/>
              <a:t>un vaso de vino </a:t>
            </a:r>
            <a:r>
              <a:rPr lang="es-ES" dirty="0">
                <a:sym typeface="Wingdings" panose="05000000000000000000" pitchFamily="2" charset="2"/>
              </a:rPr>
              <a:t> Me ___ bebo.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Tiro </a:t>
            </a:r>
            <a:r>
              <a:rPr lang="es-ES" u="sng" dirty="0">
                <a:sym typeface="Wingdings" panose="05000000000000000000" pitchFamily="2" charset="2"/>
              </a:rPr>
              <a:t>una piedra </a:t>
            </a:r>
            <a:r>
              <a:rPr lang="es-ES" dirty="0">
                <a:sym typeface="Wingdings" panose="05000000000000000000" pitchFamily="2" charset="2"/>
              </a:rPr>
              <a:t>al lago  ___ tiro al lago.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83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113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1800" dirty="0"/>
              <a:t>Cuando se refiere a una </a:t>
            </a:r>
            <a:r>
              <a:rPr lang="es-ES" sz="1800" b="1" dirty="0"/>
              <a:t>persona o a un animal</a:t>
            </a:r>
            <a:r>
              <a:rPr lang="es-ES" sz="1800" dirty="0"/>
              <a:t>, se debe utilizar la preposición </a:t>
            </a:r>
            <a:r>
              <a:rPr lang="es-ES" sz="1800" i="1" dirty="0"/>
              <a:t>a</a:t>
            </a:r>
            <a:r>
              <a:rPr lang="es-ES" sz="1800" dirty="0"/>
              <a:t> delante del pronombre de CD.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800" dirty="0"/>
              <a:t>Algunos verbos de uso muy frecuente en español que tienen por complemento directo una persona son: </a:t>
            </a:r>
            <a:r>
              <a:rPr lang="es-ES" sz="1800" i="1" dirty="0"/>
              <a:t>echar de menos, esperar, invitar, llamar, querer, </a:t>
            </a:r>
            <a:r>
              <a:rPr lang="es-ES" sz="1800" dirty="0"/>
              <a:t>etc</a:t>
            </a:r>
            <a:r>
              <a:rPr lang="es-ES" sz="1800" i="1" dirty="0"/>
              <a:t>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encuentro </a:t>
            </a:r>
            <a:r>
              <a:rPr lang="es-ES" sz="1800" u="sng" dirty="0"/>
              <a:t>a mi gato</a:t>
            </a:r>
            <a:r>
              <a:rPr lang="es-ES" sz="1800" dirty="0"/>
              <a:t>. → No </a:t>
            </a:r>
            <a:r>
              <a:rPr lang="es-ES" sz="1800" i="1" dirty="0"/>
              <a:t>___</a:t>
            </a:r>
            <a:r>
              <a:rPr lang="es-ES" sz="1800" dirty="0"/>
              <a:t> encuentro</a:t>
            </a:r>
          </a:p>
          <a:p>
            <a:r>
              <a:rPr lang="es-ES" sz="1800" dirty="0"/>
              <a:t>Estoy esperando </a:t>
            </a:r>
            <a:r>
              <a:rPr lang="es-ES" sz="1800" u="sng" dirty="0"/>
              <a:t>a mis padres.</a:t>
            </a:r>
            <a:r>
              <a:rPr lang="es-ES" sz="1800" dirty="0"/>
              <a:t> → </a:t>
            </a:r>
            <a:r>
              <a:rPr lang="es-ES" sz="1800" i="1" dirty="0"/>
              <a:t>___</a:t>
            </a:r>
            <a:r>
              <a:rPr lang="es-ES" sz="1800" dirty="0"/>
              <a:t> estoy esperando.</a:t>
            </a:r>
          </a:p>
          <a:p>
            <a:r>
              <a:rPr lang="es-ES" sz="1800" dirty="0"/>
              <a:t>Echo mucho de menos </a:t>
            </a:r>
            <a:r>
              <a:rPr lang="es-ES" sz="1800" u="sng" dirty="0"/>
              <a:t>a Marta</a:t>
            </a:r>
            <a:r>
              <a:rPr lang="es-ES" sz="1800" dirty="0"/>
              <a:t>. →</a:t>
            </a:r>
            <a:r>
              <a:rPr lang="es-ES" sz="1800" u="sng" dirty="0"/>
              <a:t> ___</a:t>
            </a:r>
            <a:r>
              <a:rPr lang="es-ES" sz="1800" dirty="0"/>
              <a:t> echo mucho de menos.</a:t>
            </a:r>
          </a:p>
          <a:p>
            <a:r>
              <a:rPr lang="es-ES" sz="1800" dirty="0"/>
              <a:t>¿Invitamos </a:t>
            </a:r>
            <a:r>
              <a:rPr lang="es-ES" sz="1800" u="sng" dirty="0"/>
              <a:t>a Pablo</a:t>
            </a:r>
            <a:r>
              <a:rPr lang="es-ES" sz="1800" dirty="0"/>
              <a:t> también? → ¿</a:t>
            </a:r>
            <a:r>
              <a:rPr lang="es-ES" sz="1800" u="sng" dirty="0"/>
              <a:t>___</a:t>
            </a:r>
            <a:r>
              <a:rPr lang="es-ES" sz="1800" dirty="0"/>
              <a:t> invitamos también?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D38D0E-6421-4C9C-A470-BA23E181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35" y="0"/>
            <a:ext cx="781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6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2CA380-7EA0-48DD-A458-03B8EA8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8" y="3001161"/>
            <a:ext cx="33528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9CF778-26FB-429D-AD64-FC778C9C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20" y="0"/>
            <a:ext cx="9144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7D2781-0DCC-4DE1-965B-714AF625E109}"/>
              </a:ext>
            </a:extLst>
          </p:cNvPr>
          <p:cNvSpPr txBox="1"/>
          <p:nvPr/>
        </p:nvSpPr>
        <p:spPr>
          <a:xfrm>
            <a:off x="94695" y="79899"/>
            <a:ext cx="303912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Pregunta</a:t>
            </a:r>
            <a:r>
              <a:rPr lang="en-US" dirty="0"/>
              <a:t>, B </a:t>
            </a:r>
            <a:r>
              <a:rPr lang="en-US" dirty="0" err="1"/>
              <a:t>Responde</a:t>
            </a:r>
            <a:endParaRPr lang="en-US" i="1" dirty="0"/>
          </a:p>
          <a:p>
            <a:r>
              <a:rPr lang="en-US" i="1" dirty="0"/>
              <a:t>A: ¿Has visto a mi amiga?</a:t>
            </a:r>
          </a:p>
          <a:p>
            <a:r>
              <a:rPr lang="en-US" i="1" dirty="0"/>
              <a:t>B: ¿</a:t>
            </a:r>
            <a:r>
              <a:rPr lang="en-US" i="1" dirty="0" err="1"/>
              <a:t>Cómo</a:t>
            </a:r>
            <a:r>
              <a:rPr lang="en-US" i="1" dirty="0"/>
              <a:t> se llama?</a:t>
            </a:r>
          </a:p>
          <a:p>
            <a:r>
              <a:rPr lang="en-US" i="1" dirty="0"/>
              <a:t>A: Alma</a:t>
            </a:r>
          </a:p>
          <a:p>
            <a:r>
              <a:rPr lang="en-US" i="1" dirty="0"/>
              <a:t>B: ¿</a:t>
            </a:r>
            <a:r>
              <a:rPr lang="en-US" i="1" dirty="0" err="1"/>
              <a:t>Cuántos</a:t>
            </a:r>
            <a:r>
              <a:rPr lang="en-US" i="1" dirty="0"/>
              <a:t> </a:t>
            </a:r>
            <a:r>
              <a:rPr lang="en-US" i="1" dirty="0" err="1"/>
              <a:t>años</a:t>
            </a:r>
            <a:r>
              <a:rPr lang="en-US" i="1" dirty="0"/>
              <a:t> </a:t>
            </a:r>
            <a:r>
              <a:rPr lang="en-US" i="1" dirty="0" err="1"/>
              <a:t>tiene</a:t>
            </a:r>
            <a:r>
              <a:rPr lang="en-US" i="1" dirty="0"/>
              <a:t>?</a:t>
            </a:r>
          </a:p>
          <a:p>
            <a:r>
              <a:rPr lang="en-US" i="1" dirty="0"/>
              <a:t>A: Creo que 35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B: </a:t>
            </a:r>
            <a:r>
              <a:rPr lang="en-US" i="1" dirty="0" err="1"/>
              <a:t>Sí</a:t>
            </a:r>
            <a:r>
              <a:rPr lang="en-US" i="1" dirty="0"/>
              <a:t>, ¡la he visto!</a:t>
            </a:r>
          </a:p>
          <a:p>
            <a:r>
              <a:rPr lang="en-US" i="1" dirty="0"/>
              <a:t>A: ¿</a:t>
            </a:r>
            <a:r>
              <a:rPr lang="en-US" i="1" dirty="0" err="1"/>
              <a:t>Cuándo</a:t>
            </a:r>
            <a:r>
              <a:rPr lang="en-US" i="1" dirty="0"/>
              <a:t> la </a:t>
            </a:r>
            <a:r>
              <a:rPr lang="en-US" i="1" dirty="0" err="1"/>
              <a:t>viste</a:t>
            </a:r>
            <a:r>
              <a:rPr lang="en-US" i="1" dirty="0"/>
              <a:t>?</a:t>
            </a:r>
          </a:p>
          <a:p>
            <a:r>
              <a:rPr lang="en-US" i="1" dirty="0"/>
              <a:t>B: El martes </a:t>
            </a:r>
            <a:r>
              <a:rPr lang="en-US" i="1" dirty="0" err="1"/>
              <a:t>pasado</a:t>
            </a:r>
            <a:endParaRPr lang="en-US" i="1" dirty="0"/>
          </a:p>
          <a:p>
            <a:r>
              <a:rPr lang="en-US" i="1" dirty="0"/>
              <a:t>A: ¿</a:t>
            </a:r>
            <a:r>
              <a:rPr lang="en-US" i="1" dirty="0" err="1"/>
              <a:t>Dónde</a:t>
            </a:r>
            <a:r>
              <a:rPr lang="en-US" i="1" dirty="0"/>
              <a:t> la </a:t>
            </a:r>
            <a:r>
              <a:rPr lang="en-US" i="1" dirty="0" err="1"/>
              <a:t>viste</a:t>
            </a:r>
            <a:r>
              <a:rPr lang="en-US" i="1" dirty="0"/>
              <a:t>?</a:t>
            </a:r>
          </a:p>
          <a:p>
            <a:r>
              <a:rPr lang="en-US" i="1" dirty="0"/>
              <a:t>B: </a:t>
            </a:r>
            <a:r>
              <a:rPr lang="en-US" i="1" dirty="0" err="1"/>
              <a:t>Está</a:t>
            </a:r>
            <a:r>
              <a:rPr lang="en-US" i="1" dirty="0"/>
              <a:t> de </a:t>
            </a:r>
            <a:r>
              <a:rPr lang="en-US" i="1" dirty="0" err="1"/>
              <a:t>vacaciones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Oostende</a:t>
            </a:r>
          </a:p>
        </p:txBody>
      </p:sp>
    </p:spTree>
    <p:extLst>
      <p:ext uri="{BB962C8B-B14F-4D97-AF65-F5344CB8AC3E}">
        <p14:creationId xmlns:p14="http://schemas.microsoft.com/office/powerpoint/2010/main" val="19999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1E0023-21E5-4B8F-8560-2D089B3E8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86" y="0"/>
            <a:ext cx="9001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A2493E-6548-4B63-8CA4-D27E31F7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0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Pronombres personales</vt:lpstr>
      <vt:lpstr>Sujeto</vt:lpstr>
      <vt:lpstr>Complemento Directo (1)</vt:lpstr>
      <vt:lpstr>Complemento Directo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Tenneco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Vazquez Molina</dc:creator>
  <cp:lastModifiedBy>Joan Vazquez Molina</cp:lastModifiedBy>
  <cp:revision>22</cp:revision>
  <dcterms:created xsi:type="dcterms:W3CDTF">2019-08-14T15:08:00Z</dcterms:created>
  <dcterms:modified xsi:type="dcterms:W3CDTF">2019-08-21T13:34:50Z</dcterms:modified>
</cp:coreProperties>
</file>